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9"/>
  </p:notesMasterIdLst>
  <p:sldIdLst>
    <p:sldId id="301" r:id="rId2"/>
    <p:sldId id="309" r:id="rId3"/>
    <p:sldId id="318" r:id="rId4"/>
    <p:sldId id="321" r:id="rId5"/>
    <p:sldId id="324" r:id="rId6"/>
    <p:sldId id="322" r:id="rId7"/>
    <p:sldId id="325" r:id="rId8"/>
    <p:sldId id="329" r:id="rId9"/>
    <p:sldId id="327" r:id="rId10"/>
    <p:sldId id="328" r:id="rId11"/>
    <p:sldId id="323" r:id="rId12"/>
    <p:sldId id="330" r:id="rId13"/>
    <p:sldId id="331" r:id="rId14"/>
    <p:sldId id="320" r:id="rId15"/>
    <p:sldId id="319" r:id="rId16"/>
    <p:sldId id="313" r:id="rId17"/>
    <p:sldId id="312" r:id="rId18"/>
    <p:sldId id="305" r:id="rId19"/>
    <p:sldId id="308" r:id="rId20"/>
    <p:sldId id="291" r:id="rId21"/>
    <p:sldId id="333" r:id="rId22"/>
    <p:sldId id="335" r:id="rId23"/>
    <p:sldId id="337" r:id="rId24"/>
    <p:sldId id="339" r:id="rId25"/>
    <p:sldId id="336" r:id="rId26"/>
    <p:sldId id="334" r:id="rId27"/>
    <p:sldId id="332" r:id="rId28"/>
    <p:sldId id="340" r:id="rId29"/>
    <p:sldId id="262" r:id="rId30"/>
    <p:sldId id="749" r:id="rId31"/>
    <p:sldId id="523" r:id="rId32"/>
    <p:sldId id="258" r:id="rId33"/>
    <p:sldId id="259" r:id="rId34"/>
    <p:sldId id="260" r:id="rId35"/>
    <p:sldId id="750" r:id="rId36"/>
    <p:sldId id="751" r:id="rId37"/>
    <p:sldId id="752" r:id="rId38"/>
    <p:sldId id="410" r:id="rId39"/>
    <p:sldId id="515" r:id="rId40"/>
    <p:sldId id="516" r:id="rId41"/>
    <p:sldId id="517" r:id="rId42"/>
    <p:sldId id="520" r:id="rId43"/>
    <p:sldId id="353" r:id="rId44"/>
    <p:sldId id="271" r:id="rId45"/>
    <p:sldId id="277" r:id="rId46"/>
    <p:sldId id="278" r:id="rId47"/>
    <p:sldId id="279" r:id="rId48"/>
    <p:sldId id="280" r:id="rId49"/>
    <p:sldId id="374" r:id="rId50"/>
    <p:sldId id="375" r:id="rId51"/>
    <p:sldId id="376" r:id="rId52"/>
    <p:sldId id="377" r:id="rId53"/>
    <p:sldId id="378" r:id="rId54"/>
    <p:sldId id="379" r:id="rId55"/>
    <p:sldId id="380" r:id="rId56"/>
    <p:sldId id="381" r:id="rId57"/>
    <p:sldId id="367" r:id="rId58"/>
    <p:sldId id="370" r:id="rId59"/>
    <p:sldId id="371" r:id="rId60"/>
    <p:sldId id="372" r:id="rId61"/>
    <p:sldId id="408" r:id="rId62"/>
    <p:sldId id="409" r:id="rId63"/>
    <p:sldId id="412" r:id="rId64"/>
    <p:sldId id="414" r:id="rId65"/>
    <p:sldId id="389" r:id="rId66"/>
    <p:sldId id="388" r:id="rId67"/>
    <p:sldId id="391" r:id="rId68"/>
    <p:sldId id="392" r:id="rId69"/>
    <p:sldId id="522" r:id="rId70"/>
    <p:sldId id="393" r:id="rId71"/>
    <p:sldId id="394" r:id="rId72"/>
    <p:sldId id="396" r:id="rId73"/>
    <p:sldId id="397" r:id="rId74"/>
    <p:sldId id="398" r:id="rId75"/>
    <p:sldId id="399" r:id="rId76"/>
    <p:sldId id="400" r:id="rId77"/>
    <p:sldId id="404" r:id="rId78"/>
    <p:sldId id="401" r:id="rId79"/>
    <p:sldId id="405" r:id="rId80"/>
    <p:sldId id="402" r:id="rId81"/>
    <p:sldId id="521" r:id="rId82"/>
    <p:sldId id="403" r:id="rId83"/>
    <p:sldId id="406" r:id="rId84"/>
    <p:sldId id="449" r:id="rId85"/>
    <p:sldId id="475" r:id="rId86"/>
    <p:sldId id="256" r:id="rId87"/>
    <p:sldId id="754" r:id="rId88"/>
    <p:sldId id="317" r:id="rId89"/>
    <p:sldId id="755" r:id="rId90"/>
    <p:sldId id="756" r:id="rId91"/>
    <p:sldId id="757" r:id="rId92"/>
    <p:sldId id="758" r:id="rId93"/>
    <p:sldId id="263" r:id="rId94"/>
    <p:sldId id="261" r:id="rId95"/>
    <p:sldId id="264" r:id="rId96"/>
    <p:sldId id="304" r:id="rId97"/>
    <p:sldId id="265" r:id="rId98"/>
    <p:sldId id="759" r:id="rId99"/>
    <p:sldId id="266" r:id="rId100"/>
    <p:sldId id="267" r:id="rId101"/>
    <p:sldId id="296" r:id="rId102"/>
    <p:sldId id="524" r:id="rId103"/>
    <p:sldId id="270" r:id="rId104"/>
    <p:sldId id="272" r:id="rId105"/>
    <p:sldId id="306" r:id="rId106"/>
    <p:sldId id="543" r:id="rId107"/>
    <p:sldId id="544" r:id="rId108"/>
    <p:sldId id="274" r:id="rId109"/>
    <p:sldId id="275" r:id="rId110"/>
    <p:sldId id="307" r:id="rId111"/>
    <p:sldId id="276" r:id="rId112"/>
    <p:sldId id="315" r:id="rId113"/>
    <p:sldId id="760" r:id="rId114"/>
    <p:sldId id="761" r:id="rId115"/>
    <p:sldId id="314" r:id="rId116"/>
    <p:sldId id="762" r:id="rId117"/>
    <p:sldId id="763" r:id="rId118"/>
    <p:sldId id="764" r:id="rId119"/>
    <p:sldId id="765" r:id="rId120"/>
    <p:sldId id="395" r:id="rId121"/>
    <p:sldId id="525" r:id="rId122"/>
    <p:sldId id="526" r:id="rId123"/>
    <p:sldId id="344" r:id="rId124"/>
    <p:sldId id="527" r:id="rId125"/>
    <p:sldId id="528" r:id="rId126"/>
    <p:sldId id="529" r:id="rId127"/>
    <p:sldId id="530" r:id="rId128"/>
    <p:sldId id="537" r:id="rId129"/>
    <p:sldId id="531" r:id="rId130"/>
    <p:sldId id="532" r:id="rId131"/>
    <p:sldId id="533" r:id="rId132"/>
    <p:sldId id="534" r:id="rId133"/>
    <p:sldId id="407" r:id="rId134"/>
    <p:sldId id="535" r:id="rId135"/>
    <p:sldId id="536" r:id="rId136"/>
    <p:sldId id="545" r:id="rId137"/>
    <p:sldId id="269" r:id="rId1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B879"/>
    <a:srgbClr val="D3B979"/>
    <a:srgbClr val="D2C121"/>
    <a:srgbClr val="D2BF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58" autoAdjust="0"/>
    <p:restoredTop sz="94660"/>
  </p:normalViewPr>
  <p:slideViewPr>
    <p:cSldViewPr>
      <p:cViewPr varScale="1">
        <p:scale>
          <a:sx n="69" d="100"/>
          <a:sy n="69" d="100"/>
        </p:scale>
        <p:origin x="1032"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Iterative Improvement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val>
            <c:numRef>
              <c:f>Sheet1!$A$1:$A$15</c:f>
              <c:numCache>
                <c:formatCode>General</c:formatCode>
                <c:ptCount val="15"/>
                <c:pt idx="0">
                  <c:v>10</c:v>
                </c:pt>
                <c:pt idx="1">
                  <c:v>9</c:v>
                </c:pt>
                <c:pt idx="2">
                  <c:v>8</c:v>
                </c:pt>
                <c:pt idx="3">
                  <c:v>5</c:v>
                </c:pt>
                <c:pt idx="4">
                  <c:v>3</c:v>
                </c:pt>
                <c:pt idx="5">
                  <c:v>6</c:v>
                </c:pt>
                <c:pt idx="6">
                  <c:v>7</c:v>
                </c:pt>
                <c:pt idx="7">
                  <c:v>4</c:v>
                </c:pt>
                <c:pt idx="8">
                  <c:v>1</c:v>
                </c:pt>
                <c:pt idx="9">
                  <c:v>2</c:v>
                </c:pt>
                <c:pt idx="10">
                  <c:v>3</c:v>
                </c:pt>
                <c:pt idx="11">
                  <c:v>6</c:v>
                </c:pt>
                <c:pt idx="12">
                  <c:v>5</c:v>
                </c:pt>
                <c:pt idx="13">
                  <c:v>8</c:v>
                </c:pt>
                <c:pt idx="14">
                  <c:v>10</c:v>
                </c:pt>
              </c:numCache>
            </c:numRef>
          </c:val>
          <c:smooth val="1"/>
          <c:extLst>
            <c:ext xmlns:c16="http://schemas.microsoft.com/office/drawing/2014/chart" uri="{C3380CC4-5D6E-409C-BE32-E72D297353CC}">
              <c16:uniqueId val="{00000000-CF20-4CE4-80DD-DDE7032ABAD2}"/>
            </c:ext>
          </c:extLst>
        </c:ser>
        <c:dLbls>
          <c:showLegendKey val="0"/>
          <c:showVal val="0"/>
          <c:showCatName val="0"/>
          <c:showSerName val="0"/>
          <c:showPercent val="0"/>
          <c:showBubbleSize val="0"/>
        </c:dLbls>
        <c:smooth val="0"/>
        <c:axId val="143261488"/>
        <c:axId val="143254416"/>
      </c:lineChart>
      <c:catAx>
        <c:axId val="14326148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254416"/>
        <c:crosses val="autoZero"/>
        <c:auto val="1"/>
        <c:lblAlgn val="ctr"/>
        <c:lblOffset val="100"/>
        <c:noMultiLvlLbl val="0"/>
      </c:catAx>
      <c:valAx>
        <c:axId val="143254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26148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Iterative Improvement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val>
            <c:numRef>
              <c:f>Sheet1!$A$1:$A$15</c:f>
              <c:numCache>
                <c:formatCode>General</c:formatCode>
                <c:ptCount val="15"/>
                <c:pt idx="0">
                  <c:v>10</c:v>
                </c:pt>
                <c:pt idx="1">
                  <c:v>9</c:v>
                </c:pt>
                <c:pt idx="2">
                  <c:v>8</c:v>
                </c:pt>
                <c:pt idx="3">
                  <c:v>5</c:v>
                </c:pt>
                <c:pt idx="4">
                  <c:v>3</c:v>
                </c:pt>
                <c:pt idx="5">
                  <c:v>6</c:v>
                </c:pt>
                <c:pt idx="6">
                  <c:v>7</c:v>
                </c:pt>
                <c:pt idx="7">
                  <c:v>4</c:v>
                </c:pt>
                <c:pt idx="8">
                  <c:v>1</c:v>
                </c:pt>
                <c:pt idx="9">
                  <c:v>2</c:v>
                </c:pt>
                <c:pt idx="10">
                  <c:v>3</c:v>
                </c:pt>
                <c:pt idx="11">
                  <c:v>6</c:v>
                </c:pt>
                <c:pt idx="12">
                  <c:v>5</c:v>
                </c:pt>
                <c:pt idx="13">
                  <c:v>8</c:v>
                </c:pt>
                <c:pt idx="14">
                  <c:v>10</c:v>
                </c:pt>
              </c:numCache>
            </c:numRef>
          </c:val>
          <c:smooth val="1"/>
          <c:extLst>
            <c:ext xmlns:c16="http://schemas.microsoft.com/office/drawing/2014/chart" uri="{C3380CC4-5D6E-409C-BE32-E72D297353CC}">
              <c16:uniqueId val="{00000000-C929-4834-92A2-EA819D62D4EF}"/>
            </c:ext>
          </c:extLst>
        </c:ser>
        <c:dLbls>
          <c:showLegendKey val="0"/>
          <c:showVal val="0"/>
          <c:showCatName val="0"/>
          <c:showSerName val="0"/>
          <c:showPercent val="0"/>
          <c:showBubbleSize val="0"/>
        </c:dLbls>
        <c:smooth val="0"/>
        <c:axId val="143262576"/>
        <c:axId val="143264208"/>
      </c:lineChart>
      <c:catAx>
        <c:axId val="143262576"/>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264208"/>
        <c:crosses val="autoZero"/>
        <c:auto val="1"/>
        <c:lblAlgn val="ctr"/>
        <c:lblOffset val="100"/>
        <c:noMultiLvlLbl val="0"/>
      </c:catAx>
      <c:valAx>
        <c:axId val="1432642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26257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Iterative Improvement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spPr>
            <a:ln w="28575" cap="rnd">
              <a:solidFill>
                <a:schemeClr val="accent1"/>
              </a:solidFill>
              <a:round/>
            </a:ln>
            <a:effectLst/>
          </c:spPr>
          <c:marker>
            <c:symbol val="none"/>
          </c:marker>
          <c:val>
            <c:numRef>
              <c:f>Sheet1!$A$1:$A$15</c:f>
              <c:numCache>
                <c:formatCode>General</c:formatCode>
                <c:ptCount val="15"/>
                <c:pt idx="0">
                  <c:v>10</c:v>
                </c:pt>
                <c:pt idx="1">
                  <c:v>9</c:v>
                </c:pt>
                <c:pt idx="2">
                  <c:v>8</c:v>
                </c:pt>
                <c:pt idx="3">
                  <c:v>5</c:v>
                </c:pt>
                <c:pt idx="4">
                  <c:v>3</c:v>
                </c:pt>
                <c:pt idx="5">
                  <c:v>6</c:v>
                </c:pt>
                <c:pt idx="6">
                  <c:v>7</c:v>
                </c:pt>
                <c:pt idx="7">
                  <c:v>4</c:v>
                </c:pt>
                <c:pt idx="8">
                  <c:v>1</c:v>
                </c:pt>
                <c:pt idx="9">
                  <c:v>2</c:v>
                </c:pt>
                <c:pt idx="10">
                  <c:v>3</c:v>
                </c:pt>
                <c:pt idx="11">
                  <c:v>6</c:v>
                </c:pt>
                <c:pt idx="12">
                  <c:v>5</c:v>
                </c:pt>
                <c:pt idx="13">
                  <c:v>8</c:v>
                </c:pt>
                <c:pt idx="14">
                  <c:v>10</c:v>
                </c:pt>
              </c:numCache>
            </c:numRef>
          </c:val>
          <c:smooth val="1"/>
          <c:extLst>
            <c:ext xmlns:c16="http://schemas.microsoft.com/office/drawing/2014/chart" uri="{C3380CC4-5D6E-409C-BE32-E72D297353CC}">
              <c16:uniqueId val="{00000000-A7E9-4D2D-A3FC-30CA75184E64}"/>
            </c:ext>
          </c:extLst>
        </c:ser>
        <c:dLbls>
          <c:showLegendKey val="0"/>
          <c:showVal val="0"/>
          <c:showCatName val="0"/>
          <c:showSerName val="0"/>
          <c:showPercent val="0"/>
          <c:showBubbleSize val="0"/>
        </c:dLbls>
        <c:smooth val="0"/>
        <c:axId val="143253872"/>
        <c:axId val="143259856"/>
      </c:lineChart>
      <c:catAx>
        <c:axId val="143253872"/>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259856"/>
        <c:crosses val="autoZero"/>
        <c:auto val="1"/>
        <c:lblAlgn val="ctr"/>
        <c:lblOffset val="100"/>
        <c:noMultiLvlLbl val="0"/>
      </c:catAx>
      <c:valAx>
        <c:axId val="1432598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25387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none"/>
          </c:marker>
          <c:val>
            <c:numRef>
              <c:f>Sheet1!$A$1:$A$18</c:f>
              <c:numCache>
                <c:formatCode>General</c:formatCode>
                <c:ptCount val="18"/>
                <c:pt idx="0">
                  <c:v>10</c:v>
                </c:pt>
                <c:pt idx="1">
                  <c:v>5</c:v>
                </c:pt>
                <c:pt idx="2">
                  <c:v>6</c:v>
                </c:pt>
                <c:pt idx="3">
                  <c:v>4</c:v>
                </c:pt>
                <c:pt idx="4">
                  <c:v>6</c:v>
                </c:pt>
                <c:pt idx="5">
                  <c:v>5</c:v>
                </c:pt>
                <c:pt idx="6">
                  <c:v>6</c:v>
                </c:pt>
                <c:pt idx="7">
                  <c:v>5</c:v>
                </c:pt>
                <c:pt idx="8">
                  <c:v>8</c:v>
                </c:pt>
                <c:pt idx="9">
                  <c:v>7</c:v>
                </c:pt>
                <c:pt idx="10">
                  <c:v>6</c:v>
                </c:pt>
                <c:pt idx="11">
                  <c:v>5</c:v>
                </c:pt>
                <c:pt idx="12">
                  <c:v>8</c:v>
                </c:pt>
                <c:pt idx="13">
                  <c:v>7</c:v>
                </c:pt>
                <c:pt idx="14">
                  <c:v>5</c:v>
                </c:pt>
                <c:pt idx="15">
                  <c:v>3</c:v>
                </c:pt>
                <c:pt idx="16">
                  <c:v>6</c:v>
                </c:pt>
                <c:pt idx="17">
                  <c:v>8</c:v>
                </c:pt>
              </c:numCache>
            </c:numRef>
          </c:val>
          <c:smooth val="1"/>
          <c:extLst>
            <c:ext xmlns:c16="http://schemas.microsoft.com/office/drawing/2014/chart" uri="{C3380CC4-5D6E-409C-BE32-E72D297353CC}">
              <c16:uniqueId val="{00000000-1591-49C8-AB7C-C9BA82B993CB}"/>
            </c:ext>
          </c:extLst>
        </c:ser>
        <c:dLbls>
          <c:showLegendKey val="0"/>
          <c:showVal val="0"/>
          <c:showCatName val="0"/>
          <c:showSerName val="0"/>
          <c:showPercent val="0"/>
          <c:showBubbleSize val="0"/>
        </c:dLbls>
        <c:smooth val="0"/>
        <c:axId val="143253328"/>
        <c:axId val="143254960"/>
      </c:lineChart>
      <c:catAx>
        <c:axId val="143253328"/>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254960"/>
        <c:crosses val="autoZero"/>
        <c:auto val="1"/>
        <c:lblAlgn val="ctr"/>
        <c:lblOffset val="100"/>
        <c:noMultiLvlLbl val="0"/>
      </c:catAx>
      <c:valAx>
        <c:axId val="14325496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3253328"/>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A3F8813-7DF8-4B5B-80C9-BE3D9E5AFD48}" type="doc">
      <dgm:prSet loTypeId="urn:microsoft.com/office/officeart/2005/8/layout/hierarchy4" loCatId="hierarchy" qsTypeId="urn:microsoft.com/office/officeart/2005/8/quickstyle/simple1" qsCatId="simple" csTypeId="urn:microsoft.com/office/officeart/2005/8/colors/accent1_1" csCatId="accent1" phldr="1"/>
      <dgm:spPr/>
      <dgm:t>
        <a:bodyPr/>
        <a:lstStyle/>
        <a:p>
          <a:endParaRPr lang="en-US"/>
        </a:p>
      </dgm:t>
    </dgm:pt>
    <dgm:pt modelId="{452849C3-CB25-4882-BB51-92886F06C566}">
      <dgm:prSet phldrT="[Text]"/>
      <dgm:spPr/>
      <dgm:t>
        <a:bodyPr/>
        <a:lstStyle/>
        <a:p>
          <a:r>
            <a:rPr lang="en-US" dirty="0"/>
            <a:t>(single) Trajectory methods</a:t>
          </a:r>
        </a:p>
      </dgm:t>
    </dgm:pt>
    <dgm:pt modelId="{7A472A28-AA78-4B14-A053-6C9FC63A0DEB}" type="parTrans" cxnId="{E4949051-6F50-4DFD-9C7C-6DC47E23A967}">
      <dgm:prSet/>
      <dgm:spPr/>
      <dgm:t>
        <a:bodyPr/>
        <a:lstStyle/>
        <a:p>
          <a:endParaRPr lang="en-US"/>
        </a:p>
      </dgm:t>
    </dgm:pt>
    <dgm:pt modelId="{0D0B5447-DB14-4864-8350-F91B1EA879B5}" type="sibTrans" cxnId="{E4949051-6F50-4DFD-9C7C-6DC47E23A967}">
      <dgm:prSet/>
      <dgm:spPr/>
      <dgm:t>
        <a:bodyPr/>
        <a:lstStyle/>
        <a:p>
          <a:endParaRPr lang="en-US"/>
        </a:p>
      </dgm:t>
    </dgm:pt>
    <dgm:pt modelId="{987B8458-E538-4BF1-A058-96895EC53EBC}">
      <dgm:prSet phldrT="[Text]"/>
      <dgm:spPr/>
      <dgm:t>
        <a:bodyPr/>
        <a:lstStyle/>
        <a:p>
          <a:r>
            <a:rPr lang="en-US" dirty="0"/>
            <a:t>Tabu Search</a:t>
          </a:r>
        </a:p>
      </dgm:t>
    </dgm:pt>
    <dgm:pt modelId="{B718228A-0EDB-4CCC-9774-E8ADFC85D424}" type="parTrans" cxnId="{1C6DE77D-42A7-4FD8-B2D0-B12F4C083B7F}">
      <dgm:prSet/>
      <dgm:spPr/>
      <dgm:t>
        <a:bodyPr/>
        <a:lstStyle/>
        <a:p>
          <a:endParaRPr lang="en-US"/>
        </a:p>
      </dgm:t>
    </dgm:pt>
    <dgm:pt modelId="{025FE3E2-86DD-4613-B626-B218EFFE4919}" type="sibTrans" cxnId="{1C6DE77D-42A7-4FD8-B2D0-B12F4C083B7F}">
      <dgm:prSet/>
      <dgm:spPr/>
      <dgm:t>
        <a:bodyPr/>
        <a:lstStyle/>
        <a:p>
          <a:endParaRPr lang="en-US"/>
        </a:p>
      </dgm:t>
    </dgm:pt>
    <dgm:pt modelId="{E6466ED8-9262-438E-B267-C65DB5FACB6A}">
      <dgm:prSet phldrT="[Text]"/>
      <dgm:spPr/>
      <dgm:t>
        <a:bodyPr/>
        <a:lstStyle/>
        <a:p>
          <a:r>
            <a:rPr lang="en-US" dirty="0"/>
            <a:t>Population-based methods</a:t>
          </a:r>
        </a:p>
      </dgm:t>
    </dgm:pt>
    <dgm:pt modelId="{E77C117C-0233-4931-806A-E61F8525822E}" type="parTrans" cxnId="{37DADF90-0B78-4020-877C-1571693F4C6E}">
      <dgm:prSet/>
      <dgm:spPr/>
      <dgm:t>
        <a:bodyPr/>
        <a:lstStyle/>
        <a:p>
          <a:endParaRPr lang="en-US"/>
        </a:p>
      </dgm:t>
    </dgm:pt>
    <dgm:pt modelId="{838CC376-8030-4A7A-8571-6554C01F9B2C}" type="sibTrans" cxnId="{37DADF90-0B78-4020-877C-1571693F4C6E}">
      <dgm:prSet/>
      <dgm:spPr/>
      <dgm:t>
        <a:bodyPr/>
        <a:lstStyle/>
        <a:p>
          <a:endParaRPr lang="en-US"/>
        </a:p>
      </dgm:t>
    </dgm:pt>
    <dgm:pt modelId="{6124AE7B-B06D-4A59-AE8A-D9BC4FAE6AF8}">
      <dgm:prSet phldrT="[Text]"/>
      <dgm:spPr/>
      <dgm:t>
        <a:bodyPr/>
        <a:lstStyle/>
        <a:p>
          <a:r>
            <a:rPr lang="en-US" dirty="0"/>
            <a:t>Genetic Algorithms</a:t>
          </a:r>
        </a:p>
      </dgm:t>
    </dgm:pt>
    <dgm:pt modelId="{6C98B1CD-DBD8-4956-8859-20A5C5F741F5}" type="parTrans" cxnId="{22173984-FBC5-4576-A83F-FFB397FF61F0}">
      <dgm:prSet/>
      <dgm:spPr/>
      <dgm:t>
        <a:bodyPr/>
        <a:lstStyle/>
        <a:p>
          <a:endParaRPr lang="en-US"/>
        </a:p>
      </dgm:t>
    </dgm:pt>
    <dgm:pt modelId="{86C30B80-42FF-4838-88CD-A90B72C1D2C6}" type="sibTrans" cxnId="{22173984-FBC5-4576-A83F-FFB397FF61F0}">
      <dgm:prSet/>
      <dgm:spPr/>
      <dgm:t>
        <a:bodyPr/>
        <a:lstStyle/>
        <a:p>
          <a:endParaRPr lang="en-US"/>
        </a:p>
      </dgm:t>
    </dgm:pt>
    <dgm:pt modelId="{C03E3789-BBF8-4AFB-9FE9-2A3411450399}">
      <dgm:prSet phldrT="[Text]"/>
      <dgm:spPr/>
      <dgm:t>
        <a:bodyPr/>
        <a:lstStyle/>
        <a:p>
          <a:r>
            <a:rPr lang="en-US" dirty="0"/>
            <a:t>Ant Colony Optimization</a:t>
          </a:r>
        </a:p>
      </dgm:t>
    </dgm:pt>
    <dgm:pt modelId="{491947E2-8AFA-4B1D-8C51-953C6EE938BC}" type="parTrans" cxnId="{73B11D67-C2EF-41A1-97E5-3025BF8D15E6}">
      <dgm:prSet/>
      <dgm:spPr/>
      <dgm:t>
        <a:bodyPr/>
        <a:lstStyle/>
        <a:p>
          <a:endParaRPr lang="en-US"/>
        </a:p>
      </dgm:t>
    </dgm:pt>
    <dgm:pt modelId="{F7A45408-9CF6-4B35-801D-C0B0ED2123AE}" type="sibTrans" cxnId="{73B11D67-C2EF-41A1-97E5-3025BF8D15E6}">
      <dgm:prSet/>
      <dgm:spPr/>
      <dgm:t>
        <a:bodyPr/>
        <a:lstStyle/>
        <a:p>
          <a:endParaRPr lang="en-US"/>
        </a:p>
      </dgm:t>
    </dgm:pt>
    <dgm:pt modelId="{159D1C4D-7FEE-4AC9-8125-ECB6FFDB9298}">
      <dgm:prSet phldrT="[Text]"/>
      <dgm:spPr/>
      <dgm:t>
        <a:bodyPr/>
        <a:lstStyle/>
        <a:p>
          <a:r>
            <a:rPr lang="en-US" dirty="0"/>
            <a:t>Iterated Local Search</a:t>
          </a:r>
        </a:p>
      </dgm:t>
    </dgm:pt>
    <dgm:pt modelId="{E18EE53E-5EB5-4E09-9B5D-549A53164510}" type="parTrans" cxnId="{70EB4757-04AD-4951-A69B-2667DD70C300}">
      <dgm:prSet/>
      <dgm:spPr/>
      <dgm:t>
        <a:bodyPr/>
        <a:lstStyle/>
        <a:p>
          <a:endParaRPr lang="en-US"/>
        </a:p>
      </dgm:t>
    </dgm:pt>
    <dgm:pt modelId="{24436E1C-30DC-4043-9F57-DD14E8BAD157}" type="sibTrans" cxnId="{70EB4757-04AD-4951-A69B-2667DD70C300}">
      <dgm:prSet/>
      <dgm:spPr/>
      <dgm:t>
        <a:bodyPr/>
        <a:lstStyle/>
        <a:p>
          <a:endParaRPr lang="en-US"/>
        </a:p>
      </dgm:t>
    </dgm:pt>
    <dgm:pt modelId="{10183BD1-8576-4415-8FB6-7234D213F02E}">
      <dgm:prSet/>
      <dgm:spPr/>
      <dgm:t>
        <a:bodyPr/>
        <a:lstStyle/>
        <a:p>
          <a:r>
            <a:rPr lang="en-US"/>
            <a:t>Simulated Annealing</a:t>
          </a:r>
          <a:endParaRPr lang="en-US" dirty="0"/>
        </a:p>
      </dgm:t>
    </dgm:pt>
    <dgm:pt modelId="{D3B67823-B2C6-4E62-B7AE-6D00E53A6A3D}" type="parTrans" cxnId="{66DFF0BB-8445-4D83-96B8-EA44B3633FF0}">
      <dgm:prSet/>
      <dgm:spPr/>
      <dgm:t>
        <a:bodyPr/>
        <a:lstStyle/>
        <a:p>
          <a:endParaRPr lang="en-US"/>
        </a:p>
      </dgm:t>
    </dgm:pt>
    <dgm:pt modelId="{F2C9516C-53C8-4393-AA61-C86DCB3E5244}" type="sibTrans" cxnId="{66DFF0BB-8445-4D83-96B8-EA44B3633FF0}">
      <dgm:prSet/>
      <dgm:spPr/>
      <dgm:t>
        <a:bodyPr/>
        <a:lstStyle/>
        <a:p>
          <a:endParaRPr lang="en-US"/>
        </a:p>
      </dgm:t>
    </dgm:pt>
    <dgm:pt modelId="{61430AC1-442C-4CB9-97AC-86083C57D226}">
      <dgm:prSet phldrT="[Text]"/>
      <dgm:spPr/>
      <dgm:t>
        <a:bodyPr/>
        <a:lstStyle/>
        <a:p>
          <a:r>
            <a:rPr lang="en-US" dirty="0"/>
            <a:t>Adaptive Memory Programming</a:t>
          </a:r>
        </a:p>
      </dgm:t>
    </dgm:pt>
    <dgm:pt modelId="{3C033EAB-86CE-4A0B-830F-4D6FDAC59711}" type="parTrans" cxnId="{6BFB9719-8D69-41EA-9212-A1F25D100E07}">
      <dgm:prSet/>
      <dgm:spPr/>
      <dgm:t>
        <a:bodyPr/>
        <a:lstStyle/>
        <a:p>
          <a:endParaRPr lang="en-US"/>
        </a:p>
      </dgm:t>
    </dgm:pt>
    <dgm:pt modelId="{AA887CB3-8602-419B-9032-8883EFECE873}" type="sibTrans" cxnId="{6BFB9719-8D69-41EA-9212-A1F25D100E07}">
      <dgm:prSet/>
      <dgm:spPr/>
      <dgm:t>
        <a:bodyPr/>
        <a:lstStyle/>
        <a:p>
          <a:endParaRPr lang="en-US"/>
        </a:p>
      </dgm:t>
    </dgm:pt>
    <dgm:pt modelId="{78A84305-DFBD-4FDB-BD51-E1F4C03B04C2}" type="pres">
      <dgm:prSet presAssocID="{CA3F8813-7DF8-4B5B-80C9-BE3D9E5AFD48}" presName="Name0" presStyleCnt="0">
        <dgm:presLayoutVars>
          <dgm:chPref val="1"/>
          <dgm:dir/>
          <dgm:animOne val="branch"/>
          <dgm:animLvl val="lvl"/>
          <dgm:resizeHandles/>
        </dgm:presLayoutVars>
      </dgm:prSet>
      <dgm:spPr/>
    </dgm:pt>
    <dgm:pt modelId="{BC2B148C-09A7-457C-BD2F-7BA6575B0085}" type="pres">
      <dgm:prSet presAssocID="{452849C3-CB25-4882-BB51-92886F06C566}" presName="vertOne" presStyleCnt="0"/>
      <dgm:spPr/>
    </dgm:pt>
    <dgm:pt modelId="{D633D7E2-473D-49A5-8462-86C5D586E8C7}" type="pres">
      <dgm:prSet presAssocID="{452849C3-CB25-4882-BB51-92886F06C566}" presName="txOne" presStyleLbl="node0" presStyleIdx="0" presStyleCnt="2" custScaleY="62415" custLinFactNeighborX="-301" custLinFactNeighborY="20284">
        <dgm:presLayoutVars>
          <dgm:chPref val="3"/>
        </dgm:presLayoutVars>
      </dgm:prSet>
      <dgm:spPr/>
    </dgm:pt>
    <dgm:pt modelId="{EDB15328-24BA-4027-858E-EFB51DFF9874}" type="pres">
      <dgm:prSet presAssocID="{452849C3-CB25-4882-BB51-92886F06C566}" presName="parTransOne" presStyleCnt="0"/>
      <dgm:spPr/>
    </dgm:pt>
    <dgm:pt modelId="{6726E743-5D3C-46DE-A67E-94EAFC5557F4}" type="pres">
      <dgm:prSet presAssocID="{452849C3-CB25-4882-BB51-92886F06C566}" presName="horzOne" presStyleCnt="0"/>
      <dgm:spPr/>
    </dgm:pt>
    <dgm:pt modelId="{98DDCF97-C69D-4414-A1D4-50F083E60B77}" type="pres">
      <dgm:prSet presAssocID="{987B8458-E538-4BF1-A058-96895EC53EBC}" presName="vertTwo" presStyleCnt="0"/>
      <dgm:spPr/>
    </dgm:pt>
    <dgm:pt modelId="{183C7479-BFB1-4B6F-996C-69ED60FC531B}" type="pres">
      <dgm:prSet presAssocID="{987B8458-E538-4BF1-A058-96895EC53EBC}" presName="txTwo" presStyleLbl="node2" presStyleIdx="0" presStyleCnt="6">
        <dgm:presLayoutVars>
          <dgm:chPref val="3"/>
        </dgm:presLayoutVars>
      </dgm:prSet>
      <dgm:spPr/>
    </dgm:pt>
    <dgm:pt modelId="{7DE74E14-0C02-4D28-B01F-1517D0699EC8}" type="pres">
      <dgm:prSet presAssocID="{987B8458-E538-4BF1-A058-96895EC53EBC}" presName="horzTwo" presStyleCnt="0"/>
      <dgm:spPr/>
    </dgm:pt>
    <dgm:pt modelId="{A861D3B0-767C-4102-8161-7E47350E33E4}" type="pres">
      <dgm:prSet presAssocID="{025FE3E2-86DD-4613-B626-B218EFFE4919}" presName="sibSpaceTwo" presStyleCnt="0"/>
      <dgm:spPr/>
    </dgm:pt>
    <dgm:pt modelId="{3DA81E2E-19CA-467B-BEAA-3AB63CBB0C9D}" type="pres">
      <dgm:prSet presAssocID="{10183BD1-8576-4415-8FB6-7234D213F02E}" presName="vertTwo" presStyleCnt="0"/>
      <dgm:spPr/>
    </dgm:pt>
    <dgm:pt modelId="{6758358F-6BAF-45F9-AADB-B448C1A24E60}" type="pres">
      <dgm:prSet presAssocID="{10183BD1-8576-4415-8FB6-7234D213F02E}" presName="txTwo" presStyleLbl="node2" presStyleIdx="1" presStyleCnt="6">
        <dgm:presLayoutVars>
          <dgm:chPref val="3"/>
        </dgm:presLayoutVars>
      </dgm:prSet>
      <dgm:spPr/>
    </dgm:pt>
    <dgm:pt modelId="{2A30C869-72C7-4604-ABCE-294EF16B971A}" type="pres">
      <dgm:prSet presAssocID="{10183BD1-8576-4415-8FB6-7234D213F02E}" presName="horzTwo" presStyleCnt="0"/>
      <dgm:spPr/>
    </dgm:pt>
    <dgm:pt modelId="{0A5E3B44-E051-49D9-825B-B1F37176A8FE}" type="pres">
      <dgm:prSet presAssocID="{F2C9516C-53C8-4393-AA61-C86DCB3E5244}" presName="sibSpaceTwo" presStyleCnt="0"/>
      <dgm:spPr/>
    </dgm:pt>
    <dgm:pt modelId="{4B958BEA-45B5-41C4-8F45-BAD752AB95AA}" type="pres">
      <dgm:prSet presAssocID="{159D1C4D-7FEE-4AC9-8125-ECB6FFDB9298}" presName="vertTwo" presStyleCnt="0"/>
      <dgm:spPr/>
    </dgm:pt>
    <dgm:pt modelId="{45D1679A-3B24-4A5A-B469-AC07E6492BA3}" type="pres">
      <dgm:prSet presAssocID="{159D1C4D-7FEE-4AC9-8125-ECB6FFDB9298}" presName="txTwo" presStyleLbl="node2" presStyleIdx="2" presStyleCnt="6">
        <dgm:presLayoutVars>
          <dgm:chPref val="3"/>
        </dgm:presLayoutVars>
      </dgm:prSet>
      <dgm:spPr/>
    </dgm:pt>
    <dgm:pt modelId="{C0BC5951-CF71-4ACF-A6BD-D35E470919EE}" type="pres">
      <dgm:prSet presAssocID="{159D1C4D-7FEE-4AC9-8125-ECB6FFDB9298}" presName="horzTwo" presStyleCnt="0"/>
      <dgm:spPr/>
    </dgm:pt>
    <dgm:pt modelId="{971842DC-792E-4630-95E5-A723129C027C}" type="pres">
      <dgm:prSet presAssocID="{0D0B5447-DB14-4864-8350-F91B1EA879B5}" presName="sibSpaceOne" presStyleCnt="0"/>
      <dgm:spPr/>
    </dgm:pt>
    <dgm:pt modelId="{1AF0AB5A-692D-457F-B11E-40F4E711505F}" type="pres">
      <dgm:prSet presAssocID="{E6466ED8-9262-438E-B267-C65DB5FACB6A}" presName="vertOne" presStyleCnt="0"/>
      <dgm:spPr/>
    </dgm:pt>
    <dgm:pt modelId="{758BEDBA-7F56-4A7F-BEF4-0AA4AAB660B9}" type="pres">
      <dgm:prSet presAssocID="{E6466ED8-9262-438E-B267-C65DB5FACB6A}" presName="txOne" presStyleLbl="node0" presStyleIdx="1" presStyleCnt="2" custScaleY="62400" custLinFactNeighborY="22585">
        <dgm:presLayoutVars>
          <dgm:chPref val="3"/>
        </dgm:presLayoutVars>
      </dgm:prSet>
      <dgm:spPr/>
    </dgm:pt>
    <dgm:pt modelId="{D6EB16EE-75F4-438A-9476-3F634915B68F}" type="pres">
      <dgm:prSet presAssocID="{E6466ED8-9262-438E-B267-C65DB5FACB6A}" presName="parTransOne" presStyleCnt="0"/>
      <dgm:spPr/>
    </dgm:pt>
    <dgm:pt modelId="{52BBBC97-150F-4017-A097-C130FF9331D7}" type="pres">
      <dgm:prSet presAssocID="{E6466ED8-9262-438E-B267-C65DB5FACB6A}" presName="horzOne" presStyleCnt="0"/>
      <dgm:spPr/>
    </dgm:pt>
    <dgm:pt modelId="{CBD9EF6C-EC83-4D29-8982-B726A3875C16}" type="pres">
      <dgm:prSet presAssocID="{6124AE7B-B06D-4A59-AE8A-D9BC4FAE6AF8}" presName="vertTwo" presStyleCnt="0"/>
      <dgm:spPr/>
    </dgm:pt>
    <dgm:pt modelId="{8D0FC099-438F-42DF-8DDD-D6D31C10D4B2}" type="pres">
      <dgm:prSet presAssocID="{6124AE7B-B06D-4A59-AE8A-D9BC4FAE6AF8}" presName="txTwo" presStyleLbl="node2" presStyleIdx="3" presStyleCnt="6">
        <dgm:presLayoutVars>
          <dgm:chPref val="3"/>
        </dgm:presLayoutVars>
      </dgm:prSet>
      <dgm:spPr/>
    </dgm:pt>
    <dgm:pt modelId="{336B572D-64FE-492C-9151-05241F00077D}" type="pres">
      <dgm:prSet presAssocID="{6124AE7B-B06D-4A59-AE8A-D9BC4FAE6AF8}" presName="horzTwo" presStyleCnt="0"/>
      <dgm:spPr/>
    </dgm:pt>
    <dgm:pt modelId="{EC43245B-9E2D-4457-8A36-A2C42CC129BC}" type="pres">
      <dgm:prSet presAssocID="{86C30B80-42FF-4838-88CD-A90B72C1D2C6}" presName="sibSpaceTwo" presStyleCnt="0"/>
      <dgm:spPr/>
    </dgm:pt>
    <dgm:pt modelId="{60896147-62EE-4FD5-8EE8-47AFFEDD8DBD}" type="pres">
      <dgm:prSet presAssocID="{C03E3789-BBF8-4AFB-9FE9-2A3411450399}" presName="vertTwo" presStyleCnt="0"/>
      <dgm:spPr/>
    </dgm:pt>
    <dgm:pt modelId="{588199C3-6317-4D8C-BF60-9C1E238BFD2D}" type="pres">
      <dgm:prSet presAssocID="{C03E3789-BBF8-4AFB-9FE9-2A3411450399}" presName="txTwo" presStyleLbl="node2" presStyleIdx="4" presStyleCnt="6">
        <dgm:presLayoutVars>
          <dgm:chPref val="3"/>
        </dgm:presLayoutVars>
      </dgm:prSet>
      <dgm:spPr/>
    </dgm:pt>
    <dgm:pt modelId="{2B0F4C74-8C4B-4485-9BC3-8E6D53F7A502}" type="pres">
      <dgm:prSet presAssocID="{C03E3789-BBF8-4AFB-9FE9-2A3411450399}" presName="horzTwo" presStyleCnt="0"/>
      <dgm:spPr/>
    </dgm:pt>
    <dgm:pt modelId="{EE7579A1-E2F8-4CFA-9BCA-6FBDEDBB9723}" type="pres">
      <dgm:prSet presAssocID="{F7A45408-9CF6-4B35-801D-C0B0ED2123AE}" presName="sibSpaceTwo" presStyleCnt="0"/>
      <dgm:spPr/>
    </dgm:pt>
    <dgm:pt modelId="{C7012088-8226-4A09-9CD3-B1CE534B1484}" type="pres">
      <dgm:prSet presAssocID="{61430AC1-442C-4CB9-97AC-86083C57D226}" presName="vertTwo" presStyleCnt="0"/>
      <dgm:spPr/>
    </dgm:pt>
    <dgm:pt modelId="{FAD31CAA-F3A4-4B86-8DC2-CE3E3CAEFEAE}" type="pres">
      <dgm:prSet presAssocID="{61430AC1-442C-4CB9-97AC-86083C57D226}" presName="txTwo" presStyleLbl="node2" presStyleIdx="5" presStyleCnt="6">
        <dgm:presLayoutVars>
          <dgm:chPref val="3"/>
        </dgm:presLayoutVars>
      </dgm:prSet>
      <dgm:spPr/>
    </dgm:pt>
    <dgm:pt modelId="{3ADE1669-A48F-4D6F-A8E3-78B249C7F6B5}" type="pres">
      <dgm:prSet presAssocID="{61430AC1-442C-4CB9-97AC-86083C57D226}" presName="horzTwo" presStyleCnt="0"/>
      <dgm:spPr/>
    </dgm:pt>
  </dgm:ptLst>
  <dgm:cxnLst>
    <dgm:cxn modelId="{6284270F-3455-4224-8B7F-4208C2A3242F}" type="presOf" srcId="{6124AE7B-B06D-4A59-AE8A-D9BC4FAE6AF8}" destId="{8D0FC099-438F-42DF-8DDD-D6D31C10D4B2}" srcOrd="0" destOrd="0" presId="urn:microsoft.com/office/officeart/2005/8/layout/hierarchy4"/>
    <dgm:cxn modelId="{6BFB9719-8D69-41EA-9212-A1F25D100E07}" srcId="{E6466ED8-9262-438E-B267-C65DB5FACB6A}" destId="{61430AC1-442C-4CB9-97AC-86083C57D226}" srcOrd="2" destOrd="0" parTransId="{3C033EAB-86CE-4A0B-830F-4D6FDAC59711}" sibTransId="{AA887CB3-8602-419B-9032-8883EFECE873}"/>
    <dgm:cxn modelId="{EC6B863E-AD4B-4F30-AAB1-38B2EE5DBB09}" type="presOf" srcId="{E6466ED8-9262-438E-B267-C65DB5FACB6A}" destId="{758BEDBA-7F56-4A7F-BEF4-0AA4AAB660B9}" srcOrd="0" destOrd="0" presId="urn:microsoft.com/office/officeart/2005/8/layout/hierarchy4"/>
    <dgm:cxn modelId="{6EFC945C-C05D-495C-BFEE-0FC2FD88C234}" type="presOf" srcId="{159D1C4D-7FEE-4AC9-8125-ECB6FFDB9298}" destId="{45D1679A-3B24-4A5A-B469-AC07E6492BA3}" srcOrd="0" destOrd="0" presId="urn:microsoft.com/office/officeart/2005/8/layout/hierarchy4"/>
    <dgm:cxn modelId="{1CF89D65-C95B-41DB-A1C8-94644689EE72}" type="presOf" srcId="{10183BD1-8576-4415-8FB6-7234D213F02E}" destId="{6758358F-6BAF-45F9-AADB-B448C1A24E60}" srcOrd="0" destOrd="0" presId="urn:microsoft.com/office/officeart/2005/8/layout/hierarchy4"/>
    <dgm:cxn modelId="{73B11D67-C2EF-41A1-97E5-3025BF8D15E6}" srcId="{E6466ED8-9262-438E-B267-C65DB5FACB6A}" destId="{C03E3789-BBF8-4AFB-9FE9-2A3411450399}" srcOrd="1" destOrd="0" parTransId="{491947E2-8AFA-4B1D-8C51-953C6EE938BC}" sibTransId="{F7A45408-9CF6-4B35-801D-C0B0ED2123AE}"/>
    <dgm:cxn modelId="{E4949051-6F50-4DFD-9C7C-6DC47E23A967}" srcId="{CA3F8813-7DF8-4B5B-80C9-BE3D9E5AFD48}" destId="{452849C3-CB25-4882-BB51-92886F06C566}" srcOrd="0" destOrd="0" parTransId="{7A472A28-AA78-4B14-A053-6C9FC63A0DEB}" sibTransId="{0D0B5447-DB14-4864-8350-F91B1EA879B5}"/>
    <dgm:cxn modelId="{70EB4757-04AD-4951-A69B-2667DD70C300}" srcId="{452849C3-CB25-4882-BB51-92886F06C566}" destId="{159D1C4D-7FEE-4AC9-8125-ECB6FFDB9298}" srcOrd="2" destOrd="0" parTransId="{E18EE53E-5EB5-4E09-9B5D-549A53164510}" sibTransId="{24436E1C-30DC-4043-9F57-DD14E8BAD157}"/>
    <dgm:cxn modelId="{1C6DE77D-42A7-4FD8-B2D0-B12F4C083B7F}" srcId="{452849C3-CB25-4882-BB51-92886F06C566}" destId="{987B8458-E538-4BF1-A058-96895EC53EBC}" srcOrd="0" destOrd="0" parTransId="{B718228A-0EDB-4CCC-9774-E8ADFC85D424}" sibTransId="{025FE3E2-86DD-4613-B626-B218EFFE4919}"/>
    <dgm:cxn modelId="{59277782-4726-40E2-B00A-CF9B6B708E2C}" type="presOf" srcId="{C03E3789-BBF8-4AFB-9FE9-2A3411450399}" destId="{588199C3-6317-4D8C-BF60-9C1E238BFD2D}" srcOrd="0" destOrd="0" presId="urn:microsoft.com/office/officeart/2005/8/layout/hierarchy4"/>
    <dgm:cxn modelId="{22173984-FBC5-4576-A83F-FFB397FF61F0}" srcId="{E6466ED8-9262-438E-B267-C65DB5FACB6A}" destId="{6124AE7B-B06D-4A59-AE8A-D9BC4FAE6AF8}" srcOrd="0" destOrd="0" parTransId="{6C98B1CD-DBD8-4956-8859-20A5C5F741F5}" sibTransId="{86C30B80-42FF-4838-88CD-A90B72C1D2C6}"/>
    <dgm:cxn modelId="{64786287-B015-42E3-8F31-D83D6065295E}" type="presOf" srcId="{61430AC1-442C-4CB9-97AC-86083C57D226}" destId="{FAD31CAA-F3A4-4B86-8DC2-CE3E3CAEFEAE}" srcOrd="0" destOrd="0" presId="urn:microsoft.com/office/officeart/2005/8/layout/hierarchy4"/>
    <dgm:cxn modelId="{57706E87-314D-4070-A192-34488DCBCDB3}" type="presOf" srcId="{CA3F8813-7DF8-4B5B-80C9-BE3D9E5AFD48}" destId="{78A84305-DFBD-4FDB-BD51-E1F4C03B04C2}" srcOrd="0" destOrd="0" presId="urn:microsoft.com/office/officeart/2005/8/layout/hierarchy4"/>
    <dgm:cxn modelId="{37DADF90-0B78-4020-877C-1571693F4C6E}" srcId="{CA3F8813-7DF8-4B5B-80C9-BE3D9E5AFD48}" destId="{E6466ED8-9262-438E-B267-C65DB5FACB6A}" srcOrd="1" destOrd="0" parTransId="{E77C117C-0233-4931-806A-E61F8525822E}" sibTransId="{838CC376-8030-4A7A-8571-6554C01F9B2C}"/>
    <dgm:cxn modelId="{AA40DA94-6099-45F5-AD74-5C4E0C30BD25}" type="presOf" srcId="{452849C3-CB25-4882-BB51-92886F06C566}" destId="{D633D7E2-473D-49A5-8462-86C5D586E8C7}" srcOrd="0" destOrd="0" presId="urn:microsoft.com/office/officeart/2005/8/layout/hierarchy4"/>
    <dgm:cxn modelId="{66DFF0BB-8445-4D83-96B8-EA44B3633FF0}" srcId="{452849C3-CB25-4882-BB51-92886F06C566}" destId="{10183BD1-8576-4415-8FB6-7234D213F02E}" srcOrd="1" destOrd="0" parTransId="{D3B67823-B2C6-4E62-B7AE-6D00E53A6A3D}" sibTransId="{F2C9516C-53C8-4393-AA61-C86DCB3E5244}"/>
    <dgm:cxn modelId="{707B9AC0-0381-4DA4-8EBC-CD4C91B70DE4}" type="presOf" srcId="{987B8458-E538-4BF1-A058-96895EC53EBC}" destId="{183C7479-BFB1-4B6F-996C-69ED60FC531B}" srcOrd="0" destOrd="0" presId="urn:microsoft.com/office/officeart/2005/8/layout/hierarchy4"/>
    <dgm:cxn modelId="{FCBCB456-1600-4516-8F1A-4A5C87B097B9}" type="presParOf" srcId="{78A84305-DFBD-4FDB-BD51-E1F4C03B04C2}" destId="{BC2B148C-09A7-457C-BD2F-7BA6575B0085}" srcOrd="0" destOrd="0" presId="urn:microsoft.com/office/officeart/2005/8/layout/hierarchy4"/>
    <dgm:cxn modelId="{85EFE284-1948-4AC3-A252-2AC48C59872D}" type="presParOf" srcId="{BC2B148C-09A7-457C-BD2F-7BA6575B0085}" destId="{D633D7E2-473D-49A5-8462-86C5D586E8C7}" srcOrd="0" destOrd="0" presId="urn:microsoft.com/office/officeart/2005/8/layout/hierarchy4"/>
    <dgm:cxn modelId="{1B502654-5875-452C-93F6-4C789133EC11}" type="presParOf" srcId="{BC2B148C-09A7-457C-BD2F-7BA6575B0085}" destId="{EDB15328-24BA-4027-858E-EFB51DFF9874}" srcOrd="1" destOrd="0" presId="urn:microsoft.com/office/officeart/2005/8/layout/hierarchy4"/>
    <dgm:cxn modelId="{1677F536-B8A6-4E39-991B-AD9391F20922}" type="presParOf" srcId="{BC2B148C-09A7-457C-BD2F-7BA6575B0085}" destId="{6726E743-5D3C-46DE-A67E-94EAFC5557F4}" srcOrd="2" destOrd="0" presId="urn:microsoft.com/office/officeart/2005/8/layout/hierarchy4"/>
    <dgm:cxn modelId="{A4384A6B-9A5A-4BA6-98E9-591DABF55E2A}" type="presParOf" srcId="{6726E743-5D3C-46DE-A67E-94EAFC5557F4}" destId="{98DDCF97-C69D-4414-A1D4-50F083E60B77}" srcOrd="0" destOrd="0" presId="urn:microsoft.com/office/officeart/2005/8/layout/hierarchy4"/>
    <dgm:cxn modelId="{0FA29631-693B-4237-ADD5-83062166D442}" type="presParOf" srcId="{98DDCF97-C69D-4414-A1D4-50F083E60B77}" destId="{183C7479-BFB1-4B6F-996C-69ED60FC531B}" srcOrd="0" destOrd="0" presId="urn:microsoft.com/office/officeart/2005/8/layout/hierarchy4"/>
    <dgm:cxn modelId="{982FD807-E5F5-45CE-A99F-605A4DB855DE}" type="presParOf" srcId="{98DDCF97-C69D-4414-A1D4-50F083E60B77}" destId="{7DE74E14-0C02-4D28-B01F-1517D0699EC8}" srcOrd="1" destOrd="0" presId="urn:microsoft.com/office/officeart/2005/8/layout/hierarchy4"/>
    <dgm:cxn modelId="{86991591-AB23-452C-B9C5-29FF3249AFD2}" type="presParOf" srcId="{6726E743-5D3C-46DE-A67E-94EAFC5557F4}" destId="{A861D3B0-767C-4102-8161-7E47350E33E4}" srcOrd="1" destOrd="0" presId="urn:microsoft.com/office/officeart/2005/8/layout/hierarchy4"/>
    <dgm:cxn modelId="{C01F1800-0DBF-4CE8-930F-F5009A80811C}" type="presParOf" srcId="{6726E743-5D3C-46DE-A67E-94EAFC5557F4}" destId="{3DA81E2E-19CA-467B-BEAA-3AB63CBB0C9D}" srcOrd="2" destOrd="0" presId="urn:microsoft.com/office/officeart/2005/8/layout/hierarchy4"/>
    <dgm:cxn modelId="{331176A0-4DD8-4B2D-AC3A-9C8AB1B5CB1F}" type="presParOf" srcId="{3DA81E2E-19CA-467B-BEAA-3AB63CBB0C9D}" destId="{6758358F-6BAF-45F9-AADB-B448C1A24E60}" srcOrd="0" destOrd="0" presId="urn:microsoft.com/office/officeart/2005/8/layout/hierarchy4"/>
    <dgm:cxn modelId="{8272FE30-1248-463E-A1DA-21B429D8AF94}" type="presParOf" srcId="{3DA81E2E-19CA-467B-BEAA-3AB63CBB0C9D}" destId="{2A30C869-72C7-4604-ABCE-294EF16B971A}" srcOrd="1" destOrd="0" presId="urn:microsoft.com/office/officeart/2005/8/layout/hierarchy4"/>
    <dgm:cxn modelId="{9B6733B6-0F58-453E-B3CC-CEDC23F23581}" type="presParOf" srcId="{6726E743-5D3C-46DE-A67E-94EAFC5557F4}" destId="{0A5E3B44-E051-49D9-825B-B1F37176A8FE}" srcOrd="3" destOrd="0" presId="urn:microsoft.com/office/officeart/2005/8/layout/hierarchy4"/>
    <dgm:cxn modelId="{A462F71C-6AF0-485F-A82E-4AAF506A3B79}" type="presParOf" srcId="{6726E743-5D3C-46DE-A67E-94EAFC5557F4}" destId="{4B958BEA-45B5-41C4-8F45-BAD752AB95AA}" srcOrd="4" destOrd="0" presId="urn:microsoft.com/office/officeart/2005/8/layout/hierarchy4"/>
    <dgm:cxn modelId="{74B47714-33A6-4BE0-99A2-5FCFECEFFE9E}" type="presParOf" srcId="{4B958BEA-45B5-41C4-8F45-BAD752AB95AA}" destId="{45D1679A-3B24-4A5A-B469-AC07E6492BA3}" srcOrd="0" destOrd="0" presId="urn:microsoft.com/office/officeart/2005/8/layout/hierarchy4"/>
    <dgm:cxn modelId="{FBF0A522-03D4-4838-82EB-F3B08114A85C}" type="presParOf" srcId="{4B958BEA-45B5-41C4-8F45-BAD752AB95AA}" destId="{C0BC5951-CF71-4ACF-A6BD-D35E470919EE}" srcOrd="1" destOrd="0" presId="urn:microsoft.com/office/officeart/2005/8/layout/hierarchy4"/>
    <dgm:cxn modelId="{60B0ADBE-BA39-47E4-B906-5A0DADA77A62}" type="presParOf" srcId="{78A84305-DFBD-4FDB-BD51-E1F4C03B04C2}" destId="{971842DC-792E-4630-95E5-A723129C027C}" srcOrd="1" destOrd="0" presId="urn:microsoft.com/office/officeart/2005/8/layout/hierarchy4"/>
    <dgm:cxn modelId="{1C5A5D09-8764-4064-B1B1-2DFF4F84AA83}" type="presParOf" srcId="{78A84305-DFBD-4FDB-BD51-E1F4C03B04C2}" destId="{1AF0AB5A-692D-457F-B11E-40F4E711505F}" srcOrd="2" destOrd="0" presId="urn:microsoft.com/office/officeart/2005/8/layout/hierarchy4"/>
    <dgm:cxn modelId="{6109DC10-C93F-44D0-894C-BB4CFE2D7532}" type="presParOf" srcId="{1AF0AB5A-692D-457F-B11E-40F4E711505F}" destId="{758BEDBA-7F56-4A7F-BEF4-0AA4AAB660B9}" srcOrd="0" destOrd="0" presId="urn:microsoft.com/office/officeart/2005/8/layout/hierarchy4"/>
    <dgm:cxn modelId="{BEE87FFF-2EE2-46E3-B953-6C7042A46A58}" type="presParOf" srcId="{1AF0AB5A-692D-457F-B11E-40F4E711505F}" destId="{D6EB16EE-75F4-438A-9476-3F634915B68F}" srcOrd="1" destOrd="0" presId="urn:microsoft.com/office/officeart/2005/8/layout/hierarchy4"/>
    <dgm:cxn modelId="{43D5A1B3-5736-4D35-AD03-6282225D22D6}" type="presParOf" srcId="{1AF0AB5A-692D-457F-B11E-40F4E711505F}" destId="{52BBBC97-150F-4017-A097-C130FF9331D7}" srcOrd="2" destOrd="0" presId="urn:microsoft.com/office/officeart/2005/8/layout/hierarchy4"/>
    <dgm:cxn modelId="{85411AA3-69B4-4720-9A94-F0991B5F1CD1}" type="presParOf" srcId="{52BBBC97-150F-4017-A097-C130FF9331D7}" destId="{CBD9EF6C-EC83-4D29-8982-B726A3875C16}" srcOrd="0" destOrd="0" presId="urn:microsoft.com/office/officeart/2005/8/layout/hierarchy4"/>
    <dgm:cxn modelId="{D2168347-840C-4394-8444-EB63DE8B6569}" type="presParOf" srcId="{CBD9EF6C-EC83-4D29-8982-B726A3875C16}" destId="{8D0FC099-438F-42DF-8DDD-D6D31C10D4B2}" srcOrd="0" destOrd="0" presId="urn:microsoft.com/office/officeart/2005/8/layout/hierarchy4"/>
    <dgm:cxn modelId="{EED0D4EE-9022-4990-8F97-9B56DA2595B8}" type="presParOf" srcId="{CBD9EF6C-EC83-4D29-8982-B726A3875C16}" destId="{336B572D-64FE-492C-9151-05241F00077D}" srcOrd="1" destOrd="0" presId="urn:microsoft.com/office/officeart/2005/8/layout/hierarchy4"/>
    <dgm:cxn modelId="{87F3D506-33ED-4347-8A39-771354184E68}" type="presParOf" srcId="{52BBBC97-150F-4017-A097-C130FF9331D7}" destId="{EC43245B-9E2D-4457-8A36-A2C42CC129BC}" srcOrd="1" destOrd="0" presId="urn:microsoft.com/office/officeart/2005/8/layout/hierarchy4"/>
    <dgm:cxn modelId="{ECACB95B-9D92-4F78-A7FD-915070F548EE}" type="presParOf" srcId="{52BBBC97-150F-4017-A097-C130FF9331D7}" destId="{60896147-62EE-4FD5-8EE8-47AFFEDD8DBD}" srcOrd="2" destOrd="0" presId="urn:microsoft.com/office/officeart/2005/8/layout/hierarchy4"/>
    <dgm:cxn modelId="{D0A04FCE-56A9-4546-B058-CCFBBA6BE578}" type="presParOf" srcId="{60896147-62EE-4FD5-8EE8-47AFFEDD8DBD}" destId="{588199C3-6317-4D8C-BF60-9C1E238BFD2D}" srcOrd="0" destOrd="0" presId="urn:microsoft.com/office/officeart/2005/8/layout/hierarchy4"/>
    <dgm:cxn modelId="{C243BE57-D1DC-4248-A06D-E631281216B4}" type="presParOf" srcId="{60896147-62EE-4FD5-8EE8-47AFFEDD8DBD}" destId="{2B0F4C74-8C4B-4485-9BC3-8E6D53F7A502}" srcOrd="1" destOrd="0" presId="urn:microsoft.com/office/officeart/2005/8/layout/hierarchy4"/>
    <dgm:cxn modelId="{B2366533-5FB9-4BDA-9E2A-2F575DBBD098}" type="presParOf" srcId="{52BBBC97-150F-4017-A097-C130FF9331D7}" destId="{EE7579A1-E2F8-4CFA-9BCA-6FBDEDBB9723}" srcOrd="3" destOrd="0" presId="urn:microsoft.com/office/officeart/2005/8/layout/hierarchy4"/>
    <dgm:cxn modelId="{619B1C7B-0081-43A7-8EC7-0D696209B694}" type="presParOf" srcId="{52BBBC97-150F-4017-A097-C130FF9331D7}" destId="{C7012088-8226-4A09-9CD3-B1CE534B1484}" srcOrd="4" destOrd="0" presId="urn:microsoft.com/office/officeart/2005/8/layout/hierarchy4"/>
    <dgm:cxn modelId="{4DB998A5-C1AE-44B1-8048-F63F0EF82F05}" type="presParOf" srcId="{C7012088-8226-4A09-9CD3-B1CE534B1484}" destId="{FAD31CAA-F3A4-4B86-8DC2-CE3E3CAEFEAE}" srcOrd="0" destOrd="0" presId="urn:microsoft.com/office/officeart/2005/8/layout/hierarchy4"/>
    <dgm:cxn modelId="{500CF4B6-E53A-4731-A8C2-B2947E4A19A4}" type="presParOf" srcId="{C7012088-8226-4A09-9CD3-B1CE534B1484}" destId="{3ADE1669-A48F-4D6F-A8E3-78B249C7F6B5}"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0F07CC9-3EA1-4634-8712-D2F5AC56D5FF}" type="doc">
      <dgm:prSet loTypeId="urn:microsoft.com/office/officeart/2005/8/layout/hList1" loCatId="list" qsTypeId="urn:microsoft.com/office/officeart/2005/8/quickstyle/simple1" qsCatId="simple" csTypeId="urn:microsoft.com/office/officeart/2005/8/colors/accent1_2" csCatId="accent1" phldr="1"/>
      <dgm:spPr/>
      <dgm:t>
        <a:bodyPr/>
        <a:lstStyle/>
        <a:p>
          <a:endParaRPr lang="en-US"/>
        </a:p>
      </dgm:t>
    </dgm:pt>
    <dgm:pt modelId="{3FCB2FDE-7774-4550-8BC4-A4BD894DE3ED}">
      <dgm:prSet phldrT="[Text]"/>
      <dgm:spPr/>
      <dgm:t>
        <a:bodyPr/>
        <a:lstStyle/>
        <a:p>
          <a:r>
            <a:rPr lang="en-US" dirty="0"/>
            <a:t>Intensify </a:t>
          </a:r>
        </a:p>
      </dgm:t>
    </dgm:pt>
    <dgm:pt modelId="{7C9C8ABD-F309-4C7C-8CEF-4A7C5ADE4FD5}" type="parTrans" cxnId="{2F53F6BA-435D-449C-AAF2-4CDF4150547C}">
      <dgm:prSet/>
      <dgm:spPr/>
      <dgm:t>
        <a:bodyPr/>
        <a:lstStyle/>
        <a:p>
          <a:endParaRPr lang="en-US"/>
        </a:p>
      </dgm:t>
    </dgm:pt>
    <dgm:pt modelId="{3DCE11FC-F083-40DB-982A-2093BA2D56DF}" type="sibTrans" cxnId="{2F53F6BA-435D-449C-AAF2-4CDF4150547C}">
      <dgm:prSet/>
      <dgm:spPr/>
      <dgm:t>
        <a:bodyPr/>
        <a:lstStyle/>
        <a:p>
          <a:endParaRPr lang="en-US"/>
        </a:p>
      </dgm:t>
    </dgm:pt>
    <dgm:pt modelId="{40CB2E83-7E10-4BBF-ABF0-35EE24A20551}">
      <dgm:prSet phldrT="[Text]"/>
      <dgm:spPr/>
      <dgm:t>
        <a:bodyPr/>
        <a:lstStyle/>
        <a:p>
          <a:r>
            <a:rPr lang="en-US" dirty="0"/>
            <a:t>to become stronger or more extreme; to become more intense</a:t>
          </a:r>
        </a:p>
      </dgm:t>
    </dgm:pt>
    <dgm:pt modelId="{F86144A3-159F-491B-ADC9-098A54EC575A}" type="parTrans" cxnId="{D3E5001C-E9E8-4395-A57F-CA58A4201BC4}">
      <dgm:prSet/>
      <dgm:spPr/>
      <dgm:t>
        <a:bodyPr/>
        <a:lstStyle/>
        <a:p>
          <a:endParaRPr lang="en-US"/>
        </a:p>
      </dgm:t>
    </dgm:pt>
    <dgm:pt modelId="{439DB8F6-8ECB-498F-AD44-A59171E2EA18}" type="sibTrans" cxnId="{D3E5001C-E9E8-4395-A57F-CA58A4201BC4}">
      <dgm:prSet/>
      <dgm:spPr/>
      <dgm:t>
        <a:bodyPr/>
        <a:lstStyle/>
        <a:p>
          <a:endParaRPr lang="en-US"/>
        </a:p>
      </dgm:t>
    </dgm:pt>
    <dgm:pt modelId="{2C88C0BB-D343-423C-BEF8-34C01F4732D3}">
      <dgm:prSet phldrT="[Text]"/>
      <dgm:spPr/>
      <dgm:t>
        <a:bodyPr/>
        <a:lstStyle/>
        <a:p>
          <a:r>
            <a:rPr lang="en-US" dirty="0"/>
            <a:t>Diversify</a:t>
          </a:r>
        </a:p>
      </dgm:t>
    </dgm:pt>
    <dgm:pt modelId="{FE3AB305-1068-405B-85E5-DAE2E36722C8}" type="parTrans" cxnId="{6EF79CE4-18C6-4007-B8E6-17798F33F793}">
      <dgm:prSet/>
      <dgm:spPr/>
      <dgm:t>
        <a:bodyPr/>
        <a:lstStyle/>
        <a:p>
          <a:endParaRPr lang="en-US"/>
        </a:p>
      </dgm:t>
    </dgm:pt>
    <dgm:pt modelId="{E17F1E0D-61A5-4813-ADC2-5BA905E9FDBA}" type="sibTrans" cxnId="{6EF79CE4-18C6-4007-B8E6-17798F33F793}">
      <dgm:prSet/>
      <dgm:spPr/>
      <dgm:t>
        <a:bodyPr/>
        <a:lstStyle/>
        <a:p>
          <a:endParaRPr lang="en-US"/>
        </a:p>
      </dgm:t>
    </dgm:pt>
    <dgm:pt modelId="{11BA4C1D-8CC5-42B3-BAA8-B48F86D06ADC}">
      <dgm:prSet phldrT="[Text]"/>
      <dgm:spPr/>
      <dgm:t>
        <a:bodyPr/>
        <a:lstStyle/>
        <a:p>
          <a:r>
            <a:rPr lang="en-US" dirty="0"/>
            <a:t>to change (something) so that it has more different kinds of people or things</a:t>
          </a:r>
        </a:p>
      </dgm:t>
    </dgm:pt>
    <dgm:pt modelId="{CFA4B7E1-520D-456A-8BD7-F130840B67B2}" type="parTrans" cxnId="{D15953BC-019D-41BA-8D55-BD5A02C88E2E}">
      <dgm:prSet/>
      <dgm:spPr/>
      <dgm:t>
        <a:bodyPr/>
        <a:lstStyle/>
        <a:p>
          <a:endParaRPr lang="en-US"/>
        </a:p>
      </dgm:t>
    </dgm:pt>
    <dgm:pt modelId="{AA5B505F-EFBA-4C3A-ABDF-32F68D9F9E1D}" type="sibTrans" cxnId="{D15953BC-019D-41BA-8D55-BD5A02C88E2E}">
      <dgm:prSet/>
      <dgm:spPr/>
      <dgm:t>
        <a:bodyPr/>
        <a:lstStyle/>
        <a:p>
          <a:endParaRPr lang="en-US"/>
        </a:p>
      </dgm:t>
    </dgm:pt>
    <dgm:pt modelId="{F83F511F-99DD-4A61-9C98-E28D1F1D4C28}" type="pres">
      <dgm:prSet presAssocID="{30F07CC9-3EA1-4634-8712-D2F5AC56D5FF}" presName="Name0" presStyleCnt="0">
        <dgm:presLayoutVars>
          <dgm:dir/>
          <dgm:animLvl val="lvl"/>
          <dgm:resizeHandles val="exact"/>
        </dgm:presLayoutVars>
      </dgm:prSet>
      <dgm:spPr/>
    </dgm:pt>
    <dgm:pt modelId="{7673A9B5-163F-4E3C-96CE-35FDECD1EA5A}" type="pres">
      <dgm:prSet presAssocID="{3FCB2FDE-7774-4550-8BC4-A4BD894DE3ED}" presName="composite" presStyleCnt="0"/>
      <dgm:spPr/>
    </dgm:pt>
    <dgm:pt modelId="{2728AAD9-BA39-45BB-9FD5-959855C687D4}" type="pres">
      <dgm:prSet presAssocID="{3FCB2FDE-7774-4550-8BC4-A4BD894DE3ED}" presName="parTx" presStyleLbl="alignNode1" presStyleIdx="0" presStyleCnt="2">
        <dgm:presLayoutVars>
          <dgm:chMax val="0"/>
          <dgm:chPref val="0"/>
          <dgm:bulletEnabled val="1"/>
        </dgm:presLayoutVars>
      </dgm:prSet>
      <dgm:spPr/>
    </dgm:pt>
    <dgm:pt modelId="{FB6ADB92-DA4C-4ACD-B0D8-F033B0091D8E}" type="pres">
      <dgm:prSet presAssocID="{3FCB2FDE-7774-4550-8BC4-A4BD894DE3ED}" presName="desTx" presStyleLbl="alignAccFollowNode1" presStyleIdx="0" presStyleCnt="2">
        <dgm:presLayoutVars>
          <dgm:bulletEnabled val="1"/>
        </dgm:presLayoutVars>
      </dgm:prSet>
      <dgm:spPr/>
    </dgm:pt>
    <dgm:pt modelId="{1EF3A8B3-7C1E-4898-A77E-5CBBBCF49764}" type="pres">
      <dgm:prSet presAssocID="{3DCE11FC-F083-40DB-982A-2093BA2D56DF}" presName="space" presStyleCnt="0"/>
      <dgm:spPr/>
    </dgm:pt>
    <dgm:pt modelId="{8606348C-4A56-4E98-84C9-95B7A6B14DA6}" type="pres">
      <dgm:prSet presAssocID="{2C88C0BB-D343-423C-BEF8-34C01F4732D3}" presName="composite" presStyleCnt="0"/>
      <dgm:spPr/>
    </dgm:pt>
    <dgm:pt modelId="{FFB4A8F8-8B2B-4607-923F-D44BAC3C4FE7}" type="pres">
      <dgm:prSet presAssocID="{2C88C0BB-D343-423C-BEF8-34C01F4732D3}" presName="parTx" presStyleLbl="alignNode1" presStyleIdx="1" presStyleCnt="2">
        <dgm:presLayoutVars>
          <dgm:chMax val="0"/>
          <dgm:chPref val="0"/>
          <dgm:bulletEnabled val="1"/>
        </dgm:presLayoutVars>
      </dgm:prSet>
      <dgm:spPr/>
    </dgm:pt>
    <dgm:pt modelId="{9E1CEB10-0747-4E32-9976-8616C62897E8}" type="pres">
      <dgm:prSet presAssocID="{2C88C0BB-D343-423C-BEF8-34C01F4732D3}" presName="desTx" presStyleLbl="alignAccFollowNode1" presStyleIdx="1" presStyleCnt="2">
        <dgm:presLayoutVars>
          <dgm:bulletEnabled val="1"/>
        </dgm:presLayoutVars>
      </dgm:prSet>
      <dgm:spPr/>
    </dgm:pt>
  </dgm:ptLst>
  <dgm:cxnLst>
    <dgm:cxn modelId="{D3E5001C-E9E8-4395-A57F-CA58A4201BC4}" srcId="{3FCB2FDE-7774-4550-8BC4-A4BD894DE3ED}" destId="{40CB2E83-7E10-4BBF-ABF0-35EE24A20551}" srcOrd="0" destOrd="0" parTransId="{F86144A3-159F-491B-ADC9-098A54EC575A}" sibTransId="{439DB8F6-8ECB-498F-AD44-A59171E2EA18}"/>
    <dgm:cxn modelId="{5086B637-2567-4E32-9BD7-4762E95DD641}" type="presOf" srcId="{2C88C0BB-D343-423C-BEF8-34C01F4732D3}" destId="{FFB4A8F8-8B2B-4607-923F-D44BAC3C4FE7}" srcOrd="0" destOrd="0" presId="urn:microsoft.com/office/officeart/2005/8/layout/hList1"/>
    <dgm:cxn modelId="{6EB40551-E83B-49AD-AEBF-46E1578D201D}" type="presOf" srcId="{3FCB2FDE-7774-4550-8BC4-A4BD894DE3ED}" destId="{2728AAD9-BA39-45BB-9FD5-959855C687D4}" srcOrd="0" destOrd="0" presId="urn:microsoft.com/office/officeart/2005/8/layout/hList1"/>
    <dgm:cxn modelId="{84734BAA-4E50-4B15-B4AA-411E2215E07C}" type="presOf" srcId="{40CB2E83-7E10-4BBF-ABF0-35EE24A20551}" destId="{FB6ADB92-DA4C-4ACD-B0D8-F033B0091D8E}" srcOrd="0" destOrd="0" presId="urn:microsoft.com/office/officeart/2005/8/layout/hList1"/>
    <dgm:cxn modelId="{E7EA8CBA-44AB-4D21-B6C4-8DB1AB597C1F}" type="presOf" srcId="{30F07CC9-3EA1-4634-8712-D2F5AC56D5FF}" destId="{F83F511F-99DD-4A61-9C98-E28D1F1D4C28}" srcOrd="0" destOrd="0" presId="urn:microsoft.com/office/officeart/2005/8/layout/hList1"/>
    <dgm:cxn modelId="{2F53F6BA-435D-449C-AAF2-4CDF4150547C}" srcId="{30F07CC9-3EA1-4634-8712-D2F5AC56D5FF}" destId="{3FCB2FDE-7774-4550-8BC4-A4BD894DE3ED}" srcOrd="0" destOrd="0" parTransId="{7C9C8ABD-F309-4C7C-8CEF-4A7C5ADE4FD5}" sibTransId="{3DCE11FC-F083-40DB-982A-2093BA2D56DF}"/>
    <dgm:cxn modelId="{D15953BC-019D-41BA-8D55-BD5A02C88E2E}" srcId="{2C88C0BB-D343-423C-BEF8-34C01F4732D3}" destId="{11BA4C1D-8CC5-42B3-BAA8-B48F86D06ADC}" srcOrd="0" destOrd="0" parTransId="{CFA4B7E1-520D-456A-8BD7-F130840B67B2}" sibTransId="{AA5B505F-EFBA-4C3A-ABDF-32F68D9F9E1D}"/>
    <dgm:cxn modelId="{6EF79CE4-18C6-4007-B8E6-17798F33F793}" srcId="{30F07CC9-3EA1-4634-8712-D2F5AC56D5FF}" destId="{2C88C0BB-D343-423C-BEF8-34C01F4732D3}" srcOrd="1" destOrd="0" parTransId="{FE3AB305-1068-405B-85E5-DAE2E36722C8}" sibTransId="{E17F1E0D-61A5-4813-ADC2-5BA905E9FDBA}"/>
    <dgm:cxn modelId="{1B2CDBEF-E9BD-4FAE-B88C-27556BEFFDF0}" type="presOf" srcId="{11BA4C1D-8CC5-42B3-BAA8-B48F86D06ADC}" destId="{9E1CEB10-0747-4E32-9976-8616C62897E8}" srcOrd="0" destOrd="0" presId="urn:microsoft.com/office/officeart/2005/8/layout/hList1"/>
    <dgm:cxn modelId="{6859275A-CC56-414E-BBB1-23E5705023E3}" type="presParOf" srcId="{F83F511F-99DD-4A61-9C98-E28D1F1D4C28}" destId="{7673A9B5-163F-4E3C-96CE-35FDECD1EA5A}" srcOrd="0" destOrd="0" presId="urn:microsoft.com/office/officeart/2005/8/layout/hList1"/>
    <dgm:cxn modelId="{F34137EF-872A-4D04-A1B2-6D9483366098}" type="presParOf" srcId="{7673A9B5-163F-4E3C-96CE-35FDECD1EA5A}" destId="{2728AAD9-BA39-45BB-9FD5-959855C687D4}" srcOrd="0" destOrd="0" presId="urn:microsoft.com/office/officeart/2005/8/layout/hList1"/>
    <dgm:cxn modelId="{FC29C265-A6CE-4958-8600-EF62B0124D5A}" type="presParOf" srcId="{7673A9B5-163F-4E3C-96CE-35FDECD1EA5A}" destId="{FB6ADB92-DA4C-4ACD-B0D8-F033B0091D8E}" srcOrd="1" destOrd="0" presId="urn:microsoft.com/office/officeart/2005/8/layout/hList1"/>
    <dgm:cxn modelId="{E1975B0B-1550-4B5D-B232-9AD7AD0C282C}" type="presParOf" srcId="{F83F511F-99DD-4A61-9C98-E28D1F1D4C28}" destId="{1EF3A8B3-7C1E-4898-A77E-5CBBBCF49764}" srcOrd="1" destOrd="0" presId="urn:microsoft.com/office/officeart/2005/8/layout/hList1"/>
    <dgm:cxn modelId="{3E84990E-C296-4D80-AE8E-8BAB597DC47C}" type="presParOf" srcId="{F83F511F-99DD-4A61-9C98-E28D1F1D4C28}" destId="{8606348C-4A56-4E98-84C9-95B7A6B14DA6}" srcOrd="2" destOrd="0" presId="urn:microsoft.com/office/officeart/2005/8/layout/hList1"/>
    <dgm:cxn modelId="{B3E96500-2BD2-43D8-8056-227F3224A55A}" type="presParOf" srcId="{8606348C-4A56-4E98-84C9-95B7A6B14DA6}" destId="{FFB4A8F8-8B2B-4607-923F-D44BAC3C4FE7}" srcOrd="0" destOrd="0" presId="urn:microsoft.com/office/officeart/2005/8/layout/hList1"/>
    <dgm:cxn modelId="{00819A57-A433-4727-AB6E-F8FFA63C3DEC}" type="presParOf" srcId="{8606348C-4A56-4E98-84C9-95B7A6B14DA6}" destId="{9E1CEB10-0747-4E32-9976-8616C62897E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33D7E2-473D-49A5-8462-86C5D586E8C7}">
      <dsp:nvSpPr>
        <dsp:cNvPr id="0" name=""/>
        <dsp:cNvSpPr/>
      </dsp:nvSpPr>
      <dsp:spPr>
        <a:xfrm>
          <a:off x="0" y="40486"/>
          <a:ext cx="2931762" cy="966567"/>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(single) Trajectory methods</a:t>
          </a:r>
        </a:p>
      </dsp:txBody>
      <dsp:txXfrm>
        <a:off x="28310" y="68796"/>
        <a:ext cx="2875142" cy="909947"/>
      </dsp:txXfrm>
    </dsp:sp>
    <dsp:sp modelId="{183C7479-BFB1-4B6F-996C-69ED60FC531B}">
      <dsp:nvSpPr>
        <dsp:cNvPr id="0" name=""/>
        <dsp:cNvSpPr/>
      </dsp:nvSpPr>
      <dsp:spPr>
        <a:xfrm>
          <a:off x="3666" y="1160742"/>
          <a:ext cx="925430" cy="1548614"/>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Tabu Search</a:t>
          </a:r>
        </a:p>
      </dsp:txBody>
      <dsp:txXfrm>
        <a:off x="30771" y="1187847"/>
        <a:ext cx="871220" cy="1494404"/>
      </dsp:txXfrm>
    </dsp:sp>
    <dsp:sp modelId="{6758358F-6BAF-45F9-AADB-B448C1A24E60}">
      <dsp:nvSpPr>
        <dsp:cNvPr id="0" name=""/>
        <dsp:cNvSpPr/>
      </dsp:nvSpPr>
      <dsp:spPr>
        <a:xfrm>
          <a:off x="1006832" y="1160742"/>
          <a:ext cx="925430" cy="1548614"/>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a:t>Simulated Annealing</a:t>
          </a:r>
          <a:endParaRPr lang="en-US" sz="1000" kern="1200" dirty="0"/>
        </a:p>
      </dsp:txBody>
      <dsp:txXfrm>
        <a:off x="1033937" y="1187847"/>
        <a:ext cx="871220" cy="1494404"/>
      </dsp:txXfrm>
    </dsp:sp>
    <dsp:sp modelId="{45D1679A-3B24-4A5A-B469-AC07E6492BA3}">
      <dsp:nvSpPr>
        <dsp:cNvPr id="0" name=""/>
        <dsp:cNvSpPr/>
      </dsp:nvSpPr>
      <dsp:spPr>
        <a:xfrm>
          <a:off x="2009999" y="1160742"/>
          <a:ext cx="925430" cy="1548614"/>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Iterated Local Search</a:t>
          </a:r>
        </a:p>
      </dsp:txBody>
      <dsp:txXfrm>
        <a:off x="2037104" y="1187847"/>
        <a:ext cx="871220" cy="1494404"/>
      </dsp:txXfrm>
    </dsp:sp>
    <dsp:sp modelId="{758BEDBA-7F56-4A7F-BEF4-0AA4AAB660B9}">
      <dsp:nvSpPr>
        <dsp:cNvPr id="0" name=""/>
        <dsp:cNvSpPr/>
      </dsp:nvSpPr>
      <dsp:spPr>
        <a:xfrm>
          <a:off x="3090901" y="44922"/>
          <a:ext cx="2931762" cy="966335"/>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kern="1200" dirty="0"/>
            <a:t>Population-based methods</a:t>
          </a:r>
        </a:p>
      </dsp:txBody>
      <dsp:txXfrm>
        <a:off x="3119204" y="73225"/>
        <a:ext cx="2875156" cy="909729"/>
      </dsp:txXfrm>
    </dsp:sp>
    <dsp:sp modelId="{8D0FC099-438F-42DF-8DDD-D6D31C10D4B2}">
      <dsp:nvSpPr>
        <dsp:cNvPr id="0" name=""/>
        <dsp:cNvSpPr/>
      </dsp:nvSpPr>
      <dsp:spPr>
        <a:xfrm>
          <a:off x="3090901" y="1160510"/>
          <a:ext cx="925430" cy="1548614"/>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Genetic Algorithms</a:t>
          </a:r>
        </a:p>
      </dsp:txBody>
      <dsp:txXfrm>
        <a:off x="3118006" y="1187615"/>
        <a:ext cx="871220" cy="1494404"/>
      </dsp:txXfrm>
    </dsp:sp>
    <dsp:sp modelId="{588199C3-6317-4D8C-BF60-9C1E238BFD2D}">
      <dsp:nvSpPr>
        <dsp:cNvPr id="0" name=""/>
        <dsp:cNvSpPr/>
      </dsp:nvSpPr>
      <dsp:spPr>
        <a:xfrm>
          <a:off x="4094068" y="1160510"/>
          <a:ext cx="925430" cy="1548614"/>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Ant Colony Optimization</a:t>
          </a:r>
        </a:p>
      </dsp:txBody>
      <dsp:txXfrm>
        <a:off x="4121173" y="1187615"/>
        <a:ext cx="871220" cy="1494404"/>
      </dsp:txXfrm>
    </dsp:sp>
    <dsp:sp modelId="{FAD31CAA-F3A4-4B86-8DC2-CE3E3CAEFEAE}">
      <dsp:nvSpPr>
        <dsp:cNvPr id="0" name=""/>
        <dsp:cNvSpPr/>
      </dsp:nvSpPr>
      <dsp:spPr>
        <a:xfrm>
          <a:off x="5097234" y="1160510"/>
          <a:ext cx="925430" cy="1548614"/>
        </a:xfrm>
        <a:prstGeom prst="roundRect">
          <a:avLst>
            <a:gd name="adj" fmla="val 10000"/>
          </a:avLst>
        </a:prstGeom>
        <a:solidFill>
          <a:schemeClr val="lt1">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en-US" sz="1000" kern="1200" dirty="0"/>
            <a:t>Adaptive Memory Programming</a:t>
          </a:r>
        </a:p>
      </dsp:txBody>
      <dsp:txXfrm>
        <a:off x="5124339" y="1187615"/>
        <a:ext cx="871220" cy="149440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28AAD9-BA39-45BB-9FD5-959855C687D4}">
      <dsp:nvSpPr>
        <dsp:cNvPr id="0" name=""/>
        <dsp:cNvSpPr/>
      </dsp:nvSpPr>
      <dsp:spPr>
        <a:xfrm>
          <a:off x="29" y="165352"/>
          <a:ext cx="2848570" cy="748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Intensify </a:t>
          </a:r>
        </a:p>
      </dsp:txBody>
      <dsp:txXfrm>
        <a:off x="29" y="165352"/>
        <a:ext cx="2848570" cy="748800"/>
      </dsp:txXfrm>
    </dsp:sp>
    <dsp:sp modelId="{FB6ADB92-DA4C-4ACD-B0D8-F033B0091D8E}">
      <dsp:nvSpPr>
        <dsp:cNvPr id="0" name=""/>
        <dsp:cNvSpPr/>
      </dsp:nvSpPr>
      <dsp:spPr>
        <a:xfrm>
          <a:off x="29" y="914152"/>
          <a:ext cx="2848570" cy="245780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to become stronger or more extreme; to become more intense</a:t>
          </a:r>
        </a:p>
      </dsp:txBody>
      <dsp:txXfrm>
        <a:off x="29" y="914152"/>
        <a:ext cx="2848570" cy="2457804"/>
      </dsp:txXfrm>
    </dsp:sp>
    <dsp:sp modelId="{FFB4A8F8-8B2B-4607-923F-D44BAC3C4FE7}">
      <dsp:nvSpPr>
        <dsp:cNvPr id="0" name=""/>
        <dsp:cNvSpPr/>
      </dsp:nvSpPr>
      <dsp:spPr>
        <a:xfrm>
          <a:off x="3247399" y="165352"/>
          <a:ext cx="2848570" cy="748800"/>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4912" tIns="105664" rIns="184912" bIns="105664" numCol="1" spcCol="1270" anchor="ctr" anchorCtr="0">
          <a:noAutofit/>
        </a:bodyPr>
        <a:lstStyle/>
        <a:p>
          <a:pPr marL="0" lvl="0" indent="0" algn="ctr" defTabSz="1155700">
            <a:lnSpc>
              <a:spcPct val="90000"/>
            </a:lnSpc>
            <a:spcBef>
              <a:spcPct val="0"/>
            </a:spcBef>
            <a:spcAft>
              <a:spcPct val="35000"/>
            </a:spcAft>
            <a:buNone/>
          </a:pPr>
          <a:r>
            <a:rPr lang="en-US" sz="2600" kern="1200" dirty="0"/>
            <a:t>Diversify</a:t>
          </a:r>
        </a:p>
      </dsp:txBody>
      <dsp:txXfrm>
        <a:off x="3247399" y="165352"/>
        <a:ext cx="2848570" cy="748800"/>
      </dsp:txXfrm>
    </dsp:sp>
    <dsp:sp modelId="{9E1CEB10-0747-4E32-9976-8616C62897E8}">
      <dsp:nvSpPr>
        <dsp:cNvPr id="0" name=""/>
        <dsp:cNvSpPr/>
      </dsp:nvSpPr>
      <dsp:spPr>
        <a:xfrm>
          <a:off x="3247399" y="914152"/>
          <a:ext cx="2848570" cy="2457804"/>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a:t>to change (something) so that it has more different kinds of people or things</a:t>
          </a:r>
        </a:p>
      </dsp:txBody>
      <dsp:txXfrm>
        <a:off x="3247399" y="914152"/>
        <a:ext cx="2848570" cy="24578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12034E-E4C8-4D6D-9228-ED7286F4F7E1}" type="datetimeFigureOut">
              <a:rPr lang="en-US" smtClean="0"/>
              <a:t>10/14/2025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54735B-FFEE-4A2B-A675-11C7160E2ACD}" type="slidenum">
              <a:rPr lang="en-US" smtClean="0"/>
              <a:t>‹#›</a:t>
            </a:fld>
            <a:endParaRPr lang="en-US"/>
          </a:p>
        </p:txBody>
      </p:sp>
    </p:spTree>
    <p:extLst>
      <p:ext uri="{BB962C8B-B14F-4D97-AF65-F5344CB8AC3E}">
        <p14:creationId xmlns:p14="http://schemas.microsoft.com/office/powerpoint/2010/main" val="4272979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en.wikipedia.org/w/index.php?title=Crossover_(genetic_algorithm)&amp;action=edit&amp;section=2"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 we are going to talk about adversarial search &amp; the context we will be talking about this in is playing games, we will look into </a:t>
            </a:r>
            <a:r>
              <a:rPr lang="en-US" dirty="0" err="1"/>
              <a:t>pacman</a:t>
            </a:r>
            <a:r>
              <a:rPr lang="en-US" dirty="0"/>
              <a:t> and some other games and we talk about how to  in general we wright AI to play games well.</a:t>
            </a:r>
          </a:p>
        </p:txBody>
      </p:sp>
      <p:sp>
        <p:nvSpPr>
          <p:cNvPr id="4" name="Slide Number Placeholder 3"/>
          <p:cNvSpPr>
            <a:spLocks noGrp="1"/>
          </p:cNvSpPr>
          <p:nvPr>
            <p:ph type="sldNum" sz="quarter" idx="5"/>
          </p:nvPr>
        </p:nvSpPr>
        <p:spPr/>
        <p:txBody>
          <a:bodyPr/>
          <a:lstStyle/>
          <a:p>
            <a:fld id="{6A611F51-0E63-4509-85BC-FDA28407D5FD}" type="slidenum">
              <a:rPr lang="en-US" smtClean="0"/>
              <a:t>1</a:t>
            </a:fld>
            <a:endParaRPr lang="en-US"/>
          </a:p>
        </p:txBody>
      </p:sp>
    </p:spTree>
    <p:extLst>
      <p:ext uri="{BB962C8B-B14F-4D97-AF65-F5344CB8AC3E}">
        <p14:creationId xmlns:p14="http://schemas.microsoft.com/office/powerpoint/2010/main" val="28129802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CD813CD-AEC4-41E2-A491-093D5DE39542}" type="slidenum">
              <a:rPr lang="en-US" smtClean="0"/>
              <a:t>11</a:t>
            </a:fld>
            <a:endParaRPr lang="en-US"/>
          </a:p>
        </p:txBody>
      </p:sp>
    </p:spTree>
    <p:extLst>
      <p:ext uri="{BB962C8B-B14F-4D97-AF65-F5344CB8AC3E}">
        <p14:creationId xmlns:p14="http://schemas.microsoft.com/office/powerpoint/2010/main" val="1251779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Since the introduction of GA, many researchers have conducted studies to improve the performance of the GA.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They have introduced several alternative approaches for crossover and mutation to enhance the quality of solutions.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Mutation is one of the most important operators in GA in order to direct the chromosomes towards the better solution. </a:t>
            </a:r>
          </a:p>
        </p:txBody>
      </p:sp>
      <p:sp>
        <p:nvSpPr>
          <p:cNvPr id="4" name="Slide Number Placeholder 3"/>
          <p:cNvSpPr>
            <a:spLocks noGrp="1"/>
          </p:cNvSpPr>
          <p:nvPr>
            <p:ph type="sldNum" sz="quarter" idx="10"/>
          </p:nvPr>
        </p:nvSpPr>
        <p:spPr/>
        <p:txBody>
          <a:bodyPr/>
          <a:lstStyle/>
          <a:p>
            <a:fld id="{BCD813CD-AEC4-41E2-A491-093D5DE39542}" type="slidenum">
              <a:rPr lang="en-US" smtClean="0"/>
              <a:t>12</a:t>
            </a:fld>
            <a:endParaRPr lang="en-US"/>
          </a:p>
        </p:txBody>
      </p:sp>
    </p:spTree>
    <p:extLst>
      <p:ext uri="{BB962C8B-B14F-4D97-AF65-F5344CB8AC3E}">
        <p14:creationId xmlns:p14="http://schemas.microsoft.com/office/powerpoint/2010/main" val="3048158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For instance, if the population is not improving, the mutation rate is increasing and whenever the population is improving, the mutation rate starts decreasing [21]. </a:t>
            </a:r>
          </a:p>
        </p:txBody>
      </p:sp>
      <p:sp>
        <p:nvSpPr>
          <p:cNvPr id="4" name="Slide Number Placeholder 3"/>
          <p:cNvSpPr>
            <a:spLocks noGrp="1"/>
          </p:cNvSpPr>
          <p:nvPr>
            <p:ph type="sldNum" sz="quarter" idx="10"/>
          </p:nvPr>
        </p:nvSpPr>
        <p:spPr/>
        <p:txBody>
          <a:bodyPr/>
          <a:lstStyle/>
          <a:p>
            <a:fld id="{BCD813CD-AEC4-41E2-A491-093D5DE39542}" type="slidenum">
              <a:rPr lang="en-US" smtClean="0"/>
              <a:t>13</a:t>
            </a:fld>
            <a:endParaRPr lang="en-US"/>
          </a:p>
        </p:txBody>
      </p:sp>
    </p:spTree>
    <p:extLst>
      <p:ext uri="{BB962C8B-B14F-4D97-AF65-F5344CB8AC3E}">
        <p14:creationId xmlns:p14="http://schemas.microsoft.com/office/powerpoint/2010/main" val="15181072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CD813CD-AEC4-41E2-A491-093D5DE39542}" type="slidenum">
              <a:rPr lang="en-US" smtClean="0"/>
              <a:t>14</a:t>
            </a:fld>
            <a:endParaRPr lang="en-US"/>
          </a:p>
        </p:txBody>
      </p:sp>
    </p:spTree>
    <p:extLst>
      <p:ext uri="{BB962C8B-B14F-4D97-AF65-F5344CB8AC3E}">
        <p14:creationId xmlns:p14="http://schemas.microsoft.com/office/powerpoint/2010/main" val="41800540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CD813CD-AEC4-41E2-A491-093D5DE39542}" type="slidenum">
              <a:rPr lang="en-US" smtClean="0"/>
              <a:t>15</a:t>
            </a:fld>
            <a:endParaRPr lang="en-US"/>
          </a:p>
        </p:txBody>
      </p:sp>
    </p:spTree>
    <p:extLst>
      <p:ext uri="{BB962C8B-B14F-4D97-AF65-F5344CB8AC3E}">
        <p14:creationId xmlns:p14="http://schemas.microsoft.com/office/powerpoint/2010/main" val="1740652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CD813CD-AEC4-41E2-A491-093D5DE39542}" type="slidenum">
              <a:rPr lang="en-US" smtClean="0"/>
              <a:t>16</a:t>
            </a:fld>
            <a:endParaRPr lang="en-US"/>
          </a:p>
        </p:txBody>
      </p:sp>
    </p:spTree>
    <p:extLst>
      <p:ext uri="{BB962C8B-B14F-4D97-AF65-F5344CB8AC3E}">
        <p14:creationId xmlns:p14="http://schemas.microsoft.com/office/powerpoint/2010/main" val="470397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813CD-AEC4-41E2-A491-093D5DE39542}" type="slidenum">
              <a:rPr lang="en-US" smtClean="0"/>
              <a:t>17</a:t>
            </a:fld>
            <a:endParaRPr lang="en-US"/>
          </a:p>
        </p:txBody>
      </p:sp>
    </p:spTree>
    <p:extLst>
      <p:ext uri="{BB962C8B-B14F-4D97-AF65-F5344CB8AC3E}">
        <p14:creationId xmlns:p14="http://schemas.microsoft.com/office/powerpoint/2010/main" val="2231334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813CD-AEC4-41E2-A491-093D5DE39542}" type="slidenum">
              <a:rPr lang="en-US" smtClean="0"/>
              <a:t>18</a:t>
            </a:fld>
            <a:endParaRPr lang="en-US"/>
          </a:p>
        </p:txBody>
      </p:sp>
    </p:spTree>
    <p:extLst>
      <p:ext uri="{BB962C8B-B14F-4D97-AF65-F5344CB8AC3E}">
        <p14:creationId xmlns:p14="http://schemas.microsoft.com/office/powerpoint/2010/main" val="26884004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813CD-AEC4-41E2-A491-093D5DE39542}" type="slidenum">
              <a:rPr lang="en-US" smtClean="0"/>
              <a:t>19</a:t>
            </a:fld>
            <a:endParaRPr lang="en-US"/>
          </a:p>
        </p:txBody>
      </p:sp>
    </p:spTree>
    <p:extLst>
      <p:ext uri="{BB962C8B-B14F-4D97-AF65-F5344CB8AC3E}">
        <p14:creationId xmlns:p14="http://schemas.microsoft.com/office/powerpoint/2010/main" val="34593351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5"/>
          </p:nvPr>
        </p:nvSpPr>
        <p:spPr/>
        <p:txBody>
          <a:bodyPr/>
          <a:lstStyle/>
          <a:p>
            <a:fld id="{BCD813CD-AEC4-41E2-A491-093D5DE39542}" type="slidenum">
              <a:rPr lang="en-US" smtClean="0"/>
              <a:t>20</a:t>
            </a:fld>
            <a:endParaRPr lang="en-US"/>
          </a:p>
        </p:txBody>
      </p:sp>
    </p:spTree>
    <p:extLst>
      <p:ext uri="{BB962C8B-B14F-4D97-AF65-F5344CB8AC3E}">
        <p14:creationId xmlns:p14="http://schemas.microsoft.com/office/powerpoint/2010/main" val="31827561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Char char="-"/>
            </a:pPr>
            <a:r>
              <a:rPr lang="en-US" dirty="0"/>
              <a:t>Examples of SI include the group foraging of social insects, cooperative transportation, nest-building of social insects, and collective sorting and clustering. </a:t>
            </a:r>
          </a:p>
          <a:p>
            <a:pPr>
              <a:buFontTx/>
              <a:buChar char="-"/>
            </a:pP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CD813CD-AEC4-41E2-A491-093D5DE39542}" type="slidenum">
              <a:rPr lang="en-US" smtClean="0"/>
              <a:t>3</a:t>
            </a:fld>
            <a:endParaRPr lang="en-US"/>
          </a:p>
        </p:txBody>
      </p:sp>
    </p:spTree>
    <p:extLst>
      <p:ext uri="{BB962C8B-B14F-4D97-AF65-F5344CB8AC3E}">
        <p14:creationId xmlns:p14="http://schemas.microsoft.com/office/powerpoint/2010/main" val="6986066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813CD-AEC4-41E2-A491-093D5DE39542}" type="slidenum">
              <a:rPr lang="en-US" smtClean="0"/>
              <a:t>21</a:t>
            </a:fld>
            <a:endParaRPr lang="en-US"/>
          </a:p>
        </p:txBody>
      </p:sp>
    </p:spTree>
    <p:extLst>
      <p:ext uri="{BB962C8B-B14F-4D97-AF65-F5344CB8AC3E}">
        <p14:creationId xmlns:p14="http://schemas.microsoft.com/office/powerpoint/2010/main" val="41055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813CD-AEC4-41E2-A491-093D5DE39542}" type="slidenum">
              <a:rPr lang="en-US" smtClean="0"/>
              <a:t>22</a:t>
            </a:fld>
            <a:endParaRPr lang="en-US"/>
          </a:p>
        </p:txBody>
      </p:sp>
    </p:spTree>
    <p:extLst>
      <p:ext uri="{BB962C8B-B14F-4D97-AF65-F5344CB8AC3E}">
        <p14:creationId xmlns:p14="http://schemas.microsoft.com/office/powerpoint/2010/main" val="23968835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813CD-AEC4-41E2-A491-093D5DE39542}" type="slidenum">
              <a:rPr lang="en-US" smtClean="0"/>
              <a:t>23</a:t>
            </a:fld>
            <a:endParaRPr lang="en-US"/>
          </a:p>
        </p:txBody>
      </p:sp>
    </p:spTree>
    <p:extLst>
      <p:ext uri="{BB962C8B-B14F-4D97-AF65-F5344CB8AC3E}">
        <p14:creationId xmlns:p14="http://schemas.microsoft.com/office/powerpoint/2010/main" val="38489604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Single-point crossover</a:t>
            </a:r>
            <a:r>
              <a:rPr lang="en-US" sz="1200" b="0" i="0"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hlinkClick r:id="rId3" tooltip="Edit section: Single-point crossover"/>
              </a:rPr>
              <a:t>edit</a:t>
            </a:r>
            <a:r>
              <a:rPr lang="en-US" sz="1200" b="0" i="0" kern="1200" dirty="0">
                <a:solidFill>
                  <a:schemeClr val="tx1"/>
                </a:solidFill>
                <a:effectLst/>
                <a:latin typeface="+mn-lt"/>
                <a:ea typeface="+mn-ea"/>
                <a:cs typeface="+mn-cs"/>
              </a:rPr>
              <a:t>]</a:t>
            </a:r>
            <a:endParaRPr lang="en-US" sz="1200" b="1"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point on both parents' chromosomes is picked randomly, and designated a 'crossover point'. Bits to the right of that point are swapped between the two parent chromosomes. This results in two offspring, each carrying some genetic information from both parents.</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1) randomly selects two individuals</a:t>
            </a:r>
          </a:p>
          <a:p>
            <a:r>
              <a:rPr lang="en-US" sz="1200" b="0" i="0" kern="1200" dirty="0">
                <a:solidFill>
                  <a:schemeClr val="tx1"/>
                </a:solidFill>
                <a:effectLst/>
                <a:latin typeface="+mn-lt"/>
                <a:ea typeface="+mn-ea"/>
                <a:cs typeface="+mn-cs"/>
              </a:rPr>
              <a:t>2) draw  a number between 0-1</a:t>
            </a:r>
          </a:p>
          <a:p>
            <a:r>
              <a:rPr lang="en-US" sz="1200" b="0" i="0" kern="1200" dirty="0">
                <a:solidFill>
                  <a:schemeClr val="tx1"/>
                </a:solidFill>
                <a:effectLst/>
                <a:latin typeface="+mn-lt"/>
                <a:ea typeface="+mn-ea"/>
                <a:cs typeface="+mn-cs"/>
              </a:rPr>
              <a:t>3) If the number &lt;= crossover probability than</a:t>
            </a:r>
          </a:p>
          <a:p>
            <a:r>
              <a:rPr lang="en-US" sz="1200" b="0" i="0" kern="1200" dirty="0">
                <a:solidFill>
                  <a:schemeClr val="tx1"/>
                </a:solidFill>
                <a:effectLst/>
                <a:latin typeface="+mn-lt"/>
                <a:ea typeface="+mn-ea"/>
                <a:cs typeface="+mn-cs"/>
              </a:rPr>
              <a:t>          you draw o point of crossing and replacing genes</a:t>
            </a:r>
          </a:p>
          <a:p>
            <a:r>
              <a:rPr lang="en-US" sz="1200" b="0" i="0" kern="1200" dirty="0">
                <a:solidFill>
                  <a:schemeClr val="tx1"/>
                </a:solidFill>
                <a:effectLst/>
                <a:latin typeface="+mn-lt"/>
                <a:ea typeface="+mn-ea"/>
                <a:cs typeface="+mn-cs"/>
              </a:rPr>
              <a:t>else</a:t>
            </a:r>
          </a:p>
          <a:p>
            <a:r>
              <a:rPr lang="en-US" sz="1200" b="0" i="0" kern="1200" dirty="0">
                <a:solidFill>
                  <a:schemeClr val="tx1"/>
                </a:solidFill>
                <a:effectLst/>
                <a:latin typeface="+mn-lt"/>
                <a:ea typeface="+mn-ea"/>
                <a:cs typeface="+mn-cs"/>
              </a:rPr>
              <a:t>          leave individuals without change</a:t>
            </a:r>
          </a:p>
          <a:p>
            <a:r>
              <a:rPr lang="en-US" sz="1200" b="0" i="0" kern="1200" dirty="0">
                <a:solidFill>
                  <a:schemeClr val="tx1"/>
                </a:solidFill>
                <a:effectLst/>
                <a:latin typeface="+mn-lt"/>
                <a:ea typeface="+mn-ea"/>
                <a:cs typeface="+mn-cs"/>
              </a:rPr>
              <a:t>end</a:t>
            </a:r>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BCD813CD-AEC4-41E2-A491-093D5DE39542}" type="slidenum">
              <a:rPr lang="en-US" smtClean="0"/>
              <a:t>24</a:t>
            </a:fld>
            <a:endParaRPr lang="en-US"/>
          </a:p>
        </p:txBody>
      </p:sp>
    </p:spTree>
    <p:extLst>
      <p:ext uri="{BB962C8B-B14F-4D97-AF65-F5344CB8AC3E}">
        <p14:creationId xmlns:p14="http://schemas.microsoft.com/office/powerpoint/2010/main" val="13421104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813CD-AEC4-41E2-A491-093D5DE39542}" type="slidenum">
              <a:rPr lang="en-US" smtClean="0"/>
              <a:t>25</a:t>
            </a:fld>
            <a:endParaRPr lang="en-US"/>
          </a:p>
        </p:txBody>
      </p:sp>
    </p:spTree>
    <p:extLst>
      <p:ext uri="{BB962C8B-B14F-4D97-AF65-F5344CB8AC3E}">
        <p14:creationId xmlns:p14="http://schemas.microsoft.com/office/powerpoint/2010/main" val="40404579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813CD-AEC4-41E2-A491-093D5DE39542}" type="slidenum">
              <a:rPr lang="en-US" smtClean="0"/>
              <a:t>26</a:t>
            </a:fld>
            <a:endParaRPr lang="en-US"/>
          </a:p>
        </p:txBody>
      </p:sp>
    </p:spTree>
    <p:extLst>
      <p:ext uri="{BB962C8B-B14F-4D97-AF65-F5344CB8AC3E}">
        <p14:creationId xmlns:p14="http://schemas.microsoft.com/office/powerpoint/2010/main" val="39664874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CD813CD-AEC4-41E2-A491-093D5DE39542}" type="slidenum">
              <a:rPr lang="en-US" smtClean="0"/>
              <a:t>27</a:t>
            </a:fld>
            <a:endParaRPr lang="en-US"/>
          </a:p>
        </p:txBody>
      </p:sp>
    </p:spTree>
    <p:extLst>
      <p:ext uri="{BB962C8B-B14F-4D97-AF65-F5344CB8AC3E}">
        <p14:creationId xmlns:p14="http://schemas.microsoft.com/office/powerpoint/2010/main" val="9295239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Genetic Algorithm</a:t>
            </a:r>
          </a:p>
          <a:p>
            <a:r>
              <a:rPr lang="en-US" sz="1200" b="0" i="0" u="none" strike="noStrike" kern="1200" baseline="0" dirty="0">
                <a:solidFill>
                  <a:schemeClr val="tx1"/>
                </a:solidFill>
                <a:latin typeface="+mn-lt"/>
                <a:ea typeface="+mn-ea"/>
                <a:cs typeface="+mn-cs"/>
              </a:rPr>
              <a:t>Ant Colony Optimization</a:t>
            </a:r>
          </a:p>
          <a:p>
            <a:r>
              <a:rPr lang="en-US" sz="1200" b="0" i="0" u="none" strike="noStrike" kern="1200" baseline="0" dirty="0">
                <a:solidFill>
                  <a:schemeClr val="tx1"/>
                </a:solidFill>
                <a:latin typeface="+mn-lt"/>
                <a:ea typeface="+mn-ea"/>
                <a:cs typeface="+mn-cs"/>
              </a:rPr>
              <a:t>Particle Swarm Optimization</a:t>
            </a:r>
            <a:br>
              <a:rPr lang="en-US" sz="1200" b="0" i="0" u="none" strike="noStrike" kern="1200" baseline="0" dirty="0">
                <a:solidFill>
                  <a:schemeClr val="tx1"/>
                </a:solidFill>
                <a:latin typeface="+mn-lt"/>
                <a:ea typeface="+mn-ea"/>
                <a:cs typeface="+mn-cs"/>
              </a:rPr>
            </a:br>
            <a:r>
              <a:rPr lang="en-US" sz="1200" b="0" i="0" u="none" strike="noStrike" kern="1200" baseline="0" dirty="0">
                <a:solidFill>
                  <a:schemeClr val="tx1"/>
                </a:solidFill>
                <a:latin typeface="+mn-lt"/>
                <a:ea typeface="+mn-ea"/>
                <a:cs typeface="+mn-cs"/>
              </a:rPr>
              <a:t>Differential Evolution</a:t>
            </a:r>
          </a:p>
          <a:p>
            <a:r>
              <a:rPr lang="en-US" sz="1200" b="0" i="0" u="none" strike="noStrike" kern="1200" baseline="0" dirty="0">
                <a:solidFill>
                  <a:schemeClr val="tx1"/>
                </a:solidFill>
                <a:latin typeface="+mn-lt"/>
                <a:ea typeface="+mn-ea"/>
                <a:cs typeface="+mn-cs"/>
              </a:rPr>
              <a:t>Artificial Bee Colony</a:t>
            </a:r>
          </a:p>
          <a:p>
            <a:r>
              <a:rPr lang="en-US" sz="1200" b="0" i="0" u="none" strike="noStrike" kern="1200" baseline="0" dirty="0">
                <a:solidFill>
                  <a:schemeClr val="tx1"/>
                </a:solidFill>
                <a:latin typeface="+mn-lt"/>
                <a:ea typeface="+mn-ea"/>
                <a:cs typeface="+mn-cs"/>
              </a:rPr>
              <a:t>Glowworm Swarm Optimization</a:t>
            </a:r>
          </a:p>
          <a:p>
            <a:r>
              <a:rPr lang="en-US" sz="1200" b="0" i="0" u="none" strike="noStrike" kern="1200" baseline="0" dirty="0">
                <a:solidFill>
                  <a:schemeClr val="tx1"/>
                </a:solidFill>
                <a:latin typeface="+mn-lt"/>
                <a:ea typeface="+mn-ea"/>
                <a:cs typeface="+mn-cs"/>
              </a:rPr>
              <a:t>Cuckoo Search Algorithm</a:t>
            </a:r>
            <a:endParaRPr lang="en-US" dirty="0"/>
          </a:p>
        </p:txBody>
      </p:sp>
      <p:sp>
        <p:nvSpPr>
          <p:cNvPr id="4" name="Slide Number Placeholder 3"/>
          <p:cNvSpPr>
            <a:spLocks noGrp="1"/>
          </p:cNvSpPr>
          <p:nvPr>
            <p:ph type="sldNum" sz="quarter" idx="5"/>
          </p:nvPr>
        </p:nvSpPr>
        <p:spPr/>
        <p:txBody>
          <a:bodyPr/>
          <a:lstStyle/>
          <a:p>
            <a:fld id="{BCD813CD-AEC4-41E2-A491-093D5DE39542}" type="slidenum">
              <a:rPr lang="en-US" smtClean="0"/>
              <a:t>28</a:t>
            </a:fld>
            <a:endParaRPr lang="en-US"/>
          </a:p>
        </p:txBody>
      </p:sp>
    </p:spTree>
    <p:extLst>
      <p:ext uri="{BB962C8B-B14F-4D97-AF65-F5344CB8AC3E}">
        <p14:creationId xmlns:p14="http://schemas.microsoft.com/office/powerpoint/2010/main" val="30535296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CD813CD-AEC4-41E2-A491-093D5DE39542}" type="slidenum">
              <a:rPr lang="en-US" smtClean="0"/>
              <a:t>29</a:t>
            </a:fld>
            <a:endParaRPr lang="en-US"/>
          </a:p>
        </p:txBody>
      </p:sp>
    </p:spTree>
    <p:extLst>
      <p:ext uri="{BB962C8B-B14F-4D97-AF65-F5344CB8AC3E}">
        <p14:creationId xmlns:p14="http://schemas.microsoft.com/office/powerpoint/2010/main" val="307179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611F51-0E63-4509-85BC-FDA28407D5FD}" type="slidenum">
              <a:rPr lang="en-US" smtClean="0"/>
              <a:t>30</a:t>
            </a:fld>
            <a:endParaRPr lang="en-US"/>
          </a:p>
        </p:txBody>
      </p:sp>
    </p:spTree>
    <p:extLst>
      <p:ext uri="{BB962C8B-B14F-4D97-AF65-F5344CB8AC3E}">
        <p14:creationId xmlns:p14="http://schemas.microsoft.com/office/powerpoint/2010/main" val="28129802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CD813CD-AEC4-41E2-A491-093D5DE39542}" type="slidenum">
              <a:rPr lang="en-US" smtClean="0"/>
              <a:t>4</a:t>
            </a:fld>
            <a:endParaRPr lang="en-US"/>
          </a:p>
        </p:txBody>
      </p:sp>
    </p:spTree>
    <p:extLst>
      <p:ext uri="{BB962C8B-B14F-4D97-AF65-F5344CB8AC3E}">
        <p14:creationId xmlns:p14="http://schemas.microsoft.com/office/powerpoint/2010/main" val="25032727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40</a:t>
            </a:fld>
            <a:endParaRPr lang="en-US"/>
          </a:p>
        </p:txBody>
      </p:sp>
    </p:spTree>
    <p:extLst>
      <p:ext uri="{BB962C8B-B14F-4D97-AF65-F5344CB8AC3E}">
        <p14:creationId xmlns:p14="http://schemas.microsoft.com/office/powerpoint/2010/main" val="13849004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42</a:t>
            </a:fld>
            <a:endParaRPr lang="en-US"/>
          </a:p>
        </p:txBody>
      </p:sp>
    </p:spTree>
    <p:extLst>
      <p:ext uri="{BB962C8B-B14F-4D97-AF65-F5344CB8AC3E}">
        <p14:creationId xmlns:p14="http://schemas.microsoft.com/office/powerpoint/2010/main" val="25253061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55</a:t>
            </a:fld>
            <a:endParaRPr lang="en-US"/>
          </a:p>
        </p:txBody>
      </p:sp>
    </p:spTree>
    <p:extLst>
      <p:ext uri="{BB962C8B-B14F-4D97-AF65-F5344CB8AC3E}">
        <p14:creationId xmlns:p14="http://schemas.microsoft.com/office/powerpoint/2010/main" val="2966915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61</a:t>
            </a:fld>
            <a:endParaRPr lang="en-US"/>
          </a:p>
        </p:txBody>
      </p:sp>
    </p:spTree>
    <p:extLst>
      <p:ext uri="{BB962C8B-B14F-4D97-AF65-F5344CB8AC3E}">
        <p14:creationId xmlns:p14="http://schemas.microsoft.com/office/powerpoint/2010/main" val="318919006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62</a:t>
            </a:fld>
            <a:endParaRPr lang="en-US"/>
          </a:p>
        </p:txBody>
      </p:sp>
    </p:spTree>
    <p:extLst>
      <p:ext uri="{BB962C8B-B14F-4D97-AF65-F5344CB8AC3E}">
        <p14:creationId xmlns:p14="http://schemas.microsoft.com/office/powerpoint/2010/main" val="24843959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65</a:t>
            </a:fld>
            <a:endParaRPr lang="en-US"/>
          </a:p>
        </p:txBody>
      </p:sp>
    </p:spTree>
    <p:extLst>
      <p:ext uri="{BB962C8B-B14F-4D97-AF65-F5344CB8AC3E}">
        <p14:creationId xmlns:p14="http://schemas.microsoft.com/office/powerpoint/2010/main" val="26181892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66</a:t>
            </a:fld>
            <a:endParaRPr lang="en-US"/>
          </a:p>
        </p:txBody>
      </p:sp>
    </p:spTree>
    <p:extLst>
      <p:ext uri="{BB962C8B-B14F-4D97-AF65-F5344CB8AC3E}">
        <p14:creationId xmlns:p14="http://schemas.microsoft.com/office/powerpoint/2010/main" val="1496038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67</a:t>
            </a:fld>
            <a:endParaRPr lang="en-US"/>
          </a:p>
        </p:txBody>
      </p:sp>
    </p:spTree>
    <p:extLst>
      <p:ext uri="{BB962C8B-B14F-4D97-AF65-F5344CB8AC3E}">
        <p14:creationId xmlns:p14="http://schemas.microsoft.com/office/powerpoint/2010/main" val="39870312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68</a:t>
            </a:fld>
            <a:endParaRPr lang="en-US"/>
          </a:p>
        </p:txBody>
      </p:sp>
    </p:spTree>
    <p:extLst>
      <p:ext uri="{BB962C8B-B14F-4D97-AF65-F5344CB8AC3E}">
        <p14:creationId xmlns:p14="http://schemas.microsoft.com/office/powerpoint/2010/main" val="1997056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objective for the </a:t>
            </a:r>
            <a:r>
              <a:rPr lang="en-US" sz="1200" b="0" i="0" kern="1200" dirty="0" err="1">
                <a:solidFill>
                  <a:schemeClr val="tx1"/>
                </a:solidFill>
                <a:effectLst/>
                <a:latin typeface="+mn-lt"/>
                <a:ea typeface="+mn-ea"/>
                <a:cs typeface="+mn-cs"/>
              </a:rPr>
              <a:t>Tabu</a:t>
            </a:r>
            <a:r>
              <a:rPr lang="en-US" sz="1200" b="0" i="0" kern="1200" dirty="0">
                <a:solidFill>
                  <a:schemeClr val="tx1"/>
                </a:solidFill>
                <a:effectLst/>
                <a:latin typeface="+mn-lt"/>
                <a:ea typeface="+mn-ea"/>
                <a:cs typeface="+mn-cs"/>
              </a:rPr>
              <a:t> Search algorithm is to constrain an embedded heuristic from returning to recently visited areas of the search space, referred to as cycling. The strategy of the approach is to maintain a short term memory of the specific changes of recent moves within the search space and preventing future moves from undoing those changes. Additional intermediate-term memory structures may be introduced to bias moves toward promising areas of the search space, as well as longer-term memory structures that promote a general diversity in the search across the search space.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This Algorithm provides a pseudocode listing of the </a:t>
            </a:r>
            <a:r>
              <a:rPr lang="en-US" sz="1200" b="0" i="0" kern="1200" dirty="0" err="1">
                <a:solidFill>
                  <a:schemeClr val="tx1"/>
                </a:solidFill>
                <a:effectLst/>
                <a:latin typeface="+mn-lt"/>
                <a:ea typeface="+mn-ea"/>
                <a:cs typeface="+mn-cs"/>
              </a:rPr>
              <a:t>Tabu</a:t>
            </a:r>
            <a:r>
              <a:rPr lang="en-US" sz="1200" b="0" i="0" kern="1200" dirty="0">
                <a:solidFill>
                  <a:schemeClr val="tx1"/>
                </a:solidFill>
                <a:effectLst/>
                <a:latin typeface="+mn-lt"/>
                <a:ea typeface="+mn-ea"/>
                <a:cs typeface="+mn-cs"/>
              </a:rPr>
              <a:t> Search algorithm for minimizing a cost function. The listing shows the simple </a:t>
            </a:r>
            <a:r>
              <a:rPr lang="en-US" sz="1200" b="0" i="0" kern="1200" dirty="0" err="1">
                <a:solidFill>
                  <a:schemeClr val="tx1"/>
                </a:solidFill>
                <a:effectLst/>
                <a:latin typeface="+mn-lt"/>
                <a:ea typeface="+mn-ea"/>
                <a:cs typeface="+mn-cs"/>
              </a:rPr>
              <a:t>Tabu</a:t>
            </a:r>
            <a:r>
              <a:rPr lang="en-US" sz="1200" b="0" i="0" kern="1200" dirty="0">
                <a:solidFill>
                  <a:schemeClr val="tx1"/>
                </a:solidFill>
                <a:effectLst/>
                <a:latin typeface="+mn-lt"/>
                <a:ea typeface="+mn-ea"/>
                <a:cs typeface="+mn-cs"/>
              </a:rPr>
              <a:t> Search algorithm with short term memory, without intermediate and long term memory management.</a:t>
            </a:r>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69</a:t>
            </a:fld>
            <a:endParaRPr lang="en-US"/>
          </a:p>
        </p:txBody>
      </p:sp>
    </p:spTree>
    <p:extLst>
      <p:ext uri="{BB962C8B-B14F-4D97-AF65-F5344CB8AC3E}">
        <p14:creationId xmlns:p14="http://schemas.microsoft.com/office/powerpoint/2010/main" val="3562584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CD813CD-AEC4-41E2-A491-093D5DE39542}" type="slidenum">
              <a:rPr lang="en-US" smtClean="0"/>
              <a:t>5</a:t>
            </a:fld>
            <a:endParaRPr lang="en-US"/>
          </a:p>
        </p:txBody>
      </p:sp>
    </p:spTree>
    <p:extLst>
      <p:ext uri="{BB962C8B-B14F-4D97-AF65-F5344CB8AC3E}">
        <p14:creationId xmlns:p14="http://schemas.microsoft.com/office/powerpoint/2010/main" val="28100801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71</a:t>
            </a:fld>
            <a:endParaRPr lang="en-US"/>
          </a:p>
        </p:txBody>
      </p:sp>
    </p:spTree>
    <p:extLst>
      <p:ext uri="{BB962C8B-B14F-4D97-AF65-F5344CB8AC3E}">
        <p14:creationId xmlns:p14="http://schemas.microsoft.com/office/powerpoint/2010/main" val="5121195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72</a:t>
            </a:fld>
            <a:endParaRPr lang="en-US"/>
          </a:p>
        </p:txBody>
      </p:sp>
    </p:spTree>
    <p:extLst>
      <p:ext uri="{BB962C8B-B14F-4D97-AF65-F5344CB8AC3E}">
        <p14:creationId xmlns:p14="http://schemas.microsoft.com/office/powerpoint/2010/main" val="3013102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73</a:t>
            </a:fld>
            <a:endParaRPr lang="en-US"/>
          </a:p>
        </p:txBody>
      </p:sp>
    </p:spTree>
    <p:extLst>
      <p:ext uri="{BB962C8B-B14F-4D97-AF65-F5344CB8AC3E}">
        <p14:creationId xmlns:p14="http://schemas.microsoft.com/office/powerpoint/2010/main" val="1424930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74</a:t>
            </a:fld>
            <a:endParaRPr lang="en-US"/>
          </a:p>
        </p:txBody>
      </p:sp>
    </p:spTree>
    <p:extLst>
      <p:ext uri="{BB962C8B-B14F-4D97-AF65-F5344CB8AC3E}">
        <p14:creationId xmlns:p14="http://schemas.microsoft.com/office/powerpoint/2010/main" val="14474062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75</a:t>
            </a:fld>
            <a:endParaRPr lang="en-US"/>
          </a:p>
        </p:txBody>
      </p:sp>
    </p:spTree>
    <p:extLst>
      <p:ext uri="{BB962C8B-B14F-4D97-AF65-F5344CB8AC3E}">
        <p14:creationId xmlns:p14="http://schemas.microsoft.com/office/powerpoint/2010/main" val="400113561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77</a:t>
            </a:fld>
            <a:endParaRPr lang="en-US"/>
          </a:p>
        </p:txBody>
      </p:sp>
    </p:spTree>
    <p:extLst>
      <p:ext uri="{BB962C8B-B14F-4D97-AF65-F5344CB8AC3E}">
        <p14:creationId xmlns:p14="http://schemas.microsoft.com/office/powerpoint/2010/main" val="172846891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78</a:t>
            </a:fld>
            <a:endParaRPr lang="en-US"/>
          </a:p>
        </p:txBody>
      </p:sp>
    </p:spTree>
    <p:extLst>
      <p:ext uri="{BB962C8B-B14F-4D97-AF65-F5344CB8AC3E}">
        <p14:creationId xmlns:p14="http://schemas.microsoft.com/office/powerpoint/2010/main" val="19748525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79</a:t>
            </a:fld>
            <a:endParaRPr lang="en-US"/>
          </a:p>
        </p:txBody>
      </p:sp>
    </p:spTree>
    <p:extLst>
      <p:ext uri="{BB962C8B-B14F-4D97-AF65-F5344CB8AC3E}">
        <p14:creationId xmlns:p14="http://schemas.microsoft.com/office/powerpoint/2010/main" val="1259895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80</a:t>
            </a:fld>
            <a:endParaRPr lang="en-US"/>
          </a:p>
        </p:txBody>
      </p:sp>
    </p:spTree>
    <p:extLst>
      <p:ext uri="{BB962C8B-B14F-4D97-AF65-F5344CB8AC3E}">
        <p14:creationId xmlns:p14="http://schemas.microsoft.com/office/powerpoint/2010/main" val="31988614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EF66C2-852D-48A3-A720-267AA59A3E94}" type="slidenum">
              <a:rPr lang="en-US" smtClean="0"/>
              <a:t>81</a:t>
            </a:fld>
            <a:endParaRPr lang="en-US"/>
          </a:p>
        </p:txBody>
      </p:sp>
    </p:spTree>
    <p:extLst>
      <p:ext uri="{BB962C8B-B14F-4D97-AF65-F5344CB8AC3E}">
        <p14:creationId xmlns:p14="http://schemas.microsoft.com/office/powerpoint/2010/main" val="7809471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CD813CD-AEC4-41E2-A491-093D5DE39542}" type="slidenum">
              <a:rPr lang="en-US" smtClean="0"/>
              <a:t>6</a:t>
            </a:fld>
            <a:endParaRPr lang="en-US"/>
          </a:p>
        </p:txBody>
      </p:sp>
    </p:spTree>
    <p:extLst>
      <p:ext uri="{BB962C8B-B14F-4D97-AF65-F5344CB8AC3E}">
        <p14:creationId xmlns:p14="http://schemas.microsoft.com/office/powerpoint/2010/main" val="286144573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83</a:t>
            </a:fld>
            <a:endParaRPr lang="en-US"/>
          </a:p>
        </p:txBody>
      </p:sp>
    </p:spTree>
    <p:extLst>
      <p:ext uri="{BB962C8B-B14F-4D97-AF65-F5344CB8AC3E}">
        <p14:creationId xmlns:p14="http://schemas.microsoft.com/office/powerpoint/2010/main" val="16910022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84</a:t>
            </a:fld>
            <a:endParaRPr lang="en-US"/>
          </a:p>
        </p:txBody>
      </p:sp>
    </p:spTree>
    <p:extLst>
      <p:ext uri="{BB962C8B-B14F-4D97-AF65-F5344CB8AC3E}">
        <p14:creationId xmlns:p14="http://schemas.microsoft.com/office/powerpoint/2010/main" val="75555075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85</a:t>
            </a:fld>
            <a:endParaRPr lang="en-US"/>
          </a:p>
        </p:txBody>
      </p:sp>
    </p:spTree>
    <p:extLst>
      <p:ext uri="{BB962C8B-B14F-4D97-AF65-F5344CB8AC3E}">
        <p14:creationId xmlns:p14="http://schemas.microsoft.com/office/powerpoint/2010/main" val="134429016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B88A4BAD-6EF5-4C7F-89A6-42ECD7E5CE3C}"/>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3FC05A53-F752-44B1-9FA2-48110928C28C}" type="slidenum">
              <a:rPr lang="en-US" altLang="en-US" sz="1200"/>
              <a:pPr eaLnBrk="1" hangingPunct="1"/>
              <a:t>86</a:t>
            </a:fld>
            <a:endParaRPr lang="en-US" altLang="en-US" sz="1200"/>
          </a:p>
        </p:txBody>
      </p:sp>
      <p:sp>
        <p:nvSpPr>
          <p:cNvPr id="80898" name="Rectangle 2">
            <a:extLst>
              <a:ext uri="{FF2B5EF4-FFF2-40B4-BE49-F238E27FC236}">
                <a16:creationId xmlns:a16="http://schemas.microsoft.com/office/drawing/2014/main" id="{8FA8BCDF-8FF6-4D6C-9C63-4439EE0771AA}"/>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0899" name="Rectangle 3">
            <a:extLst>
              <a:ext uri="{FF2B5EF4-FFF2-40B4-BE49-F238E27FC236}">
                <a16:creationId xmlns:a16="http://schemas.microsoft.com/office/drawing/2014/main" id="{D3AABB9E-CC47-4D63-961C-BCB537225215}"/>
              </a:ext>
            </a:extLst>
          </p:cNvPr>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87</a:t>
            </a:fld>
            <a:endParaRPr lang="en-US"/>
          </a:p>
        </p:txBody>
      </p:sp>
    </p:spTree>
    <p:extLst>
      <p:ext uri="{BB962C8B-B14F-4D97-AF65-F5344CB8AC3E}">
        <p14:creationId xmlns:p14="http://schemas.microsoft.com/office/powerpoint/2010/main" val="27397625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AABA3DB-6710-45DD-A32B-BA935B1CB70E}"/>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C91EE38D-190A-42D0-88E9-FC70D0B32335}" type="slidenum">
              <a:rPr lang="en-US" altLang="en-US" sz="1200"/>
              <a:pPr eaLnBrk="1" hangingPunct="1"/>
              <a:t>93</a:t>
            </a:fld>
            <a:endParaRPr lang="en-US" altLang="en-US" sz="1200"/>
          </a:p>
        </p:txBody>
      </p:sp>
      <p:sp>
        <p:nvSpPr>
          <p:cNvPr id="81922" name="Rectangle 2">
            <a:extLst>
              <a:ext uri="{FF2B5EF4-FFF2-40B4-BE49-F238E27FC236}">
                <a16:creationId xmlns:a16="http://schemas.microsoft.com/office/drawing/2014/main" id="{C256138D-9B47-4AF7-AE87-BF7591D3BF39}"/>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1923" name="Rectangle 3">
            <a:extLst>
              <a:ext uri="{FF2B5EF4-FFF2-40B4-BE49-F238E27FC236}">
                <a16:creationId xmlns:a16="http://schemas.microsoft.com/office/drawing/2014/main" id="{3A870957-21C6-48F7-B893-1B08C4DFDAD8}"/>
              </a:ext>
            </a:extLst>
          </p:cNvPr>
          <p:cNvSpPr>
            <a:spLocks noGrp="1" noChangeArrowheads="1"/>
          </p:cNvSpPr>
          <p:nvPr>
            <p:ph type="body" idx="1"/>
          </p:nvPr>
        </p:nvSpPr>
        <p:spPr/>
        <p:txBody>
          <a:bodyPr/>
          <a:lstStyle/>
          <a:p>
            <a:pPr eaLnBrk="1" hangingPunct="1">
              <a:defRPr/>
            </a:pPr>
            <a:endParaRPr lang="en-US" dirty="0">
              <a:ea typeface="ＭＳ Ｐゴシック"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243F1FB-5A8F-42FF-BFEF-99958BAC07E1}"/>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D539419A-D880-4837-8564-C53809E31E0F}" type="slidenum">
              <a:rPr lang="en-US" altLang="en-US" sz="1200"/>
              <a:pPr eaLnBrk="1" hangingPunct="1"/>
              <a:t>94</a:t>
            </a:fld>
            <a:endParaRPr lang="en-US" altLang="en-US" sz="1200"/>
          </a:p>
        </p:txBody>
      </p:sp>
      <p:sp>
        <p:nvSpPr>
          <p:cNvPr id="82946" name="Rectangle 2">
            <a:extLst>
              <a:ext uri="{FF2B5EF4-FFF2-40B4-BE49-F238E27FC236}">
                <a16:creationId xmlns:a16="http://schemas.microsoft.com/office/drawing/2014/main" id="{51C0D31A-4E37-4BEC-8A31-F6C6579BD493}"/>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2947" name="Rectangle 3">
            <a:extLst>
              <a:ext uri="{FF2B5EF4-FFF2-40B4-BE49-F238E27FC236}">
                <a16:creationId xmlns:a16="http://schemas.microsoft.com/office/drawing/2014/main" id="{75CABE12-DD9A-4D1F-B91E-BBF759970B90}"/>
              </a:ext>
            </a:extLst>
          </p:cNvPr>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9D8201C1-0E10-40FD-A1F2-E2F729D1420F}"/>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2B3524E1-FCC4-477F-AEAD-4916241B15B6}" type="slidenum">
              <a:rPr lang="en-US" altLang="en-US" sz="1200"/>
              <a:pPr eaLnBrk="1" hangingPunct="1"/>
              <a:t>95</a:t>
            </a:fld>
            <a:endParaRPr lang="en-US" altLang="en-US" sz="1200"/>
          </a:p>
        </p:txBody>
      </p:sp>
      <p:sp>
        <p:nvSpPr>
          <p:cNvPr id="83970" name="Rectangle 2">
            <a:extLst>
              <a:ext uri="{FF2B5EF4-FFF2-40B4-BE49-F238E27FC236}">
                <a16:creationId xmlns:a16="http://schemas.microsoft.com/office/drawing/2014/main" id="{3D315515-8B3A-4927-8DBB-1E8DAF1C89B2}"/>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3971" name="Rectangle 3">
            <a:extLst>
              <a:ext uri="{FF2B5EF4-FFF2-40B4-BE49-F238E27FC236}">
                <a16:creationId xmlns:a16="http://schemas.microsoft.com/office/drawing/2014/main" id="{DAB5E093-DEFE-4F60-AC42-AF6CB35AC309}"/>
              </a:ext>
            </a:extLst>
          </p:cNvPr>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518C080-A394-4E3C-AF82-10A2CB48F269}"/>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1543B2B2-100B-42CB-A57B-DDE7E6F545BB}" type="slidenum">
              <a:rPr lang="en-US" altLang="en-US" sz="1200"/>
              <a:pPr eaLnBrk="1" hangingPunct="1"/>
              <a:t>96</a:t>
            </a:fld>
            <a:endParaRPr lang="en-US" altLang="en-US" sz="1200"/>
          </a:p>
        </p:txBody>
      </p:sp>
      <p:sp>
        <p:nvSpPr>
          <p:cNvPr id="84994" name="Rectangle 2">
            <a:extLst>
              <a:ext uri="{FF2B5EF4-FFF2-40B4-BE49-F238E27FC236}">
                <a16:creationId xmlns:a16="http://schemas.microsoft.com/office/drawing/2014/main" id="{A04D692A-3E54-4F60-BAB2-A583464302E5}"/>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4995" name="Rectangle 3">
            <a:extLst>
              <a:ext uri="{FF2B5EF4-FFF2-40B4-BE49-F238E27FC236}">
                <a16:creationId xmlns:a16="http://schemas.microsoft.com/office/drawing/2014/main" id="{1A003AF0-582B-41E1-A3AF-66B4C598BF75}"/>
              </a:ext>
            </a:extLst>
          </p:cNvPr>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2D006D7-2D85-405C-B527-5DDBE66F4B56}"/>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5147EACA-A7BF-4A47-B8EA-3A2EDEA1C6AC}" type="slidenum">
              <a:rPr lang="en-US" altLang="en-US" sz="1200"/>
              <a:pPr eaLnBrk="1" hangingPunct="1"/>
              <a:t>97</a:t>
            </a:fld>
            <a:endParaRPr lang="en-US" altLang="en-US" sz="1200"/>
          </a:p>
        </p:txBody>
      </p:sp>
      <p:sp>
        <p:nvSpPr>
          <p:cNvPr id="87042" name="Rectangle 2">
            <a:extLst>
              <a:ext uri="{FF2B5EF4-FFF2-40B4-BE49-F238E27FC236}">
                <a16:creationId xmlns:a16="http://schemas.microsoft.com/office/drawing/2014/main" id="{291F22C6-F2D6-4CA7-A0AC-32096431CA9C}"/>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7043" name="Rectangle 3">
            <a:extLst>
              <a:ext uri="{FF2B5EF4-FFF2-40B4-BE49-F238E27FC236}">
                <a16:creationId xmlns:a16="http://schemas.microsoft.com/office/drawing/2014/main" id="{D36C1320-FB69-4785-A742-F28E17AAEBCF}"/>
              </a:ext>
            </a:extLst>
          </p:cNvPr>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CD813CD-AEC4-41E2-A491-093D5DE39542}" type="slidenum">
              <a:rPr lang="en-US" smtClean="0"/>
              <a:t>7</a:t>
            </a:fld>
            <a:endParaRPr lang="en-US"/>
          </a:p>
        </p:txBody>
      </p:sp>
    </p:spTree>
    <p:extLst>
      <p:ext uri="{BB962C8B-B14F-4D97-AF65-F5344CB8AC3E}">
        <p14:creationId xmlns:p14="http://schemas.microsoft.com/office/powerpoint/2010/main" val="12902023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C8DE41B-474F-4CCF-A310-C8BE83567175}"/>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795A3E6C-6061-4EF3-A360-8227F526EF67}" type="slidenum">
              <a:rPr lang="en-US" altLang="en-US" sz="1200"/>
              <a:pPr eaLnBrk="1" hangingPunct="1"/>
              <a:t>99</a:t>
            </a:fld>
            <a:endParaRPr lang="en-US" altLang="en-US" sz="1200"/>
          </a:p>
        </p:txBody>
      </p:sp>
      <p:sp>
        <p:nvSpPr>
          <p:cNvPr id="88066" name="Rectangle 2">
            <a:extLst>
              <a:ext uri="{FF2B5EF4-FFF2-40B4-BE49-F238E27FC236}">
                <a16:creationId xmlns:a16="http://schemas.microsoft.com/office/drawing/2014/main" id="{55A2C63F-064B-4F4A-8B3F-97C6F27F6233}"/>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8067" name="Rectangle 3">
            <a:extLst>
              <a:ext uri="{FF2B5EF4-FFF2-40B4-BE49-F238E27FC236}">
                <a16:creationId xmlns:a16="http://schemas.microsoft.com/office/drawing/2014/main" id="{4630BAC0-28C5-41C5-9EF8-9A7280D08717}"/>
              </a:ext>
            </a:extLst>
          </p:cNvPr>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4EC62EC-1EDA-45EB-AB2B-91EC8ED67C64}"/>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D2230A72-5F56-44F0-B353-D51F0082A5BF}" type="slidenum">
              <a:rPr lang="en-US" altLang="en-US" sz="1200"/>
              <a:pPr eaLnBrk="1" hangingPunct="1"/>
              <a:t>100</a:t>
            </a:fld>
            <a:endParaRPr lang="en-US" altLang="en-US" sz="1200"/>
          </a:p>
        </p:txBody>
      </p:sp>
      <p:sp>
        <p:nvSpPr>
          <p:cNvPr id="89090" name="Rectangle 2">
            <a:extLst>
              <a:ext uri="{FF2B5EF4-FFF2-40B4-BE49-F238E27FC236}">
                <a16:creationId xmlns:a16="http://schemas.microsoft.com/office/drawing/2014/main" id="{E5066EDE-D23E-4B0C-8146-A9FAD49CA35F}"/>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89091" name="Rectangle 3">
            <a:extLst>
              <a:ext uri="{FF2B5EF4-FFF2-40B4-BE49-F238E27FC236}">
                <a16:creationId xmlns:a16="http://schemas.microsoft.com/office/drawing/2014/main" id="{24119419-C22E-4FFC-A0DD-FFD596BF2F65}"/>
              </a:ext>
            </a:extLst>
          </p:cNvPr>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A986E7DF-F896-4025-B8E8-EB4894C69ECD}"/>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3F0A09E5-FC19-47E6-92CE-A10F577D0307}" type="slidenum">
              <a:rPr lang="en-US" altLang="en-US" sz="1200"/>
              <a:pPr eaLnBrk="1" hangingPunct="1"/>
              <a:t>101</a:t>
            </a:fld>
            <a:endParaRPr lang="en-US" altLang="en-US" sz="1200"/>
          </a:p>
        </p:txBody>
      </p:sp>
      <p:sp>
        <p:nvSpPr>
          <p:cNvPr id="94210" name="Rectangle 2">
            <a:extLst>
              <a:ext uri="{FF2B5EF4-FFF2-40B4-BE49-F238E27FC236}">
                <a16:creationId xmlns:a16="http://schemas.microsoft.com/office/drawing/2014/main" id="{84570298-C3B7-4AC1-8F26-AA478AFD6F87}"/>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94211" name="Rectangle 3">
            <a:extLst>
              <a:ext uri="{FF2B5EF4-FFF2-40B4-BE49-F238E27FC236}">
                <a16:creationId xmlns:a16="http://schemas.microsoft.com/office/drawing/2014/main" id="{25462533-5D8C-424A-A605-157BBA4CDC5F}"/>
              </a:ext>
            </a:extLst>
          </p:cNvPr>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CF8F39A4-D64B-4B18-8D86-A23C42414557}"/>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1830BB06-BFC9-4431-B10B-09D1DDD5238C}" type="slidenum">
              <a:rPr lang="en-US" altLang="en-US" sz="1200"/>
              <a:pPr eaLnBrk="1" hangingPunct="1"/>
              <a:t>103</a:t>
            </a:fld>
            <a:endParaRPr lang="en-US" altLang="en-US" sz="1200"/>
          </a:p>
        </p:txBody>
      </p:sp>
      <p:sp>
        <p:nvSpPr>
          <p:cNvPr id="102402" name="Rectangle 2">
            <a:extLst>
              <a:ext uri="{FF2B5EF4-FFF2-40B4-BE49-F238E27FC236}">
                <a16:creationId xmlns:a16="http://schemas.microsoft.com/office/drawing/2014/main" id="{CFD8D14F-2108-4DE4-996C-B6D4BB60B413}"/>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2403" name="Rectangle 3">
            <a:extLst>
              <a:ext uri="{FF2B5EF4-FFF2-40B4-BE49-F238E27FC236}">
                <a16:creationId xmlns:a16="http://schemas.microsoft.com/office/drawing/2014/main" id="{CFBCAF24-3226-42E0-9BDB-21BBB8AFDE17}"/>
              </a:ext>
            </a:extLst>
          </p:cNvPr>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E394D281-464B-42F2-AD00-E678CF6FDF1D}"/>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236B0DFD-3BDD-4646-A69B-4467ABFEC855}" type="slidenum">
              <a:rPr lang="en-US" altLang="en-US" sz="1200"/>
              <a:pPr eaLnBrk="1" hangingPunct="1"/>
              <a:t>104</a:t>
            </a:fld>
            <a:endParaRPr lang="en-US" altLang="en-US" sz="1200"/>
          </a:p>
        </p:txBody>
      </p:sp>
      <p:sp>
        <p:nvSpPr>
          <p:cNvPr id="103426" name="Rectangle 2">
            <a:extLst>
              <a:ext uri="{FF2B5EF4-FFF2-40B4-BE49-F238E27FC236}">
                <a16:creationId xmlns:a16="http://schemas.microsoft.com/office/drawing/2014/main" id="{5813FDD6-FD14-415D-8C90-75D0ADCDACFF}"/>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3427" name="Rectangle 3">
            <a:extLst>
              <a:ext uri="{FF2B5EF4-FFF2-40B4-BE49-F238E27FC236}">
                <a16:creationId xmlns:a16="http://schemas.microsoft.com/office/drawing/2014/main" id="{7CE70664-8098-492A-906C-5F1DB41EB96A}"/>
              </a:ext>
            </a:extLst>
          </p:cNvPr>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47CB5A0-486F-45C6-AB99-5684968C1865}"/>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F205E2BA-5FB0-465B-974B-97284EC80327}" type="slidenum">
              <a:rPr lang="en-US" altLang="en-US" sz="1200"/>
              <a:pPr eaLnBrk="1" hangingPunct="1"/>
              <a:t>105</a:t>
            </a:fld>
            <a:endParaRPr lang="en-US" altLang="en-US" sz="1200"/>
          </a:p>
        </p:txBody>
      </p:sp>
      <p:sp>
        <p:nvSpPr>
          <p:cNvPr id="124930" name="Rectangle 2">
            <a:extLst>
              <a:ext uri="{FF2B5EF4-FFF2-40B4-BE49-F238E27FC236}">
                <a16:creationId xmlns:a16="http://schemas.microsoft.com/office/drawing/2014/main" id="{02384F20-5EE8-422E-8698-A44FC898EEE4}"/>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4931" name="Rectangle 3">
            <a:extLst>
              <a:ext uri="{FF2B5EF4-FFF2-40B4-BE49-F238E27FC236}">
                <a16:creationId xmlns:a16="http://schemas.microsoft.com/office/drawing/2014/main" id="{2FC48004-5535-46F1-95C1-9388B2F9520E}"/>
              </a:ext>
            </a:extLst>
          </p:cNvPr>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611F51-0E63-4509-85BC-FDA28407D5FD}" type="slidenum">
              <a:rPr lang="en-US" smtClean="0"/>
              <a:t>106</a:t>
            </a:fld>
            <a:endParaRPr lang="en-US"/>
          </a:p>
        </p:txBody>
      </p:sp>
    </p:spTree>
    <p:extLst>
      <p:ext uri="{BB962C8B-B14F-4D97-AF65-F5344CB8AC3E}">
        <p14:creationId xmlns:p14="http://schemas.microsoft.com/office/powerpoint/2010/main" val="246930529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7D906167-0A5A-4DFB-9CCE-1A7389E5E873}"/>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023AA5D8-AB79-4562-ABB1-4FB076B73307}" type="slidenum">
              <a:rPr lang="en-US" altLang="en-US" sz="1200"/>
              <a:pPr eaLnBrk="1" hangingPunct="1"/>
              <a:t>108</a:t>
            </a:fld>
            <a:endParaRPr lang="en-US" altLang="en-US" sz="1200"/>
          </a:p>
        </p:txBody>
      </p:sp>
      <p:sp>
        <p:nvSpPr>
          <p:cNvPr id="105474" name="Rectangle 2">
            <a:extLst>
              <a:ext uri="{FF2B5EF4-FFF2-40B4-BE49-F238E27FC236}">
                <a16:creationId xmlns:a16="http://schemas.microsoft.com/office/drawing/2014/main" id="{78D40661-2DF6-415E-83B3-D71B2C1667F0}"/>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5475" name="Rectangle 3">
            <a:extLst>
              <a:ext uri="{FF2B5EF4-FFF2-40B4-BE49-F238E27FC236}">
                <a16:creationId xmlns:a16="http://schemas.microsoft.com/office/drawing/2014/main" id="{194520B3-5ABC-4E14-9349-E133D906E118}"/>
              </a:ext>
            </a:extLst>
          </p:cNvPr>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4012937-8FF1-44D2-B27E-127499A8C4FA}"/>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2D5ECE2A-A91D-4CB9-8B33-7AF34A68A1FF}" type="slidenum">
              <a:rPr lang="en-US" altLang="en-US" sz="1200"/>
              <a:pPr eaLnBrk="1" hangingPunct="1"/>
              <a:t>109</a:t>
            </a:fld>
            <a:endParaRPr lang="en-US" altLang="en-US" sz="1200"/>
          </a:p>
        </p:txBody>
      </p:sp>
      <p:sp>
        <p:nvSpPr>
          <p:cNvPr id="106498" name="Rectangle 2">
            <a:extLst>
              <a:ext uri="{FF2B5EF4-FFF2-40B4-BE49-F238E27FC236}">
                <a16:creationId xmlns:a16="http://schemas.microsoft.com/office/drawing/2014/main" id="{3F12ED34-AA5B-44E4-AC9B-193B31C60C6A}"/>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6499" name="Rectangle 3">
            <a:extLst>
              <a:ext uri="{FF2B5EF4-FFF2-40B4-BE49-F238E27FC236}">
                <a16:creationId xmlns:a16="http://schemas.microsoft.com/office/drawing/2014/main" id="{A1C44F11-7916-4893-9FB0-0CEFA80271B1}"/>
              </a:ext>
            </a:extLst>
          </p:cNvPr>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04F99D01-D8C4-4063-BBBB-3888BAEDA6BC}"/>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4355DD01-9304-4CC1-BCBE-66F9D30D4F48}" type="slidenum">
              <a:rPr lang="en-US" altLang="en-US" sz="1200"/>
              <a:pPr eaLnBrk="1" hangingPunct="1"/>
              <a:t>110</a:t>
            </a:fld>
            <a:endParaRPr lang="en-US" altLang="en-US" sz="1200"/>
          </a:p>
        </p:txBody>
      </p:sp>
      <p:sp>
        <p:nvSpPr>
          <p:cNvPr id="126978" name="Rectangle 2">
            <a:extLst>
              <a:ext uri="{FF2B5EF4-FFF2-40B4-BE49-F238E27FC236}">
                <a16:creationId xmlns:a16="http://schemas.microsoft.com/office/drawing/2014/main" id="{AB803B24-DD86-440E-AA8A-99C25FCFDF8F}"/>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6979" name="Rectangle 3">
            <a:extLst>
              <a:ext uri="{FF2B5EF4-FFF2-40B4-BE49-F238E27FC236}">
                <a16:creationId xmlns:a16="http://schemas.microsoft.com/office/drawing/2014/main" id="{F475AD3A-B43F-4013-96E4-640B2694A918}"/>
              </a:ext>
            </a:extLst>
          </p:cNvPr>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BCD813CD-AEC4-41E2-A491-093D5DE39542}" type="slidenum">
              <a:rPr lang="en-US" smtClean="0"/>
              <a:t>8</a:t>
            </a:fld>
            <a:endParaRPr lang="en-US"/>
          </a:p>
        </p:txBody>
      </p:sp>
    </p:spTree>
    <p:extLst>
      <p:ext uri="{BB962C8B-B14F-4D97-AF65-F5344CB8AC3E}">
        <p14:creationId xmlns:p14="http://schemas.microsoft.com/office/powerpoint/2010/main" val="131241002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375AB8C-1045-40A4-B59F-0E56FB14166F}"/>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8AA98D67-ADFC-4777-B2CD-2A533935A168}" type="slidenum">
              <a:rPr lang="en-US" altLang="en-US" sz="1200"/>
              <a:pPr eaLnBrk="1" hangingPunct="1"/>
              <a:t>111</a:t>
            </a:fld>
            <a:endParaRPr lang="en-US" altLang="en-US" sz="1200"/>
          </a:p>
        </p:txBody>
      </p:sp>
      <p:sp>
        <p:nvSpPr>
          <p:cNvPr id="107522" name="Rectangle 2">
            <a:extLst>
              <a:ext uri="{FF2B5EF4-FFF2-40B4-BE49-F238E27FC236}">
                <a16:creationId xmlns:a16="http://schemas.microsoft.com/office/drawing/2014/main" id="{543ADDF2-FE4D-4B86-B4F3-085B4610B962}"/>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07523" name="Rectangle 3">
            <a:extLst>
              <a:ext uri="{FF2B5EF4-FFF2-40B4-BE49-F238E27FC236}">
                <a16:creationId xmlns:a16="http://schemas.microsoft.com/office/drawing/2014/main" id="{3A2DD8BF-AC1B-45BD-82E5-556D01EF4D71}"/>
              </a:ext>
            </a:extLst>
          </p:cNvPr>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FFE75B64-1C50-48F4-9B38-32D71B4F07FA}"/>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F88A98FE-3B8F-4B5C-B088-B5FFB9EA8970}" type="slidenum">
              <a:rPr lang="en-US" altLang="en-US" sz="1200"/>
              <a:pPr eaLnBrk="1" hangingPunct="1"/>
              <a:t>112</a:t>
            </a:fld>
            <a:endParaRPr lang="en-US" altLang="en-US" sz="1200"/>
          </a:p>
        </p:txBody>
      </p:sp>
      <p:sp>
        <p:nvSpPr>
          <p:cNvPr id="143362" name="Rectangle 2">
            <a:extLst>
              <a:ext uri="{FF2B5EF4-FFF2-40B4-BE49-F238E27FC236}">
                <a16:creationId xmlns:a16="http://schemas.microsoft.com/office/drawing/2014/main" id="{041984FC-838D-4F3D-9F10-4FB27BF1E0BA}"/>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3363" name="Rectangle 3">
            <a:extLst>
              <a:ext uri="{FF2B5EF4-FFF2-40B4-BE49-F238E27FC236}">
                <a16:creationId xmlns:a16="http://schemas.microsoft.com/office/drawing/2014/main" id="{203282AF-07CD-4E0F-B717-90ED1E897E6C}"/>
              </a:ext>
            </a:extLst>
          </p:cNvPr>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1DF5A1B3-08FE-41F0-B72A-FD6C7B374F16}"/>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4646061A-BF80-441E-977A-C9F4562CE9DB}" type="slidenum">
              <a:rPr lang="en-US" altLang="en-US" sz="1200"/>
              <a:pPr eaLnBrk="1" hangingPunct="1"/>
              <a:t>114</a:t>
            </a:fld>
            <a:endParaRPr lang="en-US" altLang="en-US" sz="1200"/>
          </a:p>
        </p:txBody>
      </p:sp>
      <p:sp>
        <p:nvSpPr>
          <p:cNvPr id="139266" name="Rectangle 2">
            <a:extLst>
              <a:ext uri="{FF2B5EF4-FFF2-40B4-BE49-F238E27FC236}">
                <a16:creationId xmlns:a16="http://schemas.microsoft.com/office/drawing/2014/main" id="{4B41AF51-AB22-4ED2-9617-9FFE3BA40754}"/>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39267" name="Rectangle 3">
            <a:extLst>
              <a:ext uri="{FF2B5EF4-FFF2-40B4-BE49-F238E27FC236}">
                <a16:creationId xmlns:a16="http://schemas.microsoft.com/office/drawing/2014/main" id="{E7D4BD85-3B45-40C7-AF74-9AF1BB065D80}"/>
              </a:ext>
            </a:extLst>
          </p:cNvPr>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07E2ED7-D563-4E3C-97FA-BD7F6F7CDE3C}"/>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3B68AE25-7371-4FCC-9144-19623579EF62}" type="slidenum">
              <a:rPr lang="en-US" altLang="en-US" sz="1200"/>
              <a:pPr eaLnBrk="1" hangingPunct="1"/>
              <a:t>115</a:t>
            </a:fld>
            <a:endParaRPr lang="en-US" altLang="en-US" sz="1200"/>
          </a:p>
        </p:txBody>
      </p:sp>
      <p:sp>
        <p:nvSpPr>
          <p:cNvPr id="141314" name="Rectangle 2">
            <a:extLst>
              <a:ext uri="{FF2B5EF4-FFF2-40B4-BE49-F238E27FC236}">
                <a16:creationId xmlns:a16="http://schemas.microsoft.com/office/drawing/2014/main" id="{84EA14E1-1B88-4169-B7C6-9B7763041C25}"/>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41315" name="Rectangle 3">
            <a:extLst>
              <a:ext uri="{FF2B5EF4-FFF2-40B4-BE49-F238E27FC236}">
                <a16:creationId xmlns:a16="http://schemas.microsoft.com/office/drawing/2014/main" id="{97429954-0E44-4E0D-8AD6-F1927AE12723}"/>
              </a:ext>
            </a:extLst>
          </p:cNvPr>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95F4A67-3762-4D21-9047-51A6F1CD2B51}"/>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5ECE2756-6CB0-4B77-9255-F6CCB905F7D8}" type="slidenum">
              <a:rPr lang="en-US" altLang="en-US" sz="1200"/>
              <a:pPr eaLnBrk="1" hangingPunct="1"/>
              <a:t>116</a:t>
            </a:fld>
            <a:endParaRPr lang="en-US" altLang="en-US" sz="1200"/>
          </a:p>
        </p:txBody>
      </p:sp>
      <p:sp>
        <p:nvSpPr>
          <p:cNvPr id="129026" name="Rectangle 2">
            <a:extLst>
              <a:ext uri="{FF2B5EF4-FFF2-40B4-BE49-F238E27FC236}">
                <a16:creationId xmlns:a16="http://schemas.microsoft.com/office/drawing/2014/main" id="{59A80697-9476-4BF9-AF38-AAE8EC132A7F}"/>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9027" name="Rectangle 3">
            <a:extLst>
              <a:ext uri="{FF2B5EF4-FFF2-40B4-BE49-F238E27FC236}">
                <a16:creationId xmlns:a16="http://schemas.microsoft.com/office/drawing/2014/main" id="{AE25CC90-2D49-414B-8593-89B1BE12B141}"/>
              </a:ext>
            </a:extLst>
          </p:cNvPr>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258DF85A-1CCF-4055-A4A5-3BAC1F3F55E5}"/>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3742980E-712C-43AA-A907-C1265AC91A03}" type="slidenum">
              <a:rPr lang="en-US" altLang="en-US" sz="1200"/>
              <a:pPr eaLnBrk="1" hangingPunct="1"/>
              <a:t>117</a:t>
            </a:fld>
            <a:endParaRPr lang="en-US" altLang="en-US" sz="1200"/>
          </a:p>
        </p:txBody>
      </p:sp>
      <p:sp>
        <p:nvSpPr>
          <p:cNvPr id="129026" name="Rectangle 2">
            <a:extLst>
              <a:ext uri="{FF2B5EF4-FFF2-40B4-BE49-F238E27FC236}">
                <a16:creationId xmlns:a16="http://schemas.microsoft.com/office/drawing/2014/main" id="{1BCF94F9-1DB9-40C3-B4AE-D1B4250A0809}"/>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9027" name="Rectangle 3">
            <a:extLst>
              <a:ext uri="{FF2B5EF4-FFF2-40B4-BE49-F238E27FC236}">
                <a16:creationId xmlns:a16="http://schemas.microsoft.com/office/drawing/2014/main" id="{A27A6521-FAE2-4F80-9897-DA4A73B61A73}"/>
              </a:ext>
            </a:extLst>
          </p:cNvPr>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3DDCDF8-55DA-442C-8846-C0047CBC42C7}"/>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4077097E-58FE-412E-92BC-464E3931CEC4}" type="slidenum">
              <a:rPr lang="en-US" altLang="en-US" sz="1200"/>
              <a:pPr eaLnBrk="1" hangingPunct="1"/>
              <a:t>118</a:t>
            </a:fld>
            <a:endParaRPr lang="en-US" altLang="en-US" sz="1200"/>
          </a:p>
        </p:txBody>
      </p:sp>
      <p:sp>
        <p:nvSpPr>
          <p:cNvPr id="129026" name="Rectangle 2">
            <a:extLst>
              <a:ext uri="{FF2B5EF4-FFF2-40B4-BE49-F238E27FC236}">
                <a16:creationId xmlns:a16="http://schemas.microsoft.com/office/drawing/2014/main" id="{B5EA0073-4D6D-4BC1-8A14-F9C0EE99B7DA}"/>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9027" name="Rectangle 3">
            <a:extLst>
              <a:ext uri="{FF2B5EF4-FFF2-40B4-BE49-F238E27FC236}">
                <a16:creationId xmlns:a16="http://schemas.microsoft.com/office/drawing/2014/main" id="{A0517E0A-0742-4325-8898-8FDC84A39C59}"/>
              </a:ext>
            </a:extLst>
          </p:cNvPr>
          <p:cNvSpPr>
            <a:spLocks noGrp="1" noChangeArrowheads="1"/>
          </p:cNvSpPr>
          <p:nvPr>
            <p:ph type="body" idx="1"/>
          </p:nvPr>
        </p:nvSpPr>
        <p:spPr/>
        <p:txBody>
          <a:bodyPr/>
          <a:lstStyle/>
          <a:p>
            <a:pPr eaLnBrk="1" hangingPunct="1">
              <a:defRPr/>
            </a:pPr>
            <a:endParaRPr lang="en-US">
              <a:ea typeface="ＭＳ Ｐゴシック"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571F53B7-66CA-4EC6-9D54-95E85458A1B6}"/>
              </a:ext>
            </a:extLst>
          </p:cNvPr>
          <p:cNvSpPr>
            <a:spLocks noGrp="1" noChangeArrowheads="1"/>
          </p:cNvSpPr>
          <p:nvPr>
            <p:ph type="sldNum" sz="quarter" idx="5"/>
          </p:nvPr>
        </p:nvSpPr>
        <p:spPr>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fld id="{F15AC91F-A62D-47F9-8216-7BED0CB7D087}" type="slidenum">
              <a:rPr lang="en-US" altLang="en-US" sz="1200"/>
              <a:pPr eaLnBrk="1" hangingPunct="1"/>
              <a:t>119</a:t>
            </a:fld>
            <a:endParaRPr lang="en-US" altLang="en-US" sz="1200"/>
          </a:p>
        </p:txBody>
      </p:sp>
      <p:sp>
        <p:nvSpPr>
          <p:cNvPr id="129026" name="Rectangle 2">
            <a:extLst>
              <a:ext uri="{FF2B5EF4-FFF2-40B4-BE49-F238E27FC236}">
                <a16:creationId xmlns:a16="http://schemas.microsoft.com/office/drawing/2014/main" id="{2E43CD14-5918-4B0F-B6C4-643A1B4E9C38}"/>
              </a:ext>
            </a:extLst>
          </p:cNvPr>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29027" name="Rectangle 3">
            <a:extLst>
              <a:ext uri="{FF2B5EF4-FFF2-40B4-BE49-F238E27FC236}">
                <a16:creationId xmlns:a16="http://schemas.microsoft.com/office/drawing/2014/main" id="{3ED65966-21DC-4389-9DD5-430F972A6A52}"/>
              </a:ext>
            </a:extLst>
          </p:cNvPr>
          <p:cNvSpPr>
            <a:spLocks noGrp="1" noChangeArrowheads="1"/>
          </p:cNvSpPr>
          <p:nvPr>
            <p:ph type="body" idx="1"/>
          </p:nvPr>
        </p:nvSpPr>
        <p:spPr/>
        <p:txBody>
          <a:bodyPr/>
          <a:lstStyle/>
          <a:p>
            <a:pPr eaLnBrk="1" hangingPunct="1">
              <a:defRPr/>
            </a:pPr>
            <a:endParaRPr lang="en-US" dirty="0">
              <a:ea typeface="ＭＳ Ｐゴシック"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17481166-AC2F-4600-B5BA-2F29A771A96D}"/>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938AF835-C5C9-4595-9A0A-49990ED1B6C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u="none" strike="noStrike" kern="1200" baseline="0" dirty="0">
                <a:solidFill>
                  <a:schemeClr val="tx1"/>
                </a:solidFill>
                <a:latin typeface="+mn-lt"/>
                <a:ea typeface="+mn-ea"/>
                <a:cs typeface="+mn-cs"/>
              </a:rPr>
              <a:t>DE starts with steps such as population initialization followed by evaluation to determine the fittest members</a:t>
            </a:r>
          </a:p>
          <a:p>
            <a:r>
              <a:rPr lang="en-US" sz="1200" b="0" i="0" u="none" strike="noStrike" kern="1200" baseline="0" dirty="0">
                <a:solidFill>
                  <a:schemeClr val="tx1"/>
                </a:solidFill>
                <a:latin typeface="+mn-lt"/>
                <a:ea typeface="+mn-ea"/>
                <a:cs typeface="+mn-cs"/>
              </a:rPr>
              <a:t>of the population. Later, new parameter vectors get generated by adding the weighted difference</a:t>
            </a:r>
          </a:p>
          <a:p>
            <a:r>
              <a:rPr lang="en-US" sz="1200" b="0" i="0" u="none" strike="noStrike" kern="1200" baseline="0" dirty="0">
                <a:solidFill>
                  <a:schemeClr val="tx1"/>
                </a:solidFill>
                <a:latin typeface="+mn-lt"/>
                <a:ea typeface="+mn-ea"/>
                <a:cs typeface="+mn-cs"/>
              </a:rPr>
              <a:t>of the two population vectors with the third vector. This step is referred to as mutation.</a:t>
            </a:r>
          </a:p>
          <a:p>
            <a:r>
              <a:rPr lang="en-US" sz="1200" b="0" i="0" u="none" strike="noStrike" kern="1200" baseline="0" dirty="0">
                <a:solidFill>
                  <a:schemeClr val="tx1"/>
                </a:solidFill>
                <a:latin typeface="+mn-lt"/>
                <a:ea typeface="+mn-ea"/>
                <a:cs typeface="+mn-cs"/>
              </a:rPr>
              <a:t>Within the crossover, the vector is mixed and the algorithm takes a final step of selection.</a:t>
            </a:r>
            <a:endParaRPr lang="pt-BR" altLang="en-US" dirty="0">
              <a:latin typeface="Arial" panose="020B0604020202020204" pitchFamily="34" charset="0"/>
              <a:cs typeface="Arial" panose="020B0604020202020204" pitchFamily="34" charset="0"/>
            </a:endParaRPr>
          </a:p>
        </p:txBody>
      </p:sp>
      <p:sp>
        <p:nvSpPr>
          <p:cNvPr id="27652" name="Slide Number Placeholder 3">
            <a:extLst>
              <a:ext uri="{FF2B5EF4-FFF2-40B4-BE49-F238E27FC236}">
                <a16:creationId xmlns:a16="http://schemas.microsoft.com/office/drawing/2014/main" id="{F2FB73FB-4EFF-4C08-BD8A-5664A95FB76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201738" eaLnBrk="0" hangingPunct="0">
              <a:defRPr>
                <a:solidFill>
                  <a:schemeClr val="tx1"/>
                </a:solidFill>
                <a:latin typeface="Arial" panose="020B0604020202020204" pitchFamily="34" charset="0"/>
                <a:cs typeface="Arial" panose="020B0604020202020204" pitchFamily="34" charset="0"/>
              </a:defRPr>
            </a:lvl1pPr>
            <a:lvl2pPr marL="742950" indent="-285750" defTabSz="1201738" eaLnBrk="0" hangingPunct="0">
              <a:defRPr>
                <a:solidFill>
                  <a:schemeClr val="tx1"/>
                </a:solidFill>
                <a:latin typeface="Arial" panose="020B0604020202020204" pitchFamily="34" charset="0"/>
                <a:cs typeface="Arial" panose="020B0604020202020204" pitchFamily="34" charset="0"/>
              </a:defRPr>
            </a:lvl2pPr>
            <a:lvl3pPr marL="1143000" indent="-228600" defTabSz="1201738" eaLnBrk="0" hangingPunct="0">
              <a:defRPr>
                <a:solidFill>
                  <a:schemeClr val="tx1"/>
                </a:solidFill>
                <a:latin typeface="Arial" panose="020B0604020202020204" pitchFamily="34" charset="0"/>
                <a:cs typeface="Arial" panose="020B0604020202020204" pitchFamily="34" charset="0"/>
              </a:defRPr>
            </a:lvl3pPr>
            <a:lvl4pPr marL="1600200" indent="-228600" defTabSz="1201738" eaLnBrk="0" hangingPunct="0">
              <a:defRPr>
                <a:solidFill>
                  <a:schemeClr val="tx1"/>
                </a:solidFill>
                <a:latin typeface="Arial" panose="020B0604020202020204" pitchFamily="34" charset="0"/>
                <a:cs typeface="Arial" panose="020B0604020202020204" pitchFamily="34" charset="0"/>
              </a:defRPr>
            </a:lvl4pPr>
            <a:lvl5pPr marL="2057400" indent="-228600" defTabSz="1201738" eaLnBrk="0" hangingPunct="0">
              <a:defRPr>
                <a:solidFill>
                  <a:schemeClr val="tx1"/>
                </a:solidFill>
                <a:latin typeface="Arial" panose="020B0604020202020204" pitchFamily="34" charset="0"/>
                <a:cs typeface="Arial" panose="020B0604020202020204" pitchFamily="34" charset="0"/>
              </a:defRPr>
            </a:lvl5pPr>
            <a:lvl6pPr marL="2514600" indent="-228600" defTabSz="1201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01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01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01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F4F45D15-1C57-4B6D-AD22-AE1BC2ACE8F4}" type="slidenum">
              <a:rPr lang="en-US" altLang="en-US"/>
              <a:pPr eaLnBrk="1" hangingPunct="1"/>
              <a:t>123</a:t>
            </a:fld>
            <a:endParaRPr lang="en-US" altLang="en-US"/>
          </a:p>
        </p:txBody>
      </p:sp>
    </p:spTree>
    <p:extLst>
      <p:ext uri="{BB962C8B-B14F-4D97-AF65-F5344CB8AC3E}">
        <p14:creationId xmlns:p14="http://schemas.microsoft.com/office/powerpoint/2010/main" val="38815649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Since this algorithm relies on mutation operation, it utilizes the mutation as a search mechanism and takes advantage of the selection operation in order to direct the search towards the potential regions in the search space.</a:t>
            </a:r>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127</a:t>
            </a:fld>
            <a:endParaRPr lang="en-US"/>
          </a:p>
        </p:txBody>
      </p:sp>
    </p:spTree>
    <p:extLst>
      <p:ext uri="{BB962C8B-B14F-4D97-AF65-F5344CB8AC3E}">
        <p14:creationId xmlns:p14="http://schemas.microsoft.com/office/powerpoint/2010/main" val="3677095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operation of the GA starts with determining an </a:t>
            </a:r>
            <a:r>
              <a:rPr lang="en-US" sz="1200" b="1" i="1" u="sng" strike="noStrike" kern="1200" baseline="0" dirty="0">
                <a:solidFill>
                  <a:schemeClr val="tx1"/>
                </a:solidFill>
                <a:latin typeface="+mn-lt"/>
                <a:ea typeface="+mn-ea"/>
                <a:cs typeface="+mn-cs"/>
              </a:rPr>
              <a:t>initial</a:t>
            </a:r>
            <a:r>
              <a:rPr lang="en-US" sz="1200" b="0" i="0" u="none" strike="noStrike" kern="1200" baseline="0" dirty="0">
                <a:solidFill>
                  <a:schemeClr val="tx1"/>
                </a:solidFill>
                <a:latin typeface="+mn-lt"/>
                <a:ea typeface="+mn-ea"/>
                <a:cs typeface="+mn-cs"/>
              </a:rPr>
              <a:t> population whether randomly or by the use of some heuristics.</a:t>
            </a:r>
          </a:p>
          <a:p>
            <a:r>
              <a:rPr lang="en-US" sz="1200" b="0" i="0" u="none" strike="noStrike" kern="1200" baseline="0" dirty="0">
                <a:solidFill>
                  <a:schemeClr val="tx1"/>
                </a:solidFill>
                <a:latin typeface="+mn-lt"/>
                <a:ea typeface="+mn-ea"/>
                <a:cs typeface="+mn-cs"/>
              </a:rPr>
              <a:t>The </a:t>
            </a:r>
            <a:r>
              <a:rPr lang="en-US" sz="1200" b="1" i="1" u="sng" strike="noStrike" kern="1200" baseline="0" dirty="0">
                <a:solidFill>
                  <a:schemeClr val="tx1"/>
                </a:solidFill>
                <a:latin typeface="+mn-lt"/>
                <a:ea typeface="+mn-ea"/>
                <a:cs typeface="+mn-cs"/>
              </a:rPr>
              <a:t>fitness function </a:t>
            </a:r>
            <a:r>
              <a:rPr lang="en-US" sz="1200" b="0" i="0" u="none" strike="noStrike" kern="1200" baseline="0" dirty="0">
                <a:solidFill>
                  <a:schemeClr val="tx1"/>
                </a:solidFill>
                <a:latin typeface="+mn-lt"/>
                <a:ea typeface="+mn-ea"/>
                <a:cs typeface="+mn-cs"/>
              </a:rPr>
              <a:t>is used to evaluate the members of the population and then they are ranked based on the performances. Once all the members of the population have been evaluated, the lower rank chromosomes are omitted and the remaining populations are used for </a:t>
            </a:r>
            <a:r>
              <a:rPr lang="en-US" sz="1200" b="1" i="1" u="sng" strike="noStrike" kern="1200" baseline="0" dirty="0">
                <a:solidFill>
                  <a:schemeClr val="tx1"/>
                </a:solidFill>
                <a:latin typeface="+mn-lt"/>
                <a:ea typeface="+mn-ea"/>
                <a:cs typeface="+mn-cs"/>
              </a:rPr>
              <a:t>reproduction</a:t>
            </a:r>
            <a:r>
              <a:rPr lang="en-US" sz="1200" b="0" i="0" u="none" strike="noStrike" kern="1200" baseline="0" dirty="0">
                <a:solidFill>
                  <a:schemeClr val="tx1"/>
                </a:solidFill>
                <a:latin typeface="+mn-lt"/>
                <a:ea typeface="+mn-ea"/>
                <a:cs typeface="+mn-cs"/>
              </a:rPr>
              <a:t>.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This is one of the most common approaches used for GA. Another possible selection scheme is to use pseudo-random selection, allowing lower rank chromosomes to have a chance to be selected for reproduction. </a:t>
            </a:r>
          </a:p>
        </p:txBody>
      </p:sp>
      <p:sp>
        <p:nvSpPr>
          <p:cNvPr id="4" name="Slide Number Placeholder 3"/>
          <p:cNvSpPr>
            <a:spLocks noGrp="1"/>
          </p:cNvSpPr>
          <p:nvPr>
            <p:ph type="sldNum" sz="quarter" idx="10"/>
          </p:nvPr>
        </p:nvSpPr>
        <p:spPr/>
        <p:txBody>
          <a:bodyPr/>
          <a:lstStyle/>
          <a:p>
            <a:fld id="{BCD813CD-AEC4-41E2-A491-093D5DE39542}" type="slidenum">
              <a:rPr lang="en-US" smtClean="0"/>
              <a:t>9</a:t>
            </a:fld>
            <a:endParaRPr lang="en-US"/>
          </a:p>
        </p:txBody>
      </p:sp>
    </p:spTree>
    <p:extLst>
      <p:ext uri="{BB962C8B-B14F-4D97-AF65-F5344CB8AC3E}">
        <p14:creationId xmlns:p14="http://schemas.microsoft.com/office/powerpoint/2010/main" val="386135913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8617109D-5CD5-4734-B17B-084A18FE63D0}"/>
              </a:ext>
            </a:extLst>
          </p:cNvPr>
          <p:cNvSpPr>
            <a:spLocks noGrp="1" noRot="1" noChangeAspect="1" noTextEdit="1"/>
          </p:cNvSpPr>
          <p:nvPr>
            <p:ph type="sldImg"/>
          </p:nvPr>
        </p:nvSpPr>
        <p:spPr>
          <a:ln/>
        </p:spPr>
      </p:sp>
      <p:sp>
        <p:nvSpPr>
          <p:cNvPr id="28675" name="Notes Placeholder 2">
            <a:extLst>
              <a:ext uri="{FF2B5EF4-FFF2-40B4-BE49-F238E27FC236}">
                <a16:creationId xmlns:a16="http://schemas.microsoft.com/office/drawing/2014/main" id="{50FBA899-ABB8-485C-A2C4-28ACFAEEDCC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pt-BR" altLang="en-US">
              <a:latin typeface="Arial" panose="020B0604020202020204" pitchFamily="34" charset="0"/>
              <a:cs typeface="Arial" panose="020B0604020202020204" pitchFamily="34" charset="0"/>
            </a:endParaRPr>
          </a:p>
        </p:txBody>
      </p:sp>
      <p:sp>
        <p:nvSpPr>
          <p:cNvPr id="28676" name="Slide Number Placeholder 3">
            <a:extLst>
              <a:ext uri="{FF2B5EF4-FFF2-40B4-BE49-F238E27FC236}">
                <a16:creationId xmlns:a16="http://schemas.microsoft.com/office/drawing/2014/main" id="{3736B22E-A865-4E4E-9208-D9B69412262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201738" eaLnBrk="0" hangingPunct="0">
              <a:defRPr>
                <a:solidFill>
                  <a:schemeClr val="tx1"/>
                </a:solidFill>
                <a:latin typeface="Arial" panose="020B0604020202020204" pitchFamily="34" charset="0"/>
                <a:cs typeface="Arial" panose="020B0604020202020204" pitchFamily="34" charset="0"/>
              </a:defRPr>
            </a:lvl1pPr>
            <a:lvl2pPr marL="742950" indent="-285750" defTabSz="1201738" eaLnBrk="0" hangingPunct="0">
              <a:defRPr>
                <a:solidFill>
                  <a:schemeClr val="tx1"/>
                </a:solidFill>
                <a:latin typeface="Arial" panose="020B0604020202020204" pitchFamily="34" charset="0"/>
                <a:cs typeface="Arial" panose="020B0604020202020204" pitchFamily="34" charset="0"/>
              </a:defRPr>
            </a:lvl2pPr>
            <a:lvl3pPr marL="1143000" indent="-228600" defTabSz="1201738" eaLnBrk="0" hangingPunct="0">
              <a:defRPr>
                <a:solidFill>
                  <a:schemeClr val="tx1"/>
                </a:solidFill>
                <a:latin typeface="Arial" panose="020B0604020202020204" pitchFamily="34" charset="0"/>
                <a:cs typeface="Arial" panose="020B0604020202020204" pitchFamily="34" charset="0"/>
              </a:defRPr>
            </a:lvl3pPr>
            <a:lvl4pPr marL="1600200" indent="-228600" defTabSz="1201738" eaLnBrk="0" hangingPunct="0">
              <a:defRPr>
                <a:solidFill>
                  <a:schemeClr val="tx1"/>
                </a:solidFill>
                <a:latin typeface="Arial" panose="020B0604020202020204" pitchFamily="34" charset="0"/>
                <a:cs typeface="Arial" panose="020B0604020202020204" pitchFamily="34" charset="0"/>
              </a:defRPr>
            </a:lvl4pPr>
            <a:lvl5pPr marL="2057400" indent="-228600" defTabSz="1201738" eaLnBrk="0" hangingPunct="0">
              <a:defRPr>
                <a:solidFill>
                  <a:schemeClr val="tx1"/>
                </a:solidFill>
                <a:latin typeface="Arial" panose="020B0604020202020204" pitchFamily="34" charset="0"/>
                <a:cs typeface="Arial" panose="020B0604020202020204" pitchFamily="34" charset="0"/>
              </a:defRPr>
            </a:lvl5pPr>
            <a:lvl6pPr marL="2514600" indent="-228600" defTabSz="1201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defTabSz="1201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defTabSz="1201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defTabSz="1201738"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fld id="{E5DFDE61-6D90-40F0-9FFA-40A7B961ECBA}" type="slidenum">
              <a:rPr lang="en-US" altLang="en-US"/>
              <a:pPr eaLnBrk="1" hangingPunct="1"/>
              <a:t>128</a:t>
            </a:fld>
            <a:endParaRPr lang="en-US" altLang="en-US"/>
          </a:p>
        </p:txBody>
      </p:sp>
    </p:spTree>
    <p:extLst>
      <p:ext uri="{BB962C8B-B14F-4D97-AF65-F5344CB8AC3E}">
        <p14:creationId xmlns:p14="http://schemas.microsoft.com/office/powerpoint/2010/main" val="289753901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Target Vector, Mutant Vector, and Trail Vector are three properties that DE utilizes for generating a new population iteratively.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The target vector is the vector that contains the solution for the search space; the mutant vector is the mutation of the target vector; and the trail vector is the resultant vector after the crossover operation between target vector and mutant vector.</a:t>
            </a:r>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129</a:t>
            </a:fld>
            <a:endParaRPr lang="en-US"/>
          </a:p>
        </p:txBody>
      </p:sp>
    </p:spTree>
    <p:extLst>
      <p:ext uri="{BB962C8B-B14F-4D97-AF65-F5344CB8AC3E}">
        <p14:creationId xmlns:p14="http://schemas.microsoft.com/office/powerpoint/2010/main" val="320242203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solution vectors xr1, xr2, and xr3 being chosen randomly</a:t>
            </a:r>
          </a:p>
        </p:txBody>
      </p:sp>
      <p:sp>
        <p:nvSpPr>
          <p:cNvPr id="4" name="Slide Number Placeholder 3"/>
          <p:cNvSpPr>
            <a:spLocks noGrp="1"/>
          </p:cNvSpPr>
          <p:nvPr>
            <p:ph type="sldNum" sz="quarter" idx="5"/>
          </p:nvPr>
        </p:nvSpPr>
        <p:spPr/>
        <p:txBody>
          <a:bodyPr/>
          <a:lstStyle/>
          <a:p>
            <a:fld id="{C2F51FE0-C562-4865-A39A-8E35148E4F1C}" type="slidenum">
              <a:rPr lang="en-US" smtClean="0"/>
              <a:t>130</a:t>
            </a:fld>
            <a:endParaRPr lang="en-US"/>
          </a:p>
        </p:txBody>
      </p:sp>
    </p:spTree>
    <p:extLst>
      <p:ext uri="{BB962C8B-B14F-4D97-AF65-F5344CB8AC3E}">
        <p14:creationId xmlns:p14="http://schemas.microsoft.com/office/powerpoint/2010/main" val="28998395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Crossover operation is introduced to increase the diversity of the disconcerted parameter vectors. The parent vector is mixed with a mutated vector and a trial vector is produced by:</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here </a:t>
            </a:r>
            <a:r>
              <a:rPr lang="en-US" sz="1200" b="0" i="0" u="none" strike="noStrike" kern="1200" baseline="0" dirty="0" err="1">
                <a:solidFill>
                  <a:schemeClr val="tx1"/>
                </a:solidFill>
                <a:latin typeface="+mn-lt"/>
                <a:ea typeface="+mn-ea"/>
                <a:cs typeface="+mn-cs"/>
              </a:rPr>
              <a:t>vij</a:t>
            </a:r>
            <a:r>
              <a:rPr lang="en-US" sz="1200" b="0" i="0" u="none" strike="noStrike" kern="1200" baseline="0" dirty="0">
                <a:solidFill>
                  <a:schemeClr val="tx1"/>
                </a:solidFill>
                <a:latin typeface="+mn-lt"/>
                <a:ea typeface="+mn-ea"/>
                <a:cs typeface="+mn-cs"/>
              </a:rPr>
              <a:t> is Vi,G+1 from fig 5</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In DE, all solutions in the population have the same probability of being selected as parents without considering their fitness value. This is the main difference in the operations of DE and GA. Simply put, the child (trail vector) produced is only evaluated after mutation and crossover operations. After that, the performance of this child vector is compared to its parent and the better vector is retained in the population.</a:t>
            </a:r>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132</a:t>
            </a:fld>
            <a:endParaRPr lang="en-US"/>
          </a:p>
        </p:txBody>
      </p:sp>
    </p:spTree>
    <p:extLst>
      <p:ext uri="{BB962C8B-B14F-4D97-AF65-F5344CB8AC3E}">
        <p14:creationId xmlns:p14="http://schemas.microsoft.com/office/powerpoint/2010/main" val="217481631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2F51FE0-C562-4865-A39A-8E35148E4F1C}" type="slidenum">
              <a:rPr lang="en-US" smtClean="0"/>
              <a:t>136</a:t>
            </a:fld>
            <a:endParaRPr lang="en-US"/>
          </a:p>
        </p:txBody>
      </p:sp>
    </p:spTree>
    <p:extLst>
      <p:ext uri="{BB962C8B-B14F-4D97-AF65-F5344CB8AC3E}">
        <p14:creationId xmlns:p14="http://schemas.microsoft.com/office/powerpoint/2010/main" val="2073035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a:t>
            </a:r>
            <a:r>
              <a:rPr lang="en-US" sz="1200" b="1" i="1" u="sng" strike="noStrike" kern="1200" baseline="0" dirty="0">
                <a:solidFill>
                  <a:schemeClr val="tx1"/>
                </a:solidFill>
                <a:latin typeface="+mn-lt"/>
                <a:ea typeface="+mn-ea"/>
                <a:cs typeface="+mn-cs"/>
              </a:rPr>
              <a:t>crossover</a:t>
            </a:r>
            <a:r>
              <a:rPr lang="en-US" sz="1200" b="0" i="0" u="none" strike="noStrike" kern="1200" baseline="0" dirty="0">
                <a:solidFill>
                  <a:schemeClr val="tx1"/>
                </a:solidFill>
                <a:latin typeface="+mn-lt"/>
                <a:ea typeface="+mn-ea"/>
                <a:cs typeface="+mn-cs"/>
              </a:rPr>
              <a:t> step randomly selects two members of the remaining population (the fittest chromosomes) and exchanges and mates them. </a:t>
            </a:r>
          </a:p>
          <a:p>
            <a:r>
              <a:rPr lang="en-US" sz="1200" b="0" i="0" u="none" strike="noStrike" kern="1200" baseline="0" dirty="0">
                <a:solidFill>
                  <a:schemeClr val="tx1"/>
                </a:solidFill>
                <a:latin typeface="+mn-lt"/>
                <a:ea typeface="+mn-ea"/>
                <a:cs typeface="+mn-cs"/>
              </a:rPr>
              <a:t>The final step of GA is </a:t>
            </a:r>
            <a:r>
              <a:rPr lang="en-US" sz="1200" b="1" i="1" u="sng" strike="noStrike" kern="1200" baseline="0" dirty="0">
                <a:solidFill>
                  <a:schemeClr val="tx1"/>
                </a:solidFill>
                <a:latin typeface="+mn-lt"/>
                <a:ea typeface="+mn-ea"/>
                <a:cs typeface="+mn-cs"/>
              </a:rPr>
              <a:t>mutation</a:t>
            </a:r>
            <a:r>
              <a:rPr lang="en-US" sz="1200" b="0" i="0" u="none" strike="noStrike" kern="1200" baseline="0" dirty="0">
                <a:solidFill>
                  <a:schemeClr val="tx1"/>
                </a:solidFill>
                <a:latin typeface="+mn-lt"/>
                <a:ea typeface="+mn-ea"/>
                <a:cs typeface="+mn-cs"/>
              </a:rPr>
              <a:t>. In this step, the mutation operator randomly mutates on a gene of a chromosome. Mutation is a crucial step in GA since it ensures that every region of the problem space can be reached. </a:t>
            </a:r>
          </a:p>
          <a:p>
            <a:r>
              <a:rPr lang="en-US" sz="1200" b="1" i="1" u="sng" strike="noStrike" kern="1200" baseline="0" dirty="0">
                <a:solidFill>
                  <a:schemeClr val="tx1"/>
                </a:solidFill>
                <a:latin typeface="+mn-lt"/>
                <a:ea typeface="+mn-ea"/>
                <a:cs typeface="+mn-cs"/>
              </a:rPr>
              <a:t>Elitism</a:t>
            </a:r>
            <a:r>
              <a:rPr lang="en-US" sz="1200" b="0" i="0" u="none" strike="noStrike" kern="1200" baseline="0" dirty="0">
                <a:solidFill>
                  <a:schemeClr val="tx1"/>
                </a:solidFill>
                <a:latin typeface="+mn-lt"/>
                <a:ea typeface="+mn-ea"/>
                <a:cs typeface="+mn-cs"/>
              </a:rPr>
              <a:t> is used to prevent the best solution of the population from being destroyed during crossover and mutation operation. Elitism guarantees the fitness of new generation will be at least as good as current generation. </a:t>
            </a:r>
          </a:p>
          <a:p>
            <a:r>
              <a:rPr lang="en-US" sz="1200" b="0" i="0" u="none" strike="noStrike" kern="1200" baseline="0">
                <a:solidFill>
                  <a:schemeClr val="tx1"/>
                </a:solidFill>
                <a:latin typeface="+mn-lt"/>
                <a:ea typeface="+mn-ea"/>
                <a:cs typeface="+mn-cs"/>
              </a:rPr>
              <a:t>The </a:t>
            </a:r>
            <a:r>
              <a:rPr lang="en-US" sz="1200" b="0" i="0" u="none" strike="noStrike" kern="1200" baseline="0" dirty="0">
                <a:solidFill>
                  <a:schemeClr val="tx1"/>
                </a:solidFill>
                <a:latin typeface="+mn-lt"/>
                <a:ea typeface="+mn-ea"/>
                <a:cs typeface="+mn-cs"/>
              </a:rPr>
              <a:t>evaluation and generation of the new populations continue until the maximum number of generations is reached or the optimum solution is found. </a:t>
            </a:r>
          </a:p>
        </p:txBody>
      </p:sp>
      <p:sp>
        <p:nvSpPr>
          <p:cNvPr id="4" name="Slide Number Placeholder 3"/>
          <p:cNvSpPr>
            <a:spLocks noGrp="1"/>
          </p:cNvSpPr>
          <p:nvPr>
            <p:ph type="sldNum" sz="quarter" idx="10"/>
          </p:nvPr>
        </p:nvSpPr>
        <p:spPr/>
        <p:txBody>
          <a:bodyPr/>
          <a:lstStyle/>
          <a:p>
            <a:fld id="{BCD813CD-AEC4-41E2-A491-093D5DE39542}" type="slidenum">
              <a:rPr lang="en-US" smtClean="0"/>
              <a:t>10</a:t>
            </a:fld>
            <a:endParaRPr lang="en-US"/>
          </a:p>
        </p:txBody>
      </p:sp>
    </p:spTree>
    <p:extLst>
      <p:ext uri="{BB962C8B-B14F-4D97-AF65-F5344CB8AC3E}">
        <p14:creationId xmlns:p14="http://schemas.microsoft.com/office/powerpoint/2010/main" val="25528432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lgn="ctr">
              <a:defRPr/>
            </a:lvl1pPr>
          </a:lstStyle>
          <a:p>
            <a:r>
              <a:rPr lang="en-US"/>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381000" y="5807075"/>
            <a:ext cx="2133600" cy="365125"/>
          </a:xfrm>
        </p:spPr>
        <p:txBody>
          <a:bodyPr/>
          <a:lstStyle/>
          <a:p>
            <a:endParaRPr lang="en-US" dirty="0"/>
          </a:p>
        </p:txBody>
      </p:sp>
      <p:sp>
        <p:nvSpPr>
          <p:cNvPr id="5" name="Footer Placeholder 4"/>
          <p:cNvSpPr>
            <a:spLocks noGrp="1"/>
          </p:cNvSpPr>
          <p:nvPr>
            <p:ph type="ftr" sz="quarter" idx="11"/>
          </p:nvPr>
        </p:nvSpPr>
        <p:spPr>
          <a:xfrm>
            <a:off x="3124200" y="5807075"/>
            <a:ext cx="2895600" cy="365125"/>
          </a:xfrm>
        </p:spPr>
        <p:txBody>
          <a:bodyPr/>
          <a:lstStyle/>
          <a:p>
            <a:endParaRPr lang="en-US" dirty="0"/>
          </a:p>
        </p:txBody>
      </p:sp>
      <p:sp>
        <p:nvSpPr>
          <p:cNvPr id="6" name="Slide Number Placeholder 5"/>
          <p:cNvSpPr>
            <a:spLocks noGrp="1"/>
          </p:cNvSpPr>
          <p:nvPr>
            <p:ph type="sldNum" sz="quarter" idx="12"/>
          </p:nvPr>
        </p:nvSpPr>
        <p:spPr>
          <a:xfrm>
            <a:off x="6629400" y="5807075"/>
            <a:ext cx="2133600" cy="365125"/>
          </a:xfrm>
        </p:spPr>
        <p:txBody>
          <a:bodyPr/>
          <a:lstStyle/>
          <a:p>
            <a:fld id="{9E3EFB43-BEAF-4970-A06C-24B01B76FA9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381000" y="5807075"/>
            <a:ext cx="2133600" cy="365125"/>
          </a:xfrm>
        </p:spPr>
        <p:txBody>
          <a:bodyPr/>
          <a:lstStyle/>
          <a:p>
            <a:endParaRPr lang="en-US" dirty="0"/>
          </a:p>
        </p:txBody>
      </p:sp>
      <p:sp>
        <p:nvSpPr>
          <p:cNvPr id="8" name="Footer Placeholder 4"/>
          <p:cNvSpPr>
            <a:spLocks noGrp="1"/>
          </p:cNvSpPr>
          <p:nvPr>
            <p:ph type="ftr" sz="quarter" idx="11"/>
          </p:nvPr>
        </p:nvSpPr>
        <p:spPr>
          <a:xfrm>
            <a:off x="3124200" y="5807075"/>
            <a:ext cx="2895600" cy="365125"/>
          </a:xfrm>
        </p:spPr>
        <p:txBody>
          <a:bodyPr/>
          <a:lstStyle/>
          <a:p>
            <a:endParaRPr lang="en-US" dirty="0"/>
          </a:p>
        </p:txBody>
      </p:sp>
      <p:sp>
        <p:nvSpPr>
          <p:cNvPr id="9" name="Slide Number Placeholder 5"/>
          <p:cNvSpPr>
            <a:spLocks noGrp="1"/>
          </p:cNvSpPr>
          <p:nvPr>
            <p:ph type="sldNum" sz="quarter" idx="12"/>
          </p:nvPr>
        </p:nvSpPr>
        <p:spPr>
          <a:xfrm>
            <a:off x="6629400" y="5807075"/>
            <a:ext cx="2133600" cy="365125"/>
          </a:xfrm>
        </p:spPr>
        <p:txBody>
          <a:bodyPr/>
          <a:lstStyle/>
          <a:p>
            <a:fld id="{9E3EFB43-BEAF-4970-A06C-24B01B76FA9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a:xfrm>
            <a:off x="381000" y="5807075"/>
            <a:ext cx="2133600" cy="365125"/>
          </a:xfrm>
        </p:spPr>
        <p:txBody>
          <a:bodyPr/>
          <a:lstStyle/>
          <a:p>
            <a:endParaRPr lang="en-US" dirty="0"/>
          </a:p>
        </p:txBody>
      </p:sp>
      <p:sp>
        <p:nvSpPr>
          <p:cNvPr id="8" name="Footer Placeholder 4"/>
          <p:cNvSpPr>
            <a:spLocks noGrp="1"/>
          </p:cNvSpPr>
          <p:nvPr>
            <p:ph type="ftr" sz="quarter" idx="11"/>
          </p:nvPr>
        </p:nvSpPr>
        <p:spPr>
          <a:xfrm>
            <a:off x="3124200" y="5807075"/>
            <a:ext cx="2895600" cy="365125"/>
          </a:xfrm>
        </p:spPr>
        <p:txBody>
          <a:bodyPr/>
          <a:lstStyle/>
          <a:p>
            <a:endParaRPr lang="en-US" dirty="0"/>
          </a:p>
        </p:txBody>
      </p:sp>
      <p:sp>
        <p:nvSpPr>
          <p:cNvPr id="9" name="Slide Number Placeholder 5"/>
          <p:cNvSpPr>
            <a:spLocks noGrp="1"/>
          </p:cNvSpPr>
          <p:nvPr>
            <p:ph type="sldNum" sz="quarter" idx="12"/>
          </p:nvPr>
        </p:nvSpPr>
        <p:spPr>
          <a:xfrm>
            <a:off x="6629400" y="5807075"/>
            <a:ext cx="2133600" cy="365125"/>
          </a:xfrm>
        </p:spPr>
        <p:txBody>
          <a:bodyPr/>
          <a:lstStyle/>
          <a:p>
            <a:fld id="{9E3EFB43-BEAF-4970-A06C-24B01B76FA99}"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tx1"/>
          </a:solidFill>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pic>
        <p:nvPicPr>
          <p:cNvPr id="10" name="Picture 9" descr="UCCS Signature - Reverse.eps"/>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76300" y="2438400"/>
            <a:ext cx="7391400" cy="1023257"/>
          </a:xfrm>
          <a:prstGeom prst="rect">
            <a:avLst/>
          </a:prstGeom>
        </p:spPr>
      </p:pic>
      <p:pic>
        <p:nvPicPr>
          <p:cNvPr id="5" name="Picture 4" descr="UCwCampusesRev.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86000" y="4191000"/>
            <a:ext cx="5029200" cy="960704"/>
          </a:xfrm>
          <a:prstGeom prst="rect">
            <a:avLst/>
          </a:prstGeom>
        </p:spPr>
      </p:pic>
    </p:spTree>
    <p:extLst>
      <p:ext uri="{BB962C8B-B14F-4D97-AF65-F5344CB8AC3E}">
        <p14:creationId xmlns:p14="http://schemas.microsoft.com/office/powerpoint/2010/main" val="173747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10"/>
          </p:nvPr>
        </p:nvSpPr>
        <p:spPr>
          <a:xfrm>
            <a:off x="381000" y="5807075"/>
            <a:ext cx="2133600" cy="365125"/>
          </a:xfrm>
        </p:spPr>
        <p:txBody>
          <a:bodyPr/>
          <a:lstStyle/>
          <a:p>
            <a:endParaRPr lang="en-US" dirty="0"/>
          </a:p>
        </p:txBody>
      </p:sp>
      <p:sp>
        <p:nvSpPr>
          <p:cNvPr id="11" name="Footer Placeholder 4"/>
          <p:cNvSpPr>
            <a:spLocks noGrp="1"/>
          </p:cNvSpPr>
          <p:nvPr>
            <p:ph type="ftr" sz="quarter" idx="11"/>
          </p:nvPr>
        </p:nvSpPr>
        <p:spPr>
          <a:xfrm>
            <a:off x="3124200" y="5807075"/>
            <a:ext cx="2895600" cy="365125"/>
          </a:xfrm>
        </p:spPr>
        <p:txBody>
          <a:bodyPr/>
          <a:lstStyle/>
          <a:p>
            <a:endParaRPr lang="en-US" dirty="0"/>
          </a:p>
        </p:txBody>
      </p:sp>
      <p:sp>
        <p:nvSpPr>
          <p:cNvPr id="12" name="Slide Number Placeholder 5"/>
          <p:cNvSpPr>
            <a:spLocks noGrp="1"/>
          </p:cNvSpPr>
          <p:nvPr>
            <p:ph type="sldNum" sz="quarter" idx="12"/>
          </p:nvPr>
        </p:nvSpPr>
        <p:spPr>
          <a:xfrm>
            <a:off x="6629400" y="5807075"/>
            <a:ext cx="2133600" cy="365125"/>
          </a:xfrm>
        </p:spPr>
        <p:txBody>
          <a:bodyPr/>
          <a:lstStyle/>
          <a:p>
            <a:fld id="{9E3EFB43-BEAF-4970-A06C-24B01B76FA9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none"/>
            </a:lvl1pPr>
          </a:lstStyle>
          <a:p>
            <a:r>
              <a:rPr lang="en-US"/>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3"/>
          <p:cNvSpPr>
            <a:spLocks noGrp="1"/>
          </p:cNvSpPr>
          <p:nvPr>
            <p:ph type="dt" sz="half" idx="10"/>
          </p:nvPr>
        </p:nvSpPr>
        <p:spPr>
          <a:xfrm>
            <a:off x="381000" y="5807075"/>
            <a:ext cx="2133600" cy="365125"/>
          </a:xfrm>
        </p:spPr>
        <p:txBody>
          <a:bodyPr/>
          <a:lstStyle/>
          <a:p>
            <a:endParaRPr lang="en-US" dirty="0"/>
          </a:p>
        </p:txBody>
      </p:sp>
      <p:sp>
        <p:nvSpPr>
          <p:cNvPr id="8" name="Footer Placeholder 4"/>
          <p:cNvSpPr>
            <a:spLocks noGrp="1"/>
          </p:cNvSpPr>
          <p:nvPr>
            <p:ph type="ftr" sz="quarter" idx="11"/>
          </p:nvPr>
        </p:nvSpPr>
        <p:spPr>
          <a:xfrm>
            <a:off x="3124200" y="5807075"/>
            <a:ext cx="2895600" cy="365125"/>
          </a:xfrm>
        </p:spPr>
        <p:txBody>
          <a:bodyPr/>
          <a:lstStyle/>
          <a:p>
            <a:endParaRPr lang="en-US" dirty="0"/>
          </a:p>
        </p:txBody>
      </p:sp>
      <p:sp>
        <p:nvSpPr>
          <p:cNvPr id="9" name="Slide Number Placeholder 5"/>
          <p:cNvSpPr>
            <a:spLocks noGrp="1"/>
          </p:cNvSpPr>
          <p:nvPr>
            <p:ph type="sldNum" sz="quarter" idx="12"/>
          </p:nvPr>
        </p:nvSpPr>
        <p:spPr>
          <a:xfrm>
            <a:off x="6629400" y="5807075"/>
            <a:ext cx="2133600" cy="365125"/>
          </a:xfrm>
        </p:spPr>
        <p:txBody>
          <a:bodyPr/>
          <a:lstStyle/>
          <a:p>
            <a:fld id="{9E3EFB43-BEAF-4970-A06C-24B01B76FA99}"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Date Placeholder 3"/>
          <p:cNvSpPr>
            <a:spLocks noGrp="1"/>
          </p:cNvSpPr>
          <p:nvPr>
            <p:ph type="dt" sz="half" idx="10"/>
          </p:nvPr>
        </p:nvSpPr>
        <p:spPr>
          <a:xfrm>
            <a:off x="381000" y="5807075"/>
            <a:ext cx="2133600" cy="365125"/>
          </a:xfrm>
        </p:spPr>
        <p:txBody>
          <a:bodyPr/>
          <a:lstStyle/>
          <a:p>
            <a:endParaRPr lang="en-US" dirty="0"/>
          </a:p>
        </p:txBody>
      </p:sp>
      <p:sp>
        <p:nvSpPr>
          <p:cNvPr id="9" name="Footer Placeholder 4"/>
          <p:cNvSpPr>
            <a:spLocks noGrp="1"/>
          </p:cNvSpPr>
          <p:nvPr>
            <p:ph type="ftr" sz="quarter" idx="11"/>
          </p:nvPr>
        </p:nvSpPr>
        <p:spPr>
          <a:xfrm>
            <a:off x="3124200" y="5807075"/>
            <a:ext cx="2895600" cy="365125"/>
          </a:xfrm>
        </p:spPr>
        <p:txBody>
          <a:bodyPr/>
          <a:lstStyle/>
          <a:p>
            <a:endParaRPr lang="en-US" dirty="0"/>
          </a:p>
        </p:txBody>
      </p:sp>
      <p:sp>
        <p:nvSpPr>
          <p:cNvPr id="10" name="Slide Number Placeholder 5"/>
          <p:cNvSpPr>
            <a:spLocks noGrp="1"/>
          </p:cNvSpPr>
          <p:nvPr>
            <p:ph type="sldNum" sz="quarter" idx="12"/>
          </p:nvPr>
        </p:nvSpPr>
        <p:spPr>
          <a:xfrm>
            <a:off x="6629400" y="5807075"/>
            <a:ext cx="2133600" cy="365125"/>
          </a:xfrm>
        </p:spPr>
        <p:txBody>
          <a:bodyPr/>
          <a:lstStyle/>
          <a:p>
            <a:fld id="{9E3EFB43-BEAF-4970-A06C-24B01B76FA9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p:cNvSpPr>
            <a:spLocks noGrp="1"/>
          </p:cNvSpPr>
          <p:nvPr>
            <p:ph type="dt" sz="half" idx="10"/>
          </p:nvPr>
        </p:nvSpPr>
        <p:spPr>
          <a:xfrm>
            <a:off x="381000" y="5807075"/>
            <a:ext cx="2133600" cy="365125"/>
          </a:xfrm>
        </p:spPr>
        <p:txBody>
          <a:bodyPr/>
          <a:lstStyle/>
          <a:p>
            <a:endParaRPr lang="en-US" dirty="0"/>
          </a:p>
        </p:txBody>
      </p:sp>
      <p:sp>
        <p:nvSpPr>
          <p:cNvPr id="11" name="Footer Placeholder 4"/>
          <p:cNvSpPr>
            <a:spLocks noGrp="1"/>
          </p:cNvSpPr>
          <p:nvPr>
            <p:ph type="ftr" sz="quarter" idx="11"/>
          </p:nvPr>
        </p:nvSpPr>
        <p:spPr>
          <a:xfrm>
            <a:off x="3124200" y="5807075"/>
            <a:ext cx="2895600" cy="365125"/>
          </a:xfrm>
        </p:spPr>
        <p:txBody>
          <a:bodyPr/>
          <a:lstStyle/>
          <a:p>
            <a:endParaRPr lang="en-US" dirty="0"/>
          </a:p>
        </p:txBody>
      </p:sp>
      <p:sp>
        <p:nvSpPr>
          <p:cNvPr id="12" name="Slide Number Placeholder 5"/>
          <p:cNvSpPr>
            <a:spLocks noGrp="1"/>
          </p:cNvSpPr>
          <p:nvPr>
            <p:ph type="sldNum" sz="quarter" idx="12"/>
          </p:nvPr>
        </p:nvSpPr>
        <p:spPr>
          <a:xfrm>
            <a:off x="6629400" y="5807075"/>
            <a:ext cx="2133600" cy="365125"/>
          </a:xfrm>
        </p:spPr>
        <p:txBody>
          <a:bodyPr/>
          <a:lstStyle/>
          <a:p>
            <a:fld id="{9E3EFB43-BEAF-4970-A06C-24B01B76FA9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3"/>
          <p:cNvSpPr>
            <a:spLocks noGrp="1"/>
          </p:cNvSpPr>
          <p:nvPr>
            <p:ph type="dt" sz="half" idx="10"/>
          </p:nvPr>
        </p:nvSpPr>
        <p:spPr>
          <a:xfrm>
            <a:off x="381000" y="5807075"/>
            <a:ext cx="2133600" cy="365125"/>
          </a:xfrm>
        </p:spPr>
        <p:txBody>
          <a:bodyPr/>
          <a:lstStyle/>
          <a:p>
            <a:endParaRPr lang="en-US" dirty="0"/>
          </a:p>
        </p:txBody>
      </p:sp>
      <p:sp>
        <p:nvSpPr>
          <p:cNvPr id="7" name="Footer Placeholder 4"/>
          <p:cNvSpPr>
            <a:spLocks noGrp="1"/>
          </p:cNvSpPr>
          <p:nvPr>
            <p:ph type="ftr" sz="quarter" idx="11"/>
          </p:nvPr>
        </p:nvSpPr>
        <p:spPr>
          <a:xfrm>
            <a:off x="3124200" y="5807075"/>
            <a:ext cx="2895600" cy="365125"/>
          </a:xfrm>
        </p:spPr>
        <p:txBody>
          <a:bodyPr/>
          <a:lstStyle/>
          <a:p>
            <a:endParaRPr lang="en-US" dirty="0"/>
          </a:p>
        </p:txBody>
      </p:sp>
      <p:sp>
        <p:nvSpPr>
          <p:cNvPr id="8" name="Slide Number Placeholder 5"/>
          <p:cNvSpPr>
            <a:spLocks noGrp="1"/>
          </p:cNvSpPr>
          <p:nvPr>
            <p:ph type="sldNum" sz="quarter" idx="12"/>
          </p:nvPr>
        </p:nvSpPr>
        <p:spPr>
          <a:xfrm>
            <a:off x="6629400" y="5807075"/>
            <a:ext cx="2133600" cy="365125"/>
          </a:xfrm>
        </p:spPr>
        <p:txBody>
          <a:bodyPr/>
          <a:lstStyle/>
          <a:p>
            <a:fld id="{9E3EFB43-BEAF-4970-A06C-24B01B76FA9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3"/>
          <p:cNvSpPr>
            <a:spLocks noGrp="1"/>
          </p:cNvSpPr>
          <p:nvPr>
            <p:ph type="dt" sz="half" idx="10"/>
          </p:nvPr>
        </p:nvSpPr>
        <p:spPr>
          <a:xfrm>
            <a:off x="381000" y="5807075"/>
            <a:ext cx="2133600" cy="365125"/>
          </a:xfrm>
        </p:spPr>
        <p:txBody>
          <a:bodyPr/>
          <a:lstStyle/>
          <a:p>
            <a:endParaRPr lang="en-US" dirty="0"/>
          </a:p>
        </p:txBody>
      </p:sp>
      <p:sp>
        <p:nvSpPr>
          <p:cNvPr id="6" name="Footer Placeholder 4"/>
          <p:cNvSpPr>
            <a:spLocks noGrp="1"/>
          </p:cNvSpPr>
          <p:nvPr>
            <p:ph type="ftr" sz="quarter" idx="11"/>
          </p:nvPr>
        </p:nvSpPr>
        <p:spPr>
          <a:xfrm>
            <a:off x="3124200" y="5807075"/>
            <a:ext cx="2895600" cy="365125"/>
          </a:xfrm>
        </p:spPr>
        <p:txBody>
          <a:bodyPr/>
          <a:lstStyle/>
          <a:p>
            <a:endParaRPr lang="en-US" dirty="0"/>
          </a:p>
        </p:txBody>
      </p:sp>
      <p:sp>
        <p:nvSpPr>
          <p:cNvPr id="7" name="Slide Number Placeholder 5"/>
          <p:cNvSpPr>
            <a:spLocks noGrp="1"/>
          </p:cNvSpPr>
          <p:nvPr>
            <p:ph type="sldNum" sz="quarter" idx="12"/>
          </p:nvPr>
        </p:nvSpPr>
        <p:spPr>
          <a:xfrm>
            <a:off x="6629400" y="5807075"/>
            <a:ext cx="2133600" cy="365125"/>
          </a:xfrm>
        </p:spPr>
        <p:txBody>
          <a:bodyPr/>
          <a:lstStyle/>
          <a:p>
            <a:fld id="{9E3EFB43-BEAF-4970-A06C-24B01B76FA9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3"/>
          <p:cNvSpPr>
            <a:spLocks noGrp="1"/>
          </p:cNvSpPr>
          <p:nvPr>
            <p:ph type="dt" sz="half" idx="10"/>
          </p:nvPr>
        </p:nvSpPr>
        <p:spPr>
          <a:xfrm>
            <a:off x="381000" y="5807075"/>
            <a:ext cx="2133600" cy="365125"/>
          </a:xfrm>
        </p:spPr>
        <p:txBody>
          <a:bodyPr/>
          <a:lstStyle/>
          <a:p>
            <a:endParaRPr lang="en-US" dirty="0"/>
          </a:p>
        </p:txBody>
      </p:sp>
      <p:sp>
        <p:nvSpPr>
          <p:cNvPr id="9" name="Footer Placeholder 4"/>
          <p:cNvSpPr>
            <a:spLocks noGrp="1"/>
          </p:cNvSpPr>
          <p:nvPr>
            <p:ph type="ftr" sz="quarter" idx="11"/>
          </p:nvPr>
        </p:nvSpPr>
        <p:spPr>
          <a:xfrm>
            <a:off x="3124200" y="5807075"/>
            <a:ext cx="2895600" cy="365125"/>
          </a:xfrm>
        </p:spPr>
        <p:txBody>
          <a:bodyPr/>
          <a:lstStyle/>
          <a:p>
            <a:endParaRPr lang="en-US" dirty="0"/>
          </a:p>
        </p:txBody>
      </p:sp>
      <p:sp>
        <p:nvSpPr>
          <p:cNvPr id="10" name="Slide Number Placeholder 5"/>
          <p:cNvSpPr>
            <a:spLocks noGrp="1"/>
          </p:cNvSpPr>
          <p:nvPr>
            <p:ph type="sldNum" sz="quarter" idx="12"/>
          </p:nvPr>
        </p:nvSpPr>
        <p:spPr>
          <a:xfrm>
            <a:off x="6629400" y="5807075"/>
            <a:ext cx="2133600" cy="365125"/>
          </a:xfrm>
        </p:spPr>
        <p:txBody>
          <a:bodyPr/>
          <a:lstStyle/>
          <a:p>
            <a:fld id="{9E3EFB43-BEAF-4970-A06C-24B01B76FA9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3"/>
          <p:cNvSpPr>
            <a:spLocks noGrp="1"/>
          </p:cNvSpPr>
          <p:nvPr>
            <p:ph type="dt" sz="half" idx="10"/>
          </p:nvPr>
        </p:nvSpPr>
        <p:spPr>
          <a:xfrm>
            <a:off x="381000" y="5807075"/>
            <a:ext cx="2133600" cy="365125"/>
          </a:xfrm>
        </p:spPr>
        <p:txBody>
          <a:bodyPr/>
          <a:lstStyle/>
          <a:p>
            <a:endParaRPr lang="en-US" dirty="0"/>
          </a:p>
        </p:txBody>
      </p:sp>
      <p:sp>
        <p:nvSpPr>
          <p:cNvPr id="9" name="Footer Placeholder 4"/>
          <p:cNvSpPr>
            <a:spLocks noGrp="1"/>
          </p:cNvSpPr>
          <p:nvPr>
            <p:ph type="ftr" sz="quarter" idx="11"/>
          </p:nvPr>
        </p:nvSpPr>
        <p:spPr>
          <a:xfrm>
            <a:off x="3124200" y="5807075"/>
            <a:ext cx="2895600" cy="365125"/>
          </a:xfrm>
        </p:spPr>
        <p:txBody>
          <a:bodyPr/>
          <a:lstStyle/>
          <a:p>
            <a:endParaRPr lang="en-US" dirty="0"/>
          </a:p>
        </p:txBody>
      </p:sp>
      <p:sp>
        <p:nvSpPr>
          <p:cNvPr id="10" name="Slide Number Placeholder 5"/>
          <p:cNvSpPr>
            <a:spLocks noGrp="1"/>
          </p:cNvSpPr>
          <p:nvPr>
            <p:ph type="sldNum" sz="quarter" idx="12"/>
          </p:nvPr>
        </p:nvSpPr>
        <p:spPr>
          <a:xfrm>
            <a:off x="6629400" y="5807075"/>
            <a:ext cx="2133600" cy="365125"/>
          </a:xfrm>
        </p:spPr>
        <p:txBody>
          <a:bodyPr/>
          <a:lstStyle/>
          <a:p>
            <a:fld id="{9E3EFB43-BEAF-4970-A06C-24B01B76FA99}"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600201"/>
            <a:ext cx="8229600" cy="4419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49ADDE-98E8-4149-84E6-9A28F99CE161}" type="datetimeFigureOut">
              <a:rPr lang="en-US" smtClean="0"/>
              <a:pPr/>
              <a:t>10/14/2025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E3EFB43-BEAF-4970-A06C-24B01B76FA99}" type="slidenum">
              <a:rPr lang="en-US" smtClean="0"/>
              <a:pPr/>
              <a:t>‹#›</a:t>
            </a:fld>
            <a:endParaRPr lang="en-US"/>
          </a:p>
        </p:txBody>
      </p:sp>
      <p:sp>
        <p:nvSpPr>
          <p:cNvPr id="7" name="Rectangle 6"/>
          <p:cNvSpPr/>
          <p:nvPr/>
        </p:nvSpPr>
        <p:spPr>
          <a:xfrm>
            <a:off x="0" y="6172200"/>
            <a:ext cx="9144000" cy="685800"/>
          </a:xfrm>
          <a:prstGeom prst="rect">
            <a:avLst/>
          </a:prstGeom>
          <a:solidFill>
            <a:schemeClr val="tx1"/>
          </a:solidFill>
          <a:ln>
            <a:noFill/>
          </a:ln>
          <a:effectLst>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UCCS Signature - Reverse.png"/>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57200" y="6351379"/>
            <a:ext cx="2581774" cy="354221"/>
          </a:xfrm>
          <a:prstGeom prst="rect">
            <a:avLst/>
          </a:prstGeom>
        </p:spPr>
      </p:pic>
      <p:pic>
        <p:nvPicPr>
          <p:cNvPr id="12" name="Picture 11" descr="UCwCampusesRev.png"/>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6477000" y="6283472"/>
            <a:ext cx="2209801" cy="42212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spcBef>
          <a:spcPct val="0"/>
        </a:spcBef>
        <a:buNone/>
        <a:defRPr sz="40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Arial Black"/>
          <a:ea typeface="+mn-ea"/>
          <a:cs typeface="Arial Black"/>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b="1"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mailto:aatyabi@uccs.edu"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hyperlink" Target="https://www.youtube.com/watch?v=8WjUVEamGKA" TargetMode="External"/><Relationship Id="rId2" Type="http://schemas.openxmlformats.org/officeDocument/2006/relationships/hyperlink" Target="https://www.youtube.com/watch?v=eVKAIufSrHs" TargetMode="Externa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6.xml"/><Relationship Id="rId1" Type="http://schemas.openxmlformats.org/officeDocument/2006/relationships/slideLayout" Target="../slideLayouts/slideLayout4.xml"/><Relationship Id="rId4" Type="http://schemas.openxmlformats.org/officeDocument/2006/relationships/hyperlink" Target="mailto:aatyabi@uccs.edu" TargetMode="Externa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40.emf"/><Relationship Id="rId5" Type="http://schemas.openxmlformats.org/officeDocument/2006/relationships/oleObject" Target="../embeddings/oleObject3.bin"/><Relationship Id="rId4" Type="http://schemas.openxmlformats.org/officeDocument/2006/relationships/image" Target="../media/image39.emf"/></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hyperlink" Target="https://www.youtube.com/watch?v=8WjUVEamGKA" TargetMode="External"/><Relationship Id="rId2" Type="http://schemas.openxmlformats.org/officeDocument/2006/relationships/hyperlink" Target="https://www.youtube.com/watch?v=eVKAIufSrHs" TargetMode="Externa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3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9.xml"/><Relationship Id="rId1" Type="http://schemas.openxmlformats.org/officeDocument/2006/relationships/slideLayout" Target="../slideLayouts/slideLayout4.xml"/><Relationship Id="rId4" Type="http://schemas.openxmlformats.org/officeDocument/2006/relationships/hyperlink" Target="mailto:aatyabi@uccs.edu"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www.cleveralgorithms.com/nature-inspired/stochastic/tabu_search.html#targetText=Tabu%20Search%20is%20a%20Global,Search%20and%20Parallel%20Tabu%20Search."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hyperlink" Target="https://www.youtube.com/watch?v=efstlgoynlk" TargetMode="External"/><Relationship Id="rId2" Type="http://schemas.openxmlformats.org/officeDocument/2006/relationships/hyperlink" Target="https://www.youtube.com/watch?v=4YfDq8rPDdM"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1143000"/>
          </a:xfrm>
          <a:prstGeom prst="rect">
            <a:avLst/>
          </a:prstGeom>
        </p:spPr>
        <p:txBody>
          <a:bodyPr anchor="ctr">
            <a:normAutofit/>
          </a:bodyPr>
          <a:lstStyle/>
          <a:p>
            <a:pPr>
              <a:lnSpc>
                <a:spcPct val="90000"/>
              </a:lnSpc>
            </a:pPr>
            <a:r>
              <a:rPr lang="en-US" altLang="en-US" sz="3600" dirty="0"/>
              <a:t>Lecture 8: Search Optimization- Part I</a:t>
            </a:r>
            <a:endParaRPr lang="en-US" sz="2800" dirty="0"/>
          </a:p>
        </p:txBody>
      </p:sp>
      <p:pic>
        <p:nvPicPr>
          <p:cNvPr id="4" name="Picture 3">
            <a:extLst>
              <a:ext uri="{FF2B5EF4-FFF2-40B4-BE49-F238E27FC236}">
                <a16:creationId xmlns:a16="http://schemas.microsoft.com/office/drawing/2014/main" id="{0AA893F2-5F0E-41D6-BE50-AF93A10E3EBD}"/>
              </a:ext>
            </a:extLst>
          </p:cNvPr>
          <p:cNvPicPr>
            <a:picLocks noChangeAspect="1" noChangeArrowheads="1"/>
          </p:cNvPicPr>
          <p:nvPr/>
        </p:nvPicPr>
        <p:blipFill rotWithShape="1">
          <a:blip r:embed="rId3" cstate="print"/>
          <a:srcRect r="-3" b="13706"/>
          <a:stretch/>
        </p:blipFill>
        <p:spPr bwMode="auto">
          <a:xfrm>
            <a:off x="457200" y="1600200"/>
            <a:ext cx="4038600" cy="4525963"/>
          </a:xfrm>
          <a:prstGeom prst="rect">
            <a:avLst/>
          </a:prstGeom>
          <a:noFill/>
          <a:ln w="9525">
            <a:noFill/>
            <a:miter lim="800000"/>
            <a:headEnd/>
            <a:tailEnd/>
          </a:ln>
        </p:spPr>
      </p:pic>
      <p:sp>
        <p:nvSpPr>
          <p:cNvPr id="5" name="Subtitle 4">
            <a:extLst>
              <a:ext uri="{FF2B5EF4-FFF2-40B4-BE49-F238E27FC236}">
                <a16:creationId xmlns:a16="http://schemas.microsoft.com/office/drawing/2014/main" id="{7298F217-A801-9C25-A1EB-7EADBAF8A074}"/>
              </a:ext>
            </a:extLst>
          </p:cNvPr>
          <p:cNvSpPr txBox="1">
            <a:spLocks/>
          </p:cNvSpPr>
          <p:nvPr/>
        </p:nvSpPr>
        <p:spPr>
          <a:xfrm>
            <a:off x="4495800" y="1524000"/>
            <a:ext cx="4648200" cy="4602163"/>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Black"/>
                <a:ea typeface="+mn-ea"/>
                <a:cs typeface="Arial Black"/>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b="1"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Font typeface="Arial" pitchFamily="34" charset="0"/>
              <a:buNone/>
            </a:pPr>
            <a:r>
              <a:rPr lang="en-US" dirty="0">
                <a:solidFill>
                  <a:srgbClr val="00B050"/>
                </a:solidFill>
                <a:latin typeface="+mn-lt"/>
              </a:rPr>
              <a:t>CS-4820/5820</a:t>
            </a:r>
          </a:p>
          <a:p>
            <a:pPr marL="0" indent="0" algn="ctr">
              <a:buFont typeface="Arial" pitchFamily="34" charset="0"/>
              <a:buNone/>
            </a:pPr>
            <a:endParaRPr lang="en-US" sz="2600" dirty="0">
              <a:solidFill>
                <a:srgbClr val="00B050"/>
              </a:solidFill>
              <a:latin typeface="+mn-lt"/>
            </a:endParaRPr>
          </a:p>
          <a:p>
            <a:pPr marL="0" indent="0" algn="ctr">
              <a:buFont typeface="Arial" pitchFamily="34" charset="0"/>
              <a:buNone/>
            </a:pPr>
            <a:r>
              <a:rPr lang="en-US" sz="2600" dirty="0">
                <a:solidFill>
                  <a:srgbClr val="00B050"/>
                </a:solidFill>
                <a:latin typeface="+mn-lt"/>
              </a:rPr>
              <a:t>Tu/Th 12:15 PM-1:30 PM </a:t>
            </a:r>
          </a:p>
          <a:p>
            <a:pPr marL="0" indent="0" algn="ctr">
              <a:buFont typeface="Arial" pitchFamily="34" charset="0"/>
              <a:buNone/>
            </a:pPr>
            <a:r>
              <a:rPr lang="en-US" sz="2600" b="1" dirty="0">
                <a:solidFill>
                  <a:srgbClr val="00B050"/>
                </a:solidFill>
                <a:latin typeface="+mn-lt"/>
              </a:rPr>
              <a:t>Room</a:t>
            </a:r>
            <a:r>
              <a:rPr lang="en-US" sz="2600" dirty="0">
                <a:solidFill>
                  <a:srgbClr val="00B050"/>
                </a:solidFill>
                <a:latin typeface="+mn-lt"/>
              </a:rPr>
              <a:t>: Centennial Hall 106</a:t>
            </a:r>
          </a:p>
          <a:p>
            <a:pPr marL="0" indent="0" algn="ctr">
              <a:buFont typeface="Arial" pitchFamily="34" charset="0"/>
              <a:buNone/>
            </a:pPr>
            <a:r>
              <a:rPr lang="en-US" sz="2600" b="1" dirty="0">
                <a:solidFill>
                  <a:srgbClr val="00B050"/>
                </a:solidFill>
                <a:latin typeface="+mn-lt"/>
              </a:rPr>
              <a:t>Instructor</a:t>
            </a:r>
            <a:r>
              <a:rPr lang="en-US" sz="2600" dirty="0">
                <a:solidFill>
                  <a:srgbClr val="00B050"/>
                </a:solidFill>
                <a:latin typeface="+mn-lt"/>
              </a:rPr>
              <a:t>: Adham Atyabi</a:t>
            </a:r>
          </a:p>
          <a:p>
            <a:pPr marL="0" indent="0" algn="ctr">
              <a:buFont typeface="Arial" pitchFamily="34" charset="0"/>
              <a:buNone/>
            </a:pPr>
            <a:r>
              <a:rPr lang="en-US" sz="2600" b="1" dirty="0">
                <a:solidFill>
                  <a:srgbClr val="00B050"/>
                </a:solidFill>
                <a:latin typeface="+mn-lt"/>
              </a:rPr>
              <a:t>Office</a:t>
            </a:r>
            <a:r>
              <a:rPr lang="en-US" sz="2600" dirty="0">
                <a:solidFill>
                  <a:srgbClr val="00B050"/>
                </a:solidFill>
                <a:latin typeface="+mn-lt"/>
              </a:rPr>
              <a:t>: Engineering 243</a:t>
            </a:r>
          </a:p>
          <a:p>
            <a:pPr marL="0" indent="0" algn="ctr">
              <a:buFont typeface="Arial" pitchFamily="34" charset="0"/>
              <a:buNone/>
            </a:pPr>
            <a:r>
              <a:rPr lang="en-US" sz="2600" b="1" dirty="0">
                <a:solidFill>
                  <a:srgbClr val="00B050"/>
                </a:solidFill>
                <a:latin typeface="+mn-lt"/>
              </a:rPr>
              <a:t>Office</a:t>
            </a:r>
            <a:r>
              <a:rPr lang="en-US" sz="2600" dirty="0">
                <a:solidFill>
                  <a:srgbClr val="00B050"/>
                </a:solidFill>
                <a:latin typeface="+mn-lt"/>
              </a:rPr>
              <a:t> </a:t>
            </a:r>
            <a:r>
              <a:rPr lang="en-US" sz="2600" b="1" dirty="0">
                <a:solidFill>
                  <a:srgbClr val="00B050"/>
                </a:solidFill>
                <a:latin typeface="+mn-lt"/>
              </a:rPr>
              <a:t>Hours</a:t>
            </a:r>
            <a:r>
              <a:rPr lang="en-US" sz="2600" dirty="0">
                <a:solidFill>
                  <a:srgbClr val="00B050"/>
                </a:solidFill>
                <a:latin typeface="+mn-lt"/>
              </a:rPr>
              <a:t>: Mon 9:00 AM-14:00 PM.</a:t>
            </a:r>
          </a:p>
          <a:p>
            <a:pPr marL="0" indent="0" algn="ctr">
              <a:buFont typeface="Arial" pitchFamily="34" charset="0"/>
              <a:buNone/>
            </a:pPr>
            <a:r>
              <a:rPr lang="en-US" sz="2600" b="1" dirty="0">
                <a:solidFill>
                  <a:srgbClr val="00B050"/>
                </a:solidFill>
                <a:latin typeface="+mn-lt"/>
              </a:rPr>
              <a:t>Email</a:t>
            </a:r>
            <a:r>
              <a:rPr lang="en-US" sz="2600" dirty="0">
                <a:solidFill>
                  <a:srgbClr val="00B050"/>
                </a:solidFill>
                <a:latin typeface="+mn-lt"/>
              </a:rPr>
              <a:t>: </a:t>
            </a:r>
            <a:r>
              <a:rPr lang="en-US" sz="2600" dirty="0">
                <a:solidFill>
                  <a:srgbClr val="00B050"/>
                </a:solidFill>
                <a:latin typeface="+mn-lt"/>
                <a:hlinkClick r:id="rId4"/>
              </a:rPr>
              <a:t>aatyabi@uccs.edu</a:t>
            </a:r>
            <a:endParaRPr lang="en-US" sz="2600" dirty="0">
              <a:solidFill>
                <a:srgbClr val="00B050"/>
              </a:solidFill>
              <a:latin typeface="+mn-lt"/>
            </a:endParaRPr>
          </a:p>
          <a:p>
            <a:pPr marL="0" indent="0" algn="ctr">
              <a:buFont typeface="Arial" pitchFamily="34" charset="0"/>
              <a:buNone/>
            </a:pPr>
            <a:r>
              <a:rPr lang="en-US" sz="2600" dirty="0">
                <a:solidFill>
                  <a:srgbClr val="00B050"/>
                </a:solidFill>
                <a:latin typeface="+mn-lt"/>
              </a:rPr>
              <a:t>Teaching Assistant: Ali Al Shami (</a:t>
            </a:r>
            <a:r>
              <a:rPr lang="it-IT" sz="2600" dirty="0">
                <a:solidFill>
                  <a:srgbClr val="00B050"/>
                </a:solidFill>
                <a:latin typeface="+mn-lt"/>
              </a:rPr>
              <a:t>aalshami@uccs.edu</a:t>
            </a:r>
            <a:r>
              <a:rPr lang="en-US" sz="2600" dirty="0">
                <a:solidFill>
                  <a:srgbClr val="00B050"/>
                </a:solidFill>
                <a:latin typeface="+mn-lt"/>
              </a:rPr>
              <a: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a:t>Genetic Algorithm (GA)</a:t>
            </a:r>
            <a:endParaRPr lang="en-US" dirty="0"/>
          </a:p>
        </p:txBody>
      </p:sp>
      <p:sp>
        <p:nvSpPr>
          <p:cNvPr id="9" name="Content Placeholder 6"/>
          <p:cNvSpPr>
            <a:spLocks noGrp="1"/>
          </p:cNvSpPr>
          <p:nvPr>
            <p:ph idx="4294967295"/>
          </p:nvPr>
        </p:nvSpPr>
        <p:spPr>
          <a:xfrm>
            <a:off x="177363" y="5042988"/>
            <a:ext cx="8879927" cy="626679"/>
          </a:xfrm>
        </p:spPr>
        <p:txBody>
          <a:bodyPr>
            <a:normAutofit/>
          </a:bodyPr>
          <a:lstStyle/>
          <a:p>
            <a:pPr>
              <a:buFontTx/>
              <a:buChar char="-"/>
            </a:pPr>
            <a:r>
              <a:rPr lang="en-US" sz="1350" dirty="0">
                <a:latin typeface="+mn-lt"/>
              </a:rPr>
              <a:t>Chinedu I. </a:t>
            </a:r>
            <a:r>
              <a:rPr lang="en-US" sz="1350" dirty="0" err="1">
                <a:latin typeface="+mn-lt"/>
              </a:rPr>
              <a:t>Ossai</a:t>
            </a:r>
            <a:r>
              <a:rPr lang="en-US" sz="1350" dirty="0">
                <a:latin typeface="+mn-lt"/>
              </a:rPr>
              <a:t>,  Prognosis and Remaining Useful Life Estimation of Lithium-Ion Battery with Optimal Multi-Level Particle Filter and Genetic Algorithm, Batteries 2018, 4, 15; doi:10.3390/batteries4020015</a:t>
            </a:r>
          </a:p>
          <a:p>
            <a:pPr marL="0" indent="0"/>
            <a:endParaRPr lang="en-US" sz="1350" dirty="0">
              <a:latin typeface="+mn-lt"/>
            </a:endParaRPr>
          </a:p>
        </p:txBody>
      </p:sp>
      <p:pic>
        <p:nvPicPr>
          <p:cNvPr id="1026" name="Picture 2" descr="Image result for picture of chromosome crossover in ga">
            <a:extLst>
              <a:ext uri="{FF2B5EF4-FFF2-40B4-BE49-F238E27FC236}">
                <a16:creationId xmlns:a16="http://schemas.microsoft.com/office/drawing/2014/main" id="{9DA0C624-5035-4A8B-ADF0-3AE2771188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7620" y="1746402"/>
            <a:ext cx="6036469" cy="3154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544268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a:extLst>
              <a:ext uri="{FF2B5EF4-FFF2-40B4-BE49-F238E27FC236}">
                <a16:creationId xmlns:a16="http://schemas.microsoft.com/office/drawing/2014/main" id="{0858D88B-E603-44D6-8AAD-C0D82D874604}"/>
              </a:ext>
            </a:extLst>
          </p:cNvPr>
          <p:cNvSpPr>
            <a:spLocks noGrp="1" noChangeArrowheads="1"/>
          </p:cNvSpPr>
          <p:nvPr>
            <p:ph type="title"/>
          </p:nvPr>
        </p:nvSpPr>
        <p:spPr bwMode="auto">
          <a:xfrm>
            <a:off x="762000" y="152400"/>
            <a:ext cx="77724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rmAutofit fontScale="90000"/>
          </a:bodyPr>
          <a:lstStyle/>
          <a:p>
            <a:pPr eaLnBrk="1" hangingPunct="1"/>
            <a:r>
              <a:rPr lang="en-US" altLang="en-US" b="0">
                <a:latin typeface="Arial" panose="020B0604020202020204" pitchFamily="34" charset="0"/>
              </a:rPr>
              <a:t>PROBLEM DEFINITION</a:t>
            </a:r>
          </a:p>
        </p:txBody>
      </p:sp>
      <p:sp>
        <p:nvSpPr>
          <p:cNvPr id="35842" name="Rectangle 3">
            <a:extLst>
              <a:ext uri="{FF2B5EF4-FFF2-40B4-BE49-F238E27FC236}">
                <a16:creationId xmlns:a16="http://schemas.microsoft.com/office/drawing/2014/main" id="{DFA3BA91-037D-4EFE-9B0D-FB8F6698A79C}"/>
              </a:ext>
            </a:extLst>
          </p:cNvPr>
          <p:cNvSpPr>
            <a:spLocks noGrp="1" noChangeArrowheads="1"/>
          </p:cNvSpPr>
          <p:nvPr>
            <p:ph type="body" idx="1"/>
          </p:nvPr>
        </p:nvSpPr>
        <p:spPr bwMode="auto">
          <a:xfrm>
            <a:off x="533400" y="1295400"/>
            <a:ext cx="80010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rmAutofit fontScale="77500" lnSpcReduction="20000"/>
          </a:bodyPr>
          <a:lstStyle/>
          <a:p>
            <a:pPr eaLnBrk="1" hangingPunct="1">
              <a:lnSpc>
                <a:spcPct val="125000"/>
              </a:lnSpc>
              <a:buFontTx/>
              <a:buNone/>
            </a:pPr>
            <a:r>
              <a:rPr lang="en-US" altLang="en-US" sz="3200" b="1">
                <a:latin typeface="Arial" panose="020B0604020202020204" pitchFamily="34" charset="0"/>
              </a:rPr>
              <a:t>OBJECTIVE</a:t>
            </a:r>
          </a:p>
          <a:p>
            <a:pPr eaLnBrk="1" hangingPunct="1">
              <a:lnSpc>
                <a:spcPct val="125000"/>
              </a:lnSpc>
              <a:buFontTx/>
              <a:buNone/>
            </a:pPr>
            <a:endParaRPr lang="en-US" altLang="en-US" sz="1800" b="1">
              <a:latin typeface="Arial" panose="020B0604020202020204" pitchFamily="34" charset="0"/>
            </a:endParaRPr>
          </a:p>
          <a:p>
            <a:pPr algn="just" eaLnBrk="1" hangingPunct="1">
              <a:lnSpc>
                <a:spcPct val="125000"/>
              </a:lnSpc>
              <a:buFontTx/>
              <a:buNone/>
            </a:pPr>
            <a:r>
              <a:rPr lang="en-US" altLang="en-US">
                <a:latin typeface="Arial" panose="020B0604020202020204" pitchFamily="34" charset="0"/>
              </a:rPr>
              <a:t>	Given a set of </a:t>
            </a:r>
            <a:r>
              <a:rPr lang="en-US" altLang="en-US" i="1">
                <a:latin typeface="Arial" panose="020B0604020202020204" pitchFamily="34" charset="0"/>
              </a:rPr>
              <a:t>n</a:t>
            </a:r>
            <a:r>
              <a:rPr lang="en-US" altLang="en-US">
                <a:latin typeface="Arial" panose="020B0604020202020204" pitchFamily="34" charset="0"/>
              </a:rPr>
              <a:t> cities, the Traveling Salesman Problem requires a salesman to find the shortest route between the given cities and return to the starting city, while keeping in mind that each city can be visited only once.</a:t>
            </a:r>
          </a:p>
          <a:p>
            <a:pPr algn="just" eaLnBrk="1" hangingPunct="1">
              <a:lnSpc>
                <a:spcPct val="125000"/>
              </a:lnSpc>
              <a:buFontTx/>
              <a:buNone/>
            </a:pPr>
            <a:endParaRPr lang="en-US" altLang="en-US">
              <a:latin typeface="Arial" panose="020B0604020202020204" pitchFamily="34" charset="0"/>
            </a:endParaRPr>
          </a:p>
          <a:p>
            <a:pPr algn="just" eaLnBrk="1" hangingPunct="1">
              <a:lnSpc>
                <a:spcPct val="125000"/>
              </a:lnSpc>
              <a:buFontTx/>
              <a:buNone/>
            </a:pPr>
            <a:r>
              <a:rPr lang="en-US" altLang="en-US">
                <a:latin typeface="Arial" panose="020B0604020202020204" pitchFamily="34" charset="0"/>
              </a:rPr>
              <a:t>The idea is to show that an Ant System can be used to solve the TSP problem first, and then that it can be used to solve other complex problems. </a:t>
            </a:r>
          </a:p>
        </p:txBody>
      </p:sp>
      <p:sp>
        <p:nvSpPr>
          <p:cNvPr id="17413" name="Rectangle 5">
            <a:extLst>
              <a:ext uri="{FF2B5EF4-FFF2-40B4-BE49-F238E27FC236}">
                <a16:creationId xmlns:a16="http://schemas.microsoft.com/office/drawing/2014/main" id="{66A60419-71BD-4C49-B73A-883E98571264}"/>
              </a:ext>
            </a:extLst>
          </p:cNvPr>
          <p:cNvSpPr>
            <a:spLocks noChangeArrowheads="1"/>
          </p:cNvSpPr>
          <p:nvPr/>
        </p:nvSpPr>
        <p:spPr bwMode="auto">
          <a:xfrm>
            <a:off x="3543300" y="2057400"/>
            <a:ext cx="9144000" cy="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defRPr/>
            </a:pPr>
            <a:endParaRPr lang="en-US">
              <a:latin typeface="Times New Roman" charset="0"/>
              <a:ea typeface="ＭＳ Ｐゴシック" charset="0"/>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977970E4-72CE-405E-A62C-5FFE808236DA}"/>
              </a:ext>
            </a:extLst>
          </p:cNvPr>
          <p:cNvSpPr>
            <a:spLocks noGrp="1" noChangeArrowheads="1"/>
          </p:cNvSpPr>
          <p:nvPr>
            <p:ph type="title"/>
          </p:nvPr>
        </p:nvSpPr>
        <p:spPr bwMode="auto">
          <a:xfrm>
            <a:off x="685800" y="152400"/>
            <a:ext cx="7772400" cy="11430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bodyPr>
          <a:lstStyle/>
          <a:p>
            <a:pPr eaLnBrk="1" hangingPunct="1">
              <a:defRPr/>
            </a:pPr>
            <a:r>
              <a:rPr lang="en-US">
                <a:ea typeface="+mj-ea"/>
              </a:rPr>
              <a:t>TSP Heuristics</a:t>
            </a:r>
          </a:p>
        </p:txBody>
      </p:sp>
      <p:sp>
        <p:nvSpPr>
          <p:cNvPr id="52227" name="Rectangle 3">
            <a:extLst>
              <a:ext uri="{FF2B5EF4-FFF2-40B4-BE49-F238E27FC236}">
                <a16:creationId xmlns:a16="http://schemas.microsoft.com/office/drawing/2014/main" id="{F3773C32-5CB8-4BFB-93E4-76E77D95F30A}"/>
              </a:ext>
            </a:extLst>
          </p:cNvPr>
          <p:cNvSpPr>
            <a:spLocks noGrp="1" noChangeArrowheads="1"/>
          </p:cNvSpPr>
          <p:nvPr>
            <p:ph type="body" idx="1"/>
          </p:nvPr>
        </p:nvSpPr>
        <p:spPr bwMode="auto">
          <a:xfrm>
            <a:off x="685800" y="1524000"/>
            <a:ext cx="7772400" cy="4114800"/>
          </a:xfrm>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lIns="91440" tIns="45720" rIns="91440" bIns="45720" numCol="1" anchor="t" anchorCtr="0" compatLnSpc="1">
            <a:prstTxWarp prst="textNoShape">
              <a:avLst/>
            </a:prstTxWarp>
            <a:normAutofit/>
          </a:bodyPr>
          <a:lstStyle/>
          <a:p>
            <a:pPr eaLnBrk="1" hangingPunct="1">
              <a:defRPr/>
            </a:pPr>
            <a:r>
              <a:rPr lang="en-US" dirty="0">
                <a:latin typeface="+mn-lt"/>
                <a:ea typeface="+mn-ea"/>
              </a:rPr>
              <a:t>Variety of heuristics used to solve the TSP</a:t>
            </a:r>
          </a:p>
          <a:p>
            <a:pPr eaLnBrk="1" hangingPunct="1">
              <a:defRPr/>
            </a:pPr>
            <a:r>
              <a:rPr lang="en-US" dirty="0">
                <a:latin typeface="+mn-lt"/>
                <a:ea typeface="+mn-ea"/>
              </a:rPr>
              <a:t>The TSP is not only theoretically difficult it is also difficult in practical application since the tour breaking constraints get quite numerous</a:t>
            </a:r>
          </a:p>
          <a:p>
            <a:pPr eaLnBrk="1" hangingPunct="1">
              <a:defRPr/>
            </a:pPr>
            <a:r>
              <a:rPr lang="en-US" dirty="0">
                <a:latin typeface="+mn-lt"/>
                <a:ea typeface="+mn-ea"/>
              </a:rPr>
              <a:t>As a result there have been a variety of methods proposed for the TSP</a:t>
            </a:r>
          </a:p>
          <a:p>
            <a:pPr eaLnBrk="1" hangingPunct="1">
              <a:defRPr/>
            </a:pPr>
            <a:r>
              <a:rPr lang="en-US" dirty="0">
                <a:latin typeface="+mn-lt"/>
                <a:ea typeface="+mn-ea"/>
              </a:rPr>
              <a:t>Nearest Neighbor is a typical greedy approach</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a:extLst>
              <a:ext uri="{FF2B5EF4-FFF2-40B4-BE49-F238E27FC236}">
                <a16:creationId xmlns:a16="http://schemas.microsoft.com/office/drawing/2014/main" id="{AB732068-6C8E-40F9-A737-94172D6E81E0}"/>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a:t>Animations of Ant Algorithms</a:t>
            </a:r>
          </a:p>
        </p:txBody>
      </p:sp>
      <p:sp>
        <p:nvSpPr>
          <p:cNvPr id="81922" name="Content Placeholder 2">
            <a:extLst>
              <a:ext uri="{FF2B5EF4-FFF2-40B4-BE49-F238E27FC236}">
                <a16:creationId xmlns:a16="http://schemas.microsoft.com/office/drawing/2014/main" id="{5CA135AA-609C-4DFE-AB3D-1E36C5B7A5C9}"/>
              </a:ext>
            </a:extLst>
          </p:cNvPr>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dirty="0">
                <a:hlinkClick r:id="rId2"/>
              </a:rPr>
              <a:t>https://www.youtube.com/watch?v=eVKAIufSrHs</a:t>
            </a:r>
            <a:endParaRPr lang="en-US" altLang="en-US" dirty="0"/>
          </a:p>
          <a:p>
            <a:r>
              <a:rPr lang="en-US" altLang="en-US" dirty="0">
                <a:hlinkClick r:id="rId3"/>
              </a:rPr>
              <a:t>https://www.youtube.com/watch?v=8WjUVEamGKA</a:t>
            </a:r>
            <a:endParaRPr lang="en-US" altLang="en-US" dirty="0"/>
          </a:p>
          <a:p>
            <a:endParaRPr lang="en-US" altLang="en-US" dirty="0"/>
          </a:p>
        </p:txBody>
      </p:sp>
    </p:spTree>
    <p:extLst>
      <p:ext uri="{BB962C8B-B14F-4D97-AF65-F5344CB8AC3E}">
        <p14:creationId xmlns:p14="http://schemas.microsoft.com/office/powerpoint/2010/main" val="22228743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a:extLst>
              <a:ext uri="{FF2B5EF4-FFF2-40B4-BE49-F238E27FC236}">
                <a16:creationId xmlns:a16="http://schemas.microsoft.com/office/drawing/2014/main" id="{20AFCB04-C49A-4F12-92BA-71EA994CA018}"/>
              </a:ext>
            </a:extLst>
          </p:cNvPr>
          <p:cNvSpPr>
            <a:spLocks noGrp="1" noChangeArrowheads="1"/>
          </p:cNvSpPr>
          <p:nvPr>
            <p:ph type="title"/>
          </p:nvPr>
        </p:nvSpPr>
        <p:spPr bwMode="auto">
          <a:xfrm>
            <a:off x="685800" y="1752600"/>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rmAutofit fontScale="90000"/>
          </a:bodyPr>
          <a:lstStyle/>
          <a:p>
            <a:pPr eaLnBrk="1" hangingPunct="1"/>
            <a:r>
              <a:rPr lang="en-US" altLang="en-US" dirty="0"/>
              <a:t>THE ANT COLONY OPTIMIZATION METAHEURISTIC</a:t>
            </a:r>
          </a:p>
        </p:txBody>
      </p:sp>
      <p:sp>
        <p:nvSpPr>
          <p:cNvPr id="39938" name="TextBox 1">
            <a:extLst>
              <a:ext uri="{FF2B5EF4-FFF2-40B4-BE49-F238E27FC236}">
                <a16:creationId xmlns:a16="http://schemas.microsoft.com/office/drawing/2014/main" id="{23E45B3B-6226-4BBC-82E6-107A4ED1AA36}"/>
              </a:ext>
            </a:extLst>
          </p:cNvPr>
          <p:cNvSpPr txBox="1">
            <a:spLocks noChangeArrowheads="1"/>
          </p:cNvSpPr>
          <p:nvPr/>
        </p:nvSpPr>
        <p:spPr bwMode="auto">
          <a:xfrm>
            <a:off x="609600" y="3429000"/>
            <a:ext cx="7734300"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dirty="0"/>
              <a:t>A metaheuristic is a higher-level procedure or heuristic designed to find, generate, or select a lower-level procedure or heuristic (partial search algorithm) that may provide a sufficiently good solution to an optimization problem, especially with incomplete or imperfect information or limited computation capacity (Wikipedia).</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2">
            <a:extLst>
              <a:ext uri="{FF2B5EF4-FFF2-40B4-BE49-F238E27FC236}">
                <a16:creationId xmlns:a16="http://schemas.microsoft.com/office/drawing/2014/main" id="{52B0A5E0-E0B1-4724-9C9B-C22D46EA7ED8}"/>
              </a:ext>
            </a:extLst>
          </p:cNvPr>
          <p:cNvSpPr>
            <a:spLocks noGrp="1" noChangeArrowheads="1"/>
          </p:cNvSpPr>
          <p:nvPr>
            <p:ph type="title"/>
          </p:nvPr>
        </p:nvSpPr>
        <p:spPr bwMode="auto">
          <a:xfrm>
            <a:off x="1447800" y="152400"/>
            <a:ext cx="7086600"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b="0">
                <a:latin typeface="Arial" panose="020B0604020202020204" pitchFamily="34" charset="0"/>
              </a:rPr>
              <a:t>GOAL OF ACO HEURISTIC</a:t>
            </a:r>
          </a:p>
        </p:txBody>
      </p:sp>
      <p:sp>
        <p:nvSpPr>
          <p:cNvPr id="25603" name="Rectangle 3">
            <a:extLst>
              <a:ext uri="{FF2B5EF4-FFF2-40B4-BE49-F238E27FC236}">
                <a16:creationId xmlns:a16="http://schemas.microsoft.com/office/drawing/2014/main" id="{CABA1FCF-E2B2-4997-927A-5A95AFDDAA2A}"/>
              </a:ext>
            </a:extLst>
          </p:cNvPr>
          <p:cNvSpPr>
            <a:spLocks noGrp="1" noChangeArrowheads="1"/>
          </p:cNvSpPr>
          <p:nvPr>
            <p:ph type="body" idx="1"/>
          </p:nvPr>
        </p:nvSpPr>
        <p:spPr bwMode="auto">
          <a:xfrm>
            <a:off x="685800" y="1355725"/>
            <a:ext cx="7677150" cy="1616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rmAutofit fontScale="85000" lnSpcReduction="10000"/>
          </a:bodyPr>
          <a:lstStyle/>
          <a:p>
            <a:pPr algn="just" eaLnBrk="1" hangingPunct="1">
              <a:lnSpc>
                <a:spcPct val="125000"/>
              </a:lnSpc>
              <a:buFont typeface="Wingdings" panose="05000000000000000000" pitchFamily="2" charset="2"/>
              <a:buChar char="q"/>
            </a:pPr>
            <a:r>
              <a:rPr lang="en-US" altLang="en-US">
                <a:latin typeface="Arial" panose="020B0604020202020204" pitchFamily="34" charset="0"/>
              </a:rPr>
              <a:t>Artificial ants form a multi-agent system performing the functions as observed in the real ant system</a:t>
            </a:r>
          </a:p>
          <a:p>
            <a:pPr algn="just" eaLnBrk="1" hangingPunct="1">
              <a:lnSpc>
                <a:spcPct val="125000"/>
              </a:lnSpc>
              <a:buFont typeface="Wingdings" panose="05000000000000000000" pitchFamily="2" charset="2"/>
              <a:buChar char="q"/>
            </a:pPr>
            <a:r>
              <a:rPr lang="en-US" altLang="en-US">
                <a:latin typeface="Arial" panose="020B0604020202020204" pitchFamily="34" charset="0"/>
              </a:rPr>
              <a:t>Exploit stigmergistic communication</a:t>
            </a:r>
          </a:p>
          <a:p>
            <a:pPr algn="just" eaLnBrk="1" hangingPunct="1">
              <a:lnSpc>
                <a:spcPct val="125000"/>
              </a:lnSpc>
              <a:buFont typeface="Wingdings" panose="05000000000000000000" pitchFamily="2" charset="2"/>
              <a:buChar char="q"/>
            </a:pPr>
            <a:endParaRPr lang="en-US" altLang="en-US">
              <a:latin typeface="Arial" panose="020B0604020202020204" pitchFamily="34" charset="0"/>
            </a:endParaRPr>
          </a:p>
        </p:txBody>
      </p:sp>
      <p:sp>
        <p:nvSpPr>
          <p:cNvPr id="25605" name="Text Box 5">
            <a:extLst>
              <a:ext uri="{FF2B5EF4-FFF2-40B4-BE49-F238E27FC236}">
                <a16:creationId xmlns:a16="http://schemas.microsoft.com/office/drawing/2014/main" id="{618C3033-AE9A-4150-B1F4-A6AB14B04E28}"/>
              </a:ext>
            </a:extLst>
          </p:cNvPr>
          <p:cNvSpPr txBox="1">
            <a:spLocks noChangeArrowheads="1"/>
          </p:cNvSpPr>
          <p:nvPr/>
        </p:nvSpPr>
        <p:spPr bwMode="auto">
          <a:xfrm>
            <a:off x="1447800" y="2835275"/>
            <a:ext cx="6629400" cy="1373188"/>
          </a:xfrm>
          <a:prstGeom prst="rect">
            <a:avLst/>
          </a:prstGeom>
          <a:gradFill rotWithShape="0">
            <a:gsLst>
              <a:gs pos="0">
                <a:srgbClr val="DDDDDD">
                  <a:gamma/>
                  <a:shade val="46275"/>
                  <a:invGamma/>
                </a:srgbClr>
              </a:gs>
              <a:gs pos="100000">
                <a:srgbClr val="DDDDDD"/>
              </a:gs>
            </a:gsLst>
            <a:lin ang="5400000" scaled="1"/>
          </a:gradFill>
          <a:ln>
            <a:noFill/>
          </a:ln>
          <a:effectLst/>
          <a:extLs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just">
              <a:lnSpc>
                <a:spcPct val="140000"/>
              </a:lnSpc>
              <a:spcBef>
                <a:spcPct val="20000"/>
              </a:spcBef>
              <a:defRPr/>
            </a:pPr>
            <a:r>
              <a:rPr lang="en-US" sz="2000" dirty="0">
                <a:latin typeface="Arial" charset="0"/>
                <a:ea typeface="ＭＳ Ｐゴシック" charset="0"/>
              </a:rPr>
              <a:t>The ACO meta-heuristic relies on the co-operation of a group of artificial ants to obtain a good solution to a discrete optimization problem such as the TSP  </a:t>
            </a:r>
          </a:p>
        </p:txBody>
      </p:sp>
      <p:sp>
        <p:nvSpPr>
          <p:cNvPr id="25606" name="Rectangle 6">
            <a:extLst>
              <a:ext uri="{FF2B5EF4-FFF2-40B4-BE49-F238E27FC236}">
                <a16:creationId xmlns:a16="http://schemas.microsoft.com/office/drawing/2014/main" id="{AD95DC38-0F8B-483B-BDE4-BFC18169BFAD}"/>
              </a:ext>
            </a:extLst>
          </p:cNvPr>
          <p:cNvSpPr>
            <a:spLocks noChangeArrowheads="1"/>
          </p:cNvSpPr>
          <p:nvPr/>
        </p:nvSpPr>
        <p:spPr bwMode="auto">
          <a:xfrm>
            <a:off x="698500" y="4435475"/>
            <a:ext cx="7677150" cy="8493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342900" indent="-342900" algn="just">
              <a:lnSpc>
                <a:spcPct val="125000"/>
              </a:lnSpc>
              <a:spcBef>
                <a:spcPct val="20000"/>
              </a:spcBef>
              <a:buFont typeface="Wingdings" charset="0"/>
              <a:buChar char="q"/>
              <a:defRPr/>
            </a:pPr>
            <a:r>
              <a:rPr lang="en-US" sz="2000" dirty="0">
                <a:latin typeface="Arial" charset="0"/>
                <a:ea typeface="ＭＳ Ｐゴシック" charset="0"/>
              </a:rPr>
              <a:t>The resulting shortest route mapping determined by the agents can be applied to the optimization problem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 calcmode="lin" valueType="num">
                                      <p:cBhvr additive="base">
                                        <p:cTn id="7" dur="500" fill="hold"/>
                                        <p:tgtEl>
                                          <p:spTgt spid="2560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560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5603">
                                            <p:txEl>
                                              <p:pRg st="1" end="1"/>
                                            </p:txEl>
                                          </p:spTgt>
                                        </p:tgtEl>
                                        <p:attrNameLst>
                                          <p:attrName>style.visibility</p:attrName>
                                        </p:attrNameLst>
                                      </p:cBhvr>
                                      <p:to>
                                        <p:strVal val="visible"/>
                                      </p:to>
                                    </p:set>
                                    <p:anim calcmode="lin" valueType="num">
                                      <p:cBhvr additive="base">
                                        <p:cTn id="13" dur="500" fill="hold"/>
                                        <p:tgtEl>
                                          <p:spTgt spid="2560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560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2560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25606"/>
                                        </p:tgtEl>
                                        <p:attrNameLst>
                                          <p:attrName>style.visibility</p:attrName>
                                        </p:attrNameLst>
                                      </p:cBhvr>
                                      <p:to>
                                        <p:strVal val="visible"/>
                                      </p:to>
                                    </p:set>
                                    <p:anim calcmode="lin" valueType="num">
                                      <p:cBhvr additive="base">
                                        <p:cTn id="23" dur="500" fill="hold"/>
                                        <p:tgtEl>
                                          <p:spTgt spid="25606"/>
                                        </p:tgtEl>
                                        <p:attrNameLst>
                                          <p:attrName>ppt_x</p:attrName>
                                        </p:attrNameLst>
                                      </p:cBhvr>
                                      <p:tavLst>
                                        <p:tav tm="0">
                                          <p:val>
                                            <p:strVal val="0-#ppt_w/2"/>
                                          </p:val>
                                        </p:tav>
                                        <p:tav tm="100000">
                                          <p:val>
                                            <p:strVal val="#ppt_x"/>
                                          </p:val>
                                        </p:tav>
                                      </p:tavLst>
                                    </p:anim>
                                    <p:anim calcmode="lin" valueType="num">
                                      <p:cBhvr additive="base">
                                        <p:cTn id="24" dur="500" fill="hold"/>
                                        <p:tgtEl>
                                          <p:spTgt spid="2560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3" grpId="0" build="p" autoUpdateAnimBg="0"/>
      <p:bldP spid="25605" grpId="0" animBg="1" autoUpdateAnimBg="0"/>
      <p:bldP spid="25606" grpId="0" autoUpdateAnimBg="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2">
            <a:extLst>
              <a:ext uri="{FF2B5EF4-FFF2-40B4-BE49-F238E27FC236}">
                <a16:creationId xmlns:a16="http://schemas.microsoft.com/office/drawing/2014/main" id="{A615E3BF-EE46-40CF-83D0-D57555B86C6F}"/>
              </a:ext>
            </a:extLst>
          </p:cNvPr>
          <p:cNvSpPr>
            <a:spLocks noGrp="1" noChangeArrowheads="1"/>
          </p:cNvSpPr>
          <p:nvPr>
            <p:ph type="title"/>
          </p:nvPr>
        </p:nvSpPr>
        <p:spPr bwMode="auto">
          <a:xfrm>
            <a:off x="1447800" y="152400"/>
            <a:ext cx="7086600"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b="0">
                <a:latin typeface="Arial" panose="020B0604020202020204" pitchFamily="34" charset="0"/>
              </a:rPr>
              <a:t>ACO CHARACTERISTICS</a:t>
            </a:r>
          </a:p>
        </p:txBody>
      </p:sp>
      <p:sp>
        <p:nvSpPr>
          <p:cNvPr id="123907" name="Rectangle 3">
            <a:extLst>
              <a:ext uri="{FF2B5EF4-FFF2-40B4-BE49-F238E27FC236}">
                <a16:creationId xmlns:a16="http://schemas.microsoft.com/office/drawing/2014/main" id="{95F84D01-4156-4C8B-B24A-C73E70F8F3F7}"/>
              </a:ext>
            </a:extLst>
          </p:cNvPr>
          <p:cNvSpPr>
            <a:spLocks noGrp="1" noChangeArrowheads="1"/>
          </p:cNvSpPr>
          <p:nvPr>
            <p:ph type="body" idx="1"/>
          </p:nvPr>
        </p:nvSpPr>
        <p:spPr bwMode="auto">
          <a:xfrm>
            <a:off x="685800" y="1355725"/>
            <a:ext cx="7677150" cy="16160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Autofit/>
          </a:bodyPr>
          <a:lstStyle/>
          <a:p>
            <a:pPr algn="just" eaLnBrk="1" hangingPunct="1">
              <a:lnSpc>
                <a:spcPct val="125000"/>
              </a:lnSpc>
              <a:buFont typeface="Wingdings" panose="05000000000000000000" pitchFamily="2" charset="2"/>
              <a:buChar char="q"/>
            </a:pPr>
            <a:r>
              <a:rPr lang="en-US" altLang="en-US" sz="2000" dirty="0">
                <a:latin typeface="Arial" panose="020B0604020202020204" pitchFamily="34" charset="0"/>
              </a:rPr>
              <a:t>Exploit a positive feedback mechanism</a:t>
            </a:r>
          </a:p>
          <a:p>
            <a:pPr algn="just" eaLnBrk="1" hangingPunct="1">
              <a:lnSpc>
                <a:spcPct val="125000"/>
              </a:lnSpc>
              <a:buFont typeface="Wingdings" panose="05000000000000000000" pitchFamily="2" charset="2"/>
              <a:buChar char="q"/>
            </a:pPr>
            <a:r>
              <a:rPr lang="en-US" altLang="en-US" sz="2000" dirty="0">
                <a:latin typeface="Arial" panose="020B0604020202020204" pitchFamily="34" charset="0"/>
              </a:rPr>
              <a:t>Demonstrate a distributed computational architecture</a:t>
            </a:r>
          </a:p>
          <a:p>
            <a:pPr algn="just" eaLnBrk="1" hangingPunct="1">
              <a:lnSpc>
                <a:spcPct val="125000"/>
              </a:lnSpc>
              <a:buFont typeface="Wingdings" panose="05000000000000000000" pitchFamily="2" charset="2"/>
              <a:buChar char="q"/>
            </a:pPr>
            <a:r>
              <a:rPr lang="en-US" altLang="en-US" sz="2000" dirty="0">
                <a:latin typeface="Arial" panose="020B0604020202020204" pitchFamily="34" charset="0"/>
              </a:rPr>
              <a:t>Exploit a global data structure that changes dynamically as each ant transverses the route</a:t>
            </a:r>
          </a:p>
          <a:p>
            <a:pPr algn="just" eaLnBrk="1" hangingPunct="1">
              <a:lnSpc>
                <a:spcPct val="125000"/>
              </a:lnSpc>
              <a:buFont typeface="Wingdings" panose="05000000000000000000" pitchFamily="2" charset="2"/>
              <a:buChar char="q"/>
            </a:pPr>
            <a:r>
              <a:rPr lang="en-US" altLang="en-US" sz="2000" dirty="0">
                <a:latin typeface="Arial" panose="020B0604020202020204" pitchFamily="34" charset="0"/>
              </a:rPr>
              <a:t>Involves probabilistic transitions among states or rather between nodes</a:t>
            </a:r>
          </a:p>
          <a:p>
            <a:pPr algn="just" eaLnBrk="1" hangingPunct="1">
              <a:lnSpc>
                <a:spcPct val="125000"/>
              </a:lnSpc>
              <a:buFont typeface="Wingdings" panose="05000000000000000000" pitchFamily="2" charset="2"/>
              <a:buChar char="q"/>
            </a:pPr>
            <a:endParaRPr lang="en-US" altLang="en-US" sz="2000" dirty="0">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anim calcmode="lin" valueType="num">
                                      <p:cBhvr additive="base">
                                        <p:cTn id="7" dur="500" fill="hold"/>
                                        <p:tgtEl>
                                          <p:spTgt spid="12390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390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3907">
                                            <p:txEl>
                                              <p:pRg st="1" end="1"/>
                                            </p:txEl>
                                          </p:spTgt>
                                        </p:tgtEl>
                                        <p:attrNameLst>
                                          <p:attrName>style.visibility</p:attrName>
                                        </p:attrNameLst>
                                      </p:cBhvr>
                                      <p:to>
                                        <p:strVal val="visible"/>
                                      </p:to>
                                    </p:set>
                                    <p:anim calcmode="lin" valueType="num">
                                      <p:cBhvr additive="base">
                                        <p:cTn id="13" dur="500" fill="hold"/>
                                        <p:tgtEl>
                                          <p:spTgt spid="12390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390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23907">
                                            <p:txEl>
                                              <p:pRg st="2" end="2"/>
                                            </p:txEl>
                                          </p:spTgt>
                                        </p:tgtEl>
                                        <p:attrNameLst>
                                          <p:attrName>style.visibility</p:attrName>
                                        </p:attrNameLst>
                                      </p:cBhvr>
                                      <p:to>
                                        <p:strVal val="visible"/>
                                      </p:to>
                                    </p:set>
                                    <p:anim calcmode="lin" valueType="num">
                                      <p:cBhvr additive="base">
                                        <p:cTn id="19" dur="500" fill="hold"/>
                                        <p:tgtEl>
                                          <p:spTgt spid="12390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2390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23907">
                                            <p:txEl>
                                              <p:pRg st="3" end="3"/>
                                            </p:txEl>
                                          </p:spTgt>
                                        </p:tgtEl>
                                        <p:attrNameLst>
                                          <p:attrName>style.visibility</p:attrName>
                                        </p:attrNameLst>
                                      </p:cBhvr>
                                      <p:to>
                                        <p:strVal val="visible"/>
                                      </p:to>
                                    </p:set>
                                    <p:anim calcmode="lin" valueType="num">
                                      <p:cBhvr additive="base">
                                        <p:cTn id="25" dur="500" fill="hold"/>
                                        <p:tgtEl>
                                          <p:spTgt spid="123907">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23907">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7" grpId="0" build="p" autoUpdateAnimBg="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1143000"/>
          </a:xfrm>
          <a:prstGeom prst="rect">
            <a:avLst/>
          </a:prstGeom>
        </p:spPr>
        <p:txBody>
          <a:bodyPr anchor="ctr">
            <a:normAutofit/>
          </a:bodyPr>
          <a:lstStyle/>
          <a:p>
            <a:pPr>
              <a:lnSpc>
                <a:spcPct val="90000"/>
              </a:lnSpc>
            </a:pPr>
            <a:r>
              <a:rPr lang="en-US" altLang="en-US" sz="3600" dirty="0"/>
              <a:t>Lecture 9: Search Optimization- Part III</a:t>
            </a:r>
            <a:br>
              <a:rPr lang="en-US" altLang="en-US" sz="3600" dirty="0"/>
            </a:br>
            <a:r>
              <a:rPr lang="en-US" altLang="en-US" sz="2700" dirty="0"/>
              <a:t>Ant Colony Optimization &amp; differential Evaluation</a:t>
            </a:r>
            <a:endParaRPr lang="en-US" sz="2800" dirty="0"/>
          </a:p>
        </p:txBody>
      </p:sp>
      <p:pic>
        <p:nvPicPr>
          <p:cNvPr id="4" name="Picture 3">
            <a:extLst>
              <a:ext uri="{FF2B5EF4-FFF2-40B4-BE49-F238E27FC236}">
                <a16:creationId xmlns:a16="http://schemas.microsoft.com/office/drawing/2014/main" id="{0AA893F2-5F0E-41D6-BE50-AF93A10E3EBD}"/>
              </a:ext>
            </a:extLst>
          </p:cNvPr>
          <p:cNvPicPr>
            <a:picLocks noChangeAspect="1" noChangeArrowheads="1"/>
          </p:cNvPicPr>
          <p:nvPr/>
        </p:nvPicPr>
        <p:blipFill rotWithShape="1">
          <a:blip r:embed="rId3" cstate="print"/>
          <a:srcRect r="-3" b="13706"/>
          <a:stretch/>
        </p:blipFill>
        <p:spPr bwMode="auto">
          <a:xfrm>
            <a:off x="457200" y="1600200"/>
            <a:ext cx="4038600" cy="4525963"/>
          </a:xfrm>
          <a:prstGeom prst="rect">
            <a:avLst/>
          </a:prstGeom>
          <a:noFill/>
          <a:ln w="9525">
            <a:noFill/>
            <a:miter lim="800000"/>
            <a:headEnd/>
            <a:tailEnd/>
          </a:ln>
        </p:spPr>
      </p:pic>
      <p:sp>
        <p:nvSpPr>
          <p:cNvPr id="5" name="Subtitle 4">
            <a:extLst>
              <a:ext uri="{FF2B5EF4-FFF2-40B4-BE49-F238E27FC236}">
                <a16:creationId xmlns:a16="http://schemas.microsoft.com/office/drawing/2014/main" id="{E7BB44FB-1AD5-D1E9-5843-56CFCA2DA9AA}"/>
              </a:ext>
            </a:extLst>
          </p:cNvPr>
          <p:cNvSpPr txBox="1">
            <a:spLocks/>
          </p:cNvSpPr>
          <p:nvPr/>
        </p:nvSpPr>
        <p:spPr>
          <a:xfrm>
            <a:off x="4495800" y="1524000"/>
            <a:ext cx="4648200" cy="4602163"/>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Black"/>
                <a:ea typeface="+mn-ea"/>
                <a:cs typeface="Arial Black"/>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b="1"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Font typeface="Arial" pitchFamily="34" charset="0"/>
              <a:buNone/>
            </a:pPr>
            <a:r>
              <a:rPr lang="en-US" dirty="0">
                <a:solidFill>
                  <a:srgbClr val="00B050"/>
                </a:solidFill>
                <a:latin typeface="+mn-lt"/>
              </a:rPr>
              <a:t>CS-4820/5820</a:t>
            </a:r>
          </a:p>
          <a:p>
            <a:pPr marL="0" indent="0" algn="ctr">
              <a:buFont typeface="Arial" pitchFamily="34" charset="0"/>
              <a:buNone/>
            </a:pPr>
            <a:endParaRPr lang="en-US" sz="2600" dirty="0">
              <a:solidFill>
                <a:srgbClr val="00B050"/>
              </a:solidFill>
              <a:latin typeface="+mn-lt"/>
            </a:endParaRPr>
          </a:p>
          <a:p>
            <a:pPr marL="0" indent="0" algn="ctr">
              <a:buFont typeface="Arial" pitchFamily="34" charset="0"/>
              <a:buNone/>
            </a:pPr>
            <a:r>
              <a:rPr lang="en-US" sz="2600" dirty="0">
                <a:solidFill>
                  <a:srgbClr val="00B050"/>
                </a:solidFill>
                <a:latin typeface="+mn-lt"/>
              </a:rPr>
              <a:t>Tu/Th 12:15 PM-1:30 PM </a:t>
            </a:r>
          </a:p>
          <a:p>
            <a:pPr marL="0" indent="0" algn="ctr">
              <a:buFont typeface="Arial" pitchFamily="34" charset="0"/>
              <a:buNone/>
            </a:pPr>
            <a:r>
              <a:rPr lang="en-US" sz="2600" b="1" dirty="0">
                <a:solidFill>
                  <a:srgbClr val="00B050"/>
                </a:solidFill>
                <a:latin typeface="+mn-lt"/>
              </a:rPr>
              <a:t>Room</a:t>
            </a:r>
            <a:r>
              <a:rPr lang="en-US" sz="2600" dirty="0">
                <a:solidFill>
                  <a:srgbClr val="00B050"/>
                </a:solidFill>
                <a:latin typeface="+mn-lt"/>
              </a:rPr>
              <a:t>: Centennial Hall 106</a:t>
            </a:r>
          </a:p>
          <a:p>
            <a:pPr marL="0" indent="0" algn="ctr">
              <a:buFont typeface="Arial" pitchFamily="34" charset="0"/>
              <a:buNone/>
            </a:pPr>
            <a:r>
              <a:rPr lang="en-US" sz="2600" b="1" dirty="0">
                <a:solidFill>
                  <a:srgbClr val="00B050"/>
                </a:solidFill>
                <a:latin typeface="+mn-lt"/>
              </a:rPr>
              <a:t>Instructor</a:t>
            </a:r>
            <a:r>
              <a:rPr lang="en-US" sz="2600" dirty="0">
                <a:solidFill>
                  <a:srgbClr val="00B050"/>
                </a:solidFill>
                <a:latin typeface="+mn-lt"/>
              </a:rPr>
              <a:t>: Adham Atyabi</a:t>
            </a:r>
          </a:p>
          <a:p>
            <a:pPr marL="0" indent="0" algn="ctr">
              <a:buFont typeface="Arial" pitchFamily="34" charset="0"/>
              <a:buNone/>
            </a:pPr>
            <a:r>
              <a:rPr lang="en-US" sz="2600" b="1" dirty="0">
                <a:solidFill>
                  <a:srgbClr val="00B050"/>
                </a:solidFill>
                <a:latin typeface="+mn-lt"/>
              </a:rPr>
              <a:t>Office</a:t>
            </a:r>
            <a:r>
              <a:rPr lang="en-US" sz="2600" dirty="0">
                <a:solidFill>
                  <a:srgbClr val="00B050"/>
                </a:solidFill>
                <a:latin typeface="+mn-lt"/>
              </a:rPr>
              <a:t>: Engineering 243</a:t>
            </a:r>
          </a:p>
          <a:p>
            <a:pPr marL="0" indent="0" algn="ctr">
              <a:buFont typeface="Arial" pitchFamily="34" charset="0"/>
              <a:buNone/>
            </a:pPr>
            <a:r>
              <a:rPr lang="en-US" sz="2600" b="1" dirty="0">
                <a:solidFill>
                  <a:srgbClr val="00B050"/>
                </a:solidFill>
                <a:latin typeface="+mn-lt"/>
              </a:rPr>
              <a:t>Office</a:t>
            </a:r>
            <a:r>
              <a:rPr lang="en-US" sz="2600" dirty="0">
                <a:solidFill>
                  <a:srgbClr val="00B050"/>
                </a:solidFill>
                <a:latin typeface="+mn-lt"/>
              </a:rPr>
              <a:t> </a:t>
            </a:r>
            <a:r>
              <a:rPr lang="en-US" sz="2600" b="1" dirty="0">
                <a:solidFill>
                  <a:srgbClr val="00B050"/>
                </a:solidFill>
                <a:latin typeface="+mn-lt"/>
              </a:rPr>
              <a:t>Hours</a:t>
            </a:r>
            <a:r>
              <a:rPr lang="en-US" sz="2600" dirty="0">
                <a:solidFill>
                  <a:srgbClr val="00B050"/>
                </a:solidFill>
                <a:latin typeface="+mn-lt"/>
              </a:rPr>
              <a:t>: Mon 9:00 AM-14:00 PM.</a:t>
            </a:r>
          </a:p>
          <a:p>
            <a:pPr marL="0" indent="0" algn="ctr">
              <a:buFont typeface="Arial" pitchFamily="34" charset="0"/>
              <a:buNone/>
            </a:pPr>
            <a:r>
              <a:rPr lang="en-US" sz="2600" b="1" dirty="0">
                <a:solidFill>
                  <a:srgbClr val="00B050"/>
                </a:solidFill>
                <a:latin typeface="+mn-lt"/>
              </a:rPr>
              <a:t>Email</a:t>
            </a:r>
            <a:r>
              <a:rPr lang="en-US" sz="2600" dirty="0">
                <a:solidFill>
                  <a:srgbClr val="00B050"/>
                </a:solidFill>
                <a:latin typeface="+mn-lt"/>
              </a:rPr>
              <a:t>: </a:t>
            </a:r>
            <a:r>
              <a:rPr lang="en-US" sz="2600" dirty="0">
                <a:solidFill>
                  <a:srgbClr val="00B050"/>
                </a:solidFill>
                <a:latin typeface="+mn-lt"/>
                <a:hlinkClick r:id="rId4"/>
              </a:rPr>
              <a:t>aatyabi@uccs.edu</a:t>
            </a:r>
            <a:endParaRPr lang="en-US" sz="2600" dirty="0">
              <a:solidFill>
                <a:srgbClr val="00B050"/>
              </a:solidFill>
              <a:latin typeface="+mn-lt"/>
            </a:endParaRPr>
          </a:p>
          <a:p>
            <a:pPr marL="0" indent="0" algn="ctr">
              <a:buFont typeface="Arial" pitchFamily="34" charset="0"/>
              <a:buNone/>
            </a:pPr>
            <a:r>
              <a:rPr lang="en-US" sz="2600" dirty="0">
                <a:solidFill>
                  <a:srgbClr val="00B050"/>
                </a:solidFill>
                <a:latin typeface="+mn-lt"/>
              </a:rPr>
              <a:t>Teaching Assistant: Ali Al Shami (</a:t>
            </a:r>
            <a:r>
              <a:rPr lang="it-IT" sz="2600" dirty="0">
                <a:solidFill>
                  <a:srgbClr val="00B050"/>
                </a:solidFill>
                <a:latin typeface="+mn-lt"/>
              </a:rPr>
              <a:t>aalshami@uccs.edu</a:t>
            </a:r>
            <a:r>
              <a:rPr lang="en-US" sz="2600" dirty="0">
                <a:solidFill>
                  <a:srgbClr val="00B050"/>
                </a:solidFill>
                <a:latin typeface="+mn-lt"/>
              </a:rPr>
              <a:t>)</a:t>
            </a:r>
          </a:p>
        </p:txBody>
      </p:sp>
    </p:spTree>
    <p:extLst>
      <p:ext uri="{BB962C8B-B14F-4D97-AF65-F5344CB8AC3E}">
        <p14:creationId xmlns:p14="http://schemas.microsoft.com/office/powerpoint/2010/main" val="42803492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2E909-AC53-445B-B612-18B6DBBE86C2}"/>
              </a:ext>
            </a:extLst>
          </p:cNvPr>
          <p:cNvSpPr>
            <a:spLocks noGrp="1"/>
          </p:cNvSpPr>
          <p:nvPr>
            <p:ph type="title"/>
          </p:nvPr>
        </p:nvSpPr>
        <p:spPr/>
        <p:txBody>
          <a:bodyPr/>
          <a:lstStyle/>
          <a:p>
            <a:r>
              <a:rPr lang="en-US" dirty="0"/>
              <a:t>Disclosure</a:t>
            </a:r>
          </a:p>
        </p:txBody>
      </p:sp>
      <p:sp>
        <p:nvSpPr>
          <p:cNvPr id="3" name="Content Placeholder 2">
            <a:extLst>
              <a:ext uri="{FF2B5EF4-FFF2-40B4-BE49-F238E27FC236}">
                <a16:creationId xmlns:a16="http://schemas.microsoft.com/office/drawing/2014/main" id="{52BB5A89-EB81-470D-BBD4-2AA63C6B35A1}"/>
              </a:ext>
            </a:extLst>
          </p:cNvPr>
          <p:cNvSpPr>
            <a:spLocks noGrp="1"/>
          </p:cNvSpPr>
          <p:nvPr>
            <p:ph sz="half" idx="1"/>
          </p:nvPr>
        </p:nvSpPr>
        <p:spPr>
          <a:xfrm>
            <a:off x="457200" y="1600200"/>
            <a:ext cx="8229600" cy="4525963"/>
          </a:xfrm>
        </p:spPr>
        <p:txBody>
          <a:bodyPr/>
          <a:lstStyle/>
          <a:p>
            <a:r>
              <a:rPr lang="en-US" dirty="0">
                <a:latin typeface="+mn-lt"/>
              </a:rPr>
              <a:t>We are using materials from Prof. Panagiotis </a:t>
            </a:r>
            <a:r>
              <a:rPr lang="en-US" dirty="0" err="1">
                <a:latin typeface="+mn-lt"/>
              </a:rPr>
              <a:t>Repoussis’s</a:t>
            </a:r>
            <a:r>
              <a:rPr lang="en-US" dirty="0">
                <a:latin typeface="+mn-lt"/>
              </a:rPr>
              <a:t> lecture on metaheuristic algorithms in Stevens Institute of Technology</a:t>
            </a:r>
          </a:p>
          <a:p>
            <a:endParaRPr lang="en-US" dirty="0">
              <a:latin typeface="+mn-lt"/>
            </a:endParaRPr>
          </a:p>
          <a:p>
            <a:r>
              <a:rPr lang="en-US" dirty="0">
                <a:latin typeface="+mn-lt"/>
              </a:rPr>
              <a:t>We are also using Prof. Jugal </a:t>
            </a:r>
            <a:r>
              <a:rPr lang="en-US" dirty="0" err="1">
                <a:latin typeface="+mn-lt"/>
              </a:rPr>
              <a:t>Kalita’s</a:t>
            </a:r>
            <a:r>
              <a:rPr lang="en-US" dirty="0">
                <a:latin typeface="+mn-lt"/>
              </a:rPr>
              <a:t> materials and  lecture slides on Ant Colony Optimization</a:t>
            </a:r>
          </a:p>
        </p:txBody>
      </p:sp>
    </p:spTree>
    <p:extLst>
      <p:ext uri="{BB962C8B-B14F-4D97-AF65-F5344CB8AC3E}">
        <p14:creationId xmlns:p14="http://schemas.microsoft.com/office/powerpoint/2010/main" val="97045531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46615F27-A907-441F-AA10-5AB1E1F74912}"/>
              </a:ext>
            </a:extLst>
          </p:cNvPr>
          <p:cNvSpPr>
            <a:spLocks noGrp="1" noChangeArrowheads="1"/>
          </p:cNvSpPr>
          <p:nvPr>
            <p:ph type="title"/>
          </p:nvPr>
        </p:nvSpPr>
        <p:spPr bwMode="auto">
          <a:xfrm>
            <a:off x="1828800" y="152400"/>
            <a:ext cx="7086600"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b="0">
                <a:latin typeface="Arial" panose="020B0604020202020204" pitchFamily="34" charset="0"/>
              </a:rPr>
              <a:t>FLOWCHART OF ACO</a:t>
            </a:r>
          </a:p>
        </p:txBody>
      </p:sp>
      <p:sp>
        <p:nvSpPr>
          <p:cNvPr id="27657" name="AutoShape 9">
            <a:extLst>
              <a:ext uri="{FF2B5EF4-FFF2-40B4-BE49-F238E27FC236}">
                <a16:creationId xmlns:a16="http://schemas.microsoft.com/office/drawing/2014/main" id="{1ED4ED55-8DDD-41B5-B0CC-C36518B59B55}"/>
              </a:ext>
            </a:extLst>
          </p:cNvPr>
          <p:cNvSpPr>
            <a:spLocks noChangeArrowheads="1"/>
          </p:cNvSpPr>
          <p:nvPr/>
        </p:nvSpPr>
        <p:spPr bwMode="auto">
          <a:xfrm>
            <a:off x="3124200" y="4038600"/>
            <a:ext cx="1905000" cy="2362200"/>
          </a:xfrm>
          <a:prstGeom prst="flowChartDecision">
            <a:avLst/>
          </a:prstGeom>
          <a:ln>
            <a:headEnd/>
            <a:tailEn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6"/>
          </a:lnRef>
          <a:fillRef idx="1">
            <a:schemeClr val="lt1"/>
          </a:fillRef>
          <a:effectRef idx="0">
            <a:schemeClr val="accent6"/>
          </a:effectRef>
          <a:fontRef idx="minor">
            <a:schemeClr val="dk1"/>
          </a:fontRef>
        </p:style>
        <p:txBody>
          <a:bodyPr wrap="none" anchor="ctr"/>
          <a:lstStyle/>
          <a:p>
            <a:pPr algn="ctr">
              <a:defRPr/>
            </a:pPr>
            <a:r>
              <a:rPr lang="en-US" sz="1600" dirty="0">
                <a:latin typeface="Arial" charset="0"/>
                <a:ea typeface="ＭＳ Ｐゴシック" charset="0"/>
              </a:rPr>
              <a:t>Have all </a:t>
            </a:r>
          </a:p>
          <a:p>
            <a:pPr algn="ctr">
              <a:defRPr/>
            </a:pPr>
            <a:r>
              <a:rPr lang="en-US" sz="1600" dirty="0">
                <a:latin typeface="Arial" charset="0"/>
                <a:ea typeface="ＭＳ Ｐゴシック" charset="0"/>
              </a:rPr>
              <a:t> cities been visited </a:t>
            </a:r>
          </a:p>
          <a:p>
            <a:pPr algn="ctr">
              <a:defRPr/>
            </a:pPr>
            <a:r>
              <a:rPr lang="en-US" sz="1600" dirty="0">
                <a:latin typeface="Arial" charset="0"/>
                <a:ea typeface="ＭＳ Ｐゴシック" charset="0"/>
              </a:rPr>
              <a:t>by an ant? Have </a:t>
            </a:r>
          </a:p>
          <a:p>
            <a:pPr algn="ctr">
              <a:defRPr/>
            </a:pPr>
            <a:r>
              <a:rPr lang="en-US" sz="1600" dirty="0">
                <a:latin typeface="Arial" charset="0"/>
                <a:ea typeface="ＭＳ Ｐゴシック" charset="0"/>
              </a:rPr>
              <a:t>all ants completed </a:t>
            </a:r>
          </a:p>
          <a:p>
            <a:pPr algn="ctr">
              <a:defRPr/>
            </a:pPr>
            <a:r>
              <a:rPr lang="en-US" sz="1600" dirty="0">
                <a:latin typeface="Arial" charset="0"/>
                <a:ea typeface="ＭＳ Ｐゴシック" charset="0"/>
              </a:rPr>
              <a:t>a tour?</a:t>
            </a:r>
          </a:p>
          <a:p>
            <a:pPr algn="ctr">
              <a:defRPr/>
            </a:pPr>
            <a:endParaRPr lang="en-US" sz="1600" dirty="0">
              <a:latin typeface="Arial" charset="0"/>
              <a:ea typeface="ＭＳ Ｐゴシック" charset="0"/>
            </a:endParaRPr>
          </a:p>
        </p:txBody>
      </p:sp>
      <p:sp>
        <p:nvSpPr>
          <p:cNvPr id="27660" name="AutoShape 12">
            <a:extLst>
              <a:ext uri="{FF2B5EF4-FFF2-40B4-BE49-F238E27FC236}">
                <a16:creationId xmlns:a16="http://schemas.microsoft.com/office/drawing/2014/main" id="{67FCC340-B15D-400C-BED5-A9826E5DED11}"/>
              </a:ext>
            </a:extLst>
          </p:cNvPr>
          <p:cNvSpPr>
            <a:spLocks noChangeArrowheads="1"/>
          </p:cNvSpPr>
          <p:nvPr/>
        </p:nvSpPr>
        <p:spPr bwMode="auto">
          <a:xfrm>
            <a:off x="4914900" y="1828800"/>
            <a:ext cx="2971800" cy="1447800"/>
          </a:xfrm>
          <a:prstGeom prst="flowChartDecision">
            <a:avLst/>
          </a:prstGeom>
          <a:ln>
            <a:headEnd/>
            <a:tailEn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6"/>
          </a:lnRef>
          <a:fillRef idx="1">
            <a:schemeClr val="lt1"/>
          </a:fillRef>
          <a:effectRef idx="0">
            <a:schemeClr val="accent6"/>
          </a:effectRef>
          <a:fontRef idx="minor">
            <a:schemeClr val="dk1"/>
          </a:fontRef>
        </p:style>
        <p:txBody>
          <a:bodyPr wrap="none" anchor="ctr"/>
          <a:lstStyle/>
          <a:p>
            <a:pPr algn="ctr">
              <a:defRPr/>
            </a:pPr>
            <a:r>
              <a:rPr lang="en-US" sz="1600">
                <a:latin typeface="Arial" charset="0"/>
                <a:ea typeface="ＭＳ Ｐゴシック" charset="0"/>
              </a:rPr>
              <a:t>Have the </a:t>
            </a:r>
          </a:p>
          <a:p>
            <a:pPr algn="ctr">
              <a:defRPr/>
            </a:pPr>
            <a:r>
              <a:rPr lang="en-US" sz="1600">
                <a:latin typeface="Arial" charset="0"/>
                <a:ea typeface="ＭＳ Ｐゴシック" charset="0"/>
              </a:rPr>
              <a:t>maximum</a:t>
            </a:r>
          </a:p>
          <a:p>
            <a:pPr algn="ctr">
              <a:defRPr/>
            </a:pPr>
            <a:r>
              <a:rPr lang="en-US" sz="1600">
                <a:latin typeface="Arial" charset="0"/>
                <a:ea typeface="ＭＳ Ｐゴシック" charset="0"/>
              </a:rPr>
              <a:t>Iterations been </a:t>
            </a:r>
          </a:p>
          <a:p>
            <a:pPr algn="ctr">
              <a:defRPr/>
            </a:pPr>
            <a:r>
              <a:rPr lang="en-US" sz="1600">
                <a:latin typeface="Arial" charset="0"/>
                <a:ea typeface="ＭＳ Ｐゴシック" charset="0"/>
              </a:rPr>
              <a:t> performed</a:t>
            </a:r>
          </a:p>
        </p:txBody>
      </p:sp>
      <p:grpSp>
        <p:nvGrpSpPr>
          <p:cNvPr id="46084" name="Group 32">
            <a:extLst>
              <a:ext uri="{FF2B5EF4-FFF2-40B4-BE49-F238E27FC236}">
                <a16:creationId xmlns:a16="http://schemas.microsoft.com/office/drawing/2014/main" id="{A3EF4374-2041-43DE-BD97-A950D34FE352}"/>
              </a:ext>
            </a:extLst>
          </p:cNvPr>
          <p:cNvGrpSpPr>
            <a:grpSpLocks/>
          </p:cNvGrpSpPr>
          <p:nvPr/>
        </p:nvGrpSpPr>
        <p:grpSpPr bwMode="auto">
          <a:xfrm>
            <a:off x="914400" y="1143000"/>
            <a:ext cx="1600200" cy="762000"/>
            <a:chOff x="576" y="720"/>
            <a:chExt cx="1008" cy="480"/>
          </a:xfrm>
        </p:grpSpPr>
        <p:sp>
          <p:nvSpPr>
            <p:cNvPr id="27652" name="AutoShape 4">
              <a:extLst>
                <a:ext uri="{FF2B5EF4-FFF2-40B4-BE49-F238E27FC236}">
                  <a16:creationId xmlns:a16="http://schemas.microsoft.com/office/drawing/2014/main" id="{B942EF88-A894-4210-A39E-05012739B1E4}"/>
                </a:ext>
              </a:extLst>
            </p:cNvPr>
            <p:cNvSpPr>
              <a:spLocks noChangeArrowheads="1"/>
            </p:cNvSpPr>
            <p:nvPr/>
          </p:nvSpPr>
          <p:spPr bwMode="auto">
            <a:xfrm>
              <a:off x="576" y="720"/>
              <a:ext cx="1008" cy="336"/>
            </a:xfrm>
            <a:prstGeom prst="flowChartAlternateProcess">
              <a:avLst/>
            </a:prstGeom>
            <a:ln>
              <a:headEnd/>
              <a:tailEn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6"/>
            </a:lnRef>
            <a:fillRef idx="1">
              <a:schemeClr val="lt1"/>
            </a:fillRef>
            <a:effectRef idx="0">
              <a:schemeClr val="accent6"/>
            </a:effectRef>
            <a:fontRef idx="minor">
              <a:schemeClr val="dk1"/>
            </a:fontRef>
          </p:style>
          <p:txBody>
            <a:bodyPr wrap="none" anchor="ctr"/>
            <a:lstStyle/>
            <a:p>
              <a:pPr algn="ctr">
                <a:defRPr/>
              </a:pPr>
              <a:r>
                <a:rPr lang="en-US" sz="1600" dirty="0">
                  <a:latin typeface="Arial" charset="0"/>
                  <a:ea typeface="ＭＳ Ｐゴシック" charset="0"/>
                </a:rPr>
                <a:t>START ACO</a:t>
              </a:r>
            </a:p>
          </p:txBody>
        </p:sp>
        <p:sp>
          <p:nvSpPr>
            <p:cNvPr id="27662" name="Line 14">
              <a:extLst>
                <a:ext uri="{FF2B5EF4-FFF2-40B4-BE49-F238E27FC236}">
                  <a16:creationId xmlns:a16="http://schemas.microsoft.com/office/drawing/2014/main" id="{FA6B8F74-F97C-4198-8873-98D9D9F2E3AF}"/>
                </a:ext>
              </a:extLst>
            </p:cNvPr>
            <p:cNvSpPr>
              <a:spLocks noChangeShapeType="1"/>
            </p:cNvSpPr>
            <p:nvPr/>
          </p:nvSpPr>
          <p:spPr bwMode="auto">
            <a:xfrm>
              <a:off x="1104" y="1056"/>
              <a:ext cx="0" cy="144"/>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ＭＳ Ｐゴシック" charset="0"/>
              </a:endParaRPr>
            </a:p>
          </p:txBody>
        </p:sp>
      </p:grpSp>
      <p:grpSp>
        <p:nvGrpSpPr>
          <p:cNvPr id="27681" name="Group 33">
            <a:extLst>
              <a:ext uri="{FF2B5EF4-FFF2-40B4-BE49-F238E27FC236}">
                <a16:creationId xmlns:a16="http://schemas.microsoft.com/office/drawing/2014/main" id="{D8BF9ADF-AC89-4DA7-850D-0846525FC229}"/>
              </a:ext>
            </a:extLst>
          </p:cNvPr>
          <p:cNvGrpSpPr>
            <a:grpSpLocks/>
          </p:cNvGrpSpPr>
          <p:nvPr/>
        </p:nvGrpSpPr>
        <p:grpSpPr bwMode="auto">
          <a:xfrm>
            <a:off x="609600" y="1905000"/>
            <a:ext cx="2209800" cy="1676400"/>
            <a:chOff x="384" y="1200"/>
            <a:chExt cx="1392" cy="1056"/>
          </a:xfrm>
        </p:grpSpPr>
        <p:sp>
          <p:nvSpPr>
            <p:cNvPr id="27654" name="AutoShape 6">
              <a:extLst>
                <a:ext uri="{FF2B5EF4-FFF2-40B4-BE49-F238E27FC236}">
                  <a16:creationId xmlns:a16="http://schemas.microsoft.com/office/drawing/2014/main" id="{C2984213-A89A-4220-9B12-5A41DB67BBD6}"/>
                </a:ext>
              </a:extLst>
            </p:cNvPr>
            <p:cNvSpPr>
              <a:spLocks noChangeArrowheads="1"/>
            </p:cNvSpPr>
            <p:nvPr/>
          </p:nvSpPr>
          <p:spPr bwMode="auto">
            <a:xfrm>
              <a:off x="384" y="1200"/>
              <a:ext cx="1392" cy="864"/>
            </a:xfrm>
            <a:prstGeom prst="flowChartProcess">
              <a:avLst/>
            </a:prstGeom>
            <a:ln>
              <a:headEnd/>
              <a:tailEn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6"/>
            </a:lnRef>
            <a:fillRef idx="1">
              <a:schemeClr val="lt1"/>
            </a:fillRef>
            <a:effectRef idx="0">
              <a:schemeClr val="accent6"/>
            </a:effectRef>
            <a:fontRef idx="minor">
              <a:schemeClr val="dk1"/>
            </a:fontRef>
          </p:style>
          <p:txBody>
            <a:bodyPr wrap="none" anchor="ctr"/>
            <a:lstStyle/>
            <a:p>
              <a:pPr algn="ctr">
                <a:defRPr/>
              </a:pPr>
              <a:r>
                <a:rPr lang="en-US" sz="1600" dirty="0">
                  <a:latin typeface="Arial" charset="0"/>
                  <a:ea typeface="ＭＳ Ｐゴシック" charset="0"/>
                </a:rPr>
                <a:t>Locate </a:t>
              </a:r>
              <a:r>
                <a:rPr lang="en-US" sz="1600" i="1" dirty="0">
                  <a:latin typeface="Arial" charset="0"/>
                  <a:ea typeface="ＭＳ Ｐゴシック" charset="0"/>
                </a:rPr>
                <a:t>m</a:t>
              </a:r>
              <a:r>
                <a:rPr lang="en-US" sz="1600" dirty="0">
                  <a:latin typeface="Arial" charset="0"/>
                  <a:ea typeface="ＭＳ Ｐゴシック" charset="0"/>
                </a:rPr>
                <a:t> ants randomly</a:t>
              </a:r>
            </a:p>
            <a:p>
              <a:pPr algn="ctr">
                <a:defRPr/>
              </a:pPr>
              <a:r>
                <a:rPr lang="en-US" sz="1600" dirty="0">
                  <a:latin typeface="Arial" charset="0"/>
                  <a:ea typeface="ＭＳ Ｐゴシック" charset="0"/>
                </a:rPr>
                <a:t> in </a:t>
              </a:r>
              <a:r>
                <a:rPr lang="en-US" sz="1600" i="1" dirty="0">
                  <a:latin typeface="Arial" charset="0"/>
                  <a:ea typeface="ＭＳ Ｐゴシック" charset="0"/>
                </a:rPr>
                <a:t>m</a:t>
              </a:r>
              <a:r>
                <a:rPr lang="en-US" sz="1600" dirty="0">
                  <a:latin typeface="Arial" charset="0"/>
                  <a:ea typeface="ＭＳ Ｐゴシック" charset="0"/>
                </a:rPr>
                <a:t> cities and store the </a:t>
              </a:r>
            </a:p>
            <a:p>
              <a:pPr algn="ctr">
                <a:defRPr/>
              </a:pPr>
              <a:r>
                <a:rPr lang="en-US" sz="1600" dirty="0">
                  <a:latin typeface="Arial" charset="0"/>
                  <a:ea typeface="ＭＳ Ｐゴシック" charset="0"/>
                </a:rPr>
                <a:t> current city </a:t>
              </a:r>
            </a:p>
            <a:p>
              <a:pPr algn="ctr">
                <a:defRPr/>
              </a:pPr>
              <a:r>
                <a:rPr lang="en-US" sz="1600" dirty="0">
                  <a:latin typeface="Arial" charset="0"/>
                  <a:ea typeface="ＭＳ Ｐゴシック" charset="0"/>
                </a:rPr>
                <a:t> in a list for each ant</a:t>
              </a:r>
            </a:p>
          </p:txBody>
        </p:sp>
        <p:sp>
          <p:nvSpPr>
            <p:cNvPr id="27663" name="Line 15">
              <a:extLst>
                <a:ext uri="{FF2B5EF4-FFF2-40B4-BE49-F238E27FC236}">
                  <a16:creationId xmlns:a16="http://schemas.microsoft.com/office/drawing/2014/main" id="{9DAECF58-1D86-4AB4-B9C7-BB5FB33B37BA}"/>
                </a:ext>
              </a:extLst>
            </p:cNvPr>
            <p:cNvSpPr>
              <a:spLocks noChangeShapeType="1"/>
            </p:cNvSpPr>
            <p:nvPr/>
          </p:nvSpPr>
          <p:spPr bwMode="auto">
            <a:xfrm>
              <a:off x="1104" y="2064"/>
              <a:ext cx="0" cy="192"/>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ＭＳ Ｐゴシック" charset="0"/>
              </a:endParaRPr>
            </a:p>
          </p:txBody>
        </p:sp>
      </p:grpSp>
      <p:grpSp>
        <p:nvGrpSpPr>
          <p:cNvPr id="27682" name="Group 34">
            <a:extLst>
              <a:ext uri="{FF2B5EF4-FFF2-40B4-BE49-F238E27FC236}">
                <a16:creationId xmlns:a16="http://schemas.microsoft.com/office/drawing/2014/main" id="{B7F4BD54-7D4E-413A-9C3D-6AB3D289C5D6}"/>
              </a:ext>
            </a:extLst>
          </p:cNvPr>
          <p:cNvGrpSpPr>
            <a:grpSpLocks/>
          </p:cNvGrpSpPr>
          <p:nvPr/>
        </p:nvGrpSpPr>
        <p:grpSpPr bwMode="auto">
          <a:xfrm>
            <a:off x="228600" y="3505200"/>
            <a:ext cx="2895600" cy="1219200"/>
            <a:chOff x="144" y="2208"/>
            <a:chExt cx="1824" cy="768"/>
          </a:xfrm>
        </p:grpSpPr>
        <p:sp>
          <p:nvSpPr>
            <p:cNvPr id="27655" name="AutoShape 7">
              <a:extLst>
                <a:ext uri="{FF2B5EF4-FFF2-40B4-BE49-F238E27FC236}">
                  <a16:creationId xmlns:a16="http://schemas.microsoft.com/office/drawing/2014/main" id="{0823924C-5610-4256-A233-A7280F2419EB}"/>
                </a:ext>
              </a:extLst>
            </p:cNvPr>
            <p:cNvSpPr>
              <a:spLocks noChangeArrowheads="1"/>
            </p:cNvSpPr>
            <p:nvPr/>
          </p:nvSpPr>
          <p:spPr bwMode="auto">
            <a:xfrm>
              <a:off x="144" y="2208"/>
              <a:ext cx="1824" cy="528"/>
            </a:xfrm>
            <a:prstGeom prst="flowChartProcess">
              <a:avLst/>
            </a:prstGeom>
            <a:ln>
              <a:headEnd/>
              <a:tailEn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6"/>
            </a:lnRef>
            <a:fillRef idx="1">
              <a:schemeClr val="lt1"/>
            </a:fillRef>
            <a:effectRef idx="0">
              <a:schemeClr val="accent6"/>
            </a:effectRef>
            <a:fontRef idx="minor">
              <a:schemeClr val="dk1"/>
            </a:fontRef>
          </p:style>
          <p:txBody>
            <a:bodyPr wrap="none" anchor="ctr"/>
            <a:lstStyle/>
            <a:p>
              <a:pPr algn="ctr">
                <a:defRPr/>
              </a:pPr>
              <a:r>
                <a:rPr lang="en-US" sz="1600" dirty="0">
                  <a:latin typeface="Arial" charset="0"/>
                  <a:ea typeface="ＭＳ Ｐゴシック" charset="0"/>
                </a:rPr>
                <a:t>For each ant, determine </a:t>
              </a:r>
            </a:p>
            <a:p>
              <a:pPr algn="ctr">
                <a:defRPr/>
              </a:pPr>
              <a:r>
                <a:rPr lang="en-US" sz="1600" dirty="0">
                  <a:latin typeface="Arial" charset="0"/>
                  <a:ea typeface="ＭＳ Ｐゴシック" charset="0"/>
                </a:rPr>
                <a:t>probabilistically</a:t>
              </a:r>
            </a:p>
            <a:p>
              <a:pPr algn="ctr">
                <a:defRPr/>
              </a:pPr>
              <a:r>
                <a:rPr lang="en-US" sz="1600" dirty="0">
                  <a:latin typeface="Arial" charset="0"/>
                  <a:ea typeface="ＭＳ Ｐゴシック" charset="0"/>
                </a:rPr>
                <a:t>  which city to visit next</a:t>
              </a:r>
            </a:p>
          </p:txBody>
        </p:sp>
        <p:sp>
          <p:nvSpPr>
            <p:cNvPr id="27664" name="Line 16">
              <a:extLst>
                <a:ext uri="{FF2B5EF4-FFF2-40B4-BE49-F238E27FC236}">
                  <a16:creationId xmlns:a16="http://schemas.microsoft.com/office/drawing/2014/main" id="{9E99C513-8227-4445-851F-D5672E1EFD1E}"/>
                </a:ext>
              </a:extLst>
            </p:cNvPr>
            <p:cNvSpPr>
              <a:spLocks noChangeShapeType="1"/>
            </p:cNvSpPr>
            <p:nvPr/>
          </p:nvSpPr>
          <p:spPr bwMode="auto">
            <a:xfrm>
              <a:off x="1104" y="2736"/>
              <a:ext cx="0" cy="24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ＭＳ Ｐゴシック" charset="0"/>
              </a:endParaRPr>
            </a:p>
          </p:txBody>
        </p:sp>
      </p:grpSp>
      <p:grpSp>
        <p:nvGrpSpPr>
          <p:cNvPr id="27683" name="Group 35">
            <a:extLst>
              <a:ext uri="{FF2B5EF4-FFF2-40B4-BE49-F238E27FC236}">
                <a16:creationId xmlns:a16="http://schemas.microsoft.com/office/drawing/2014/main" id="{371B090B-C1E4-4ADD-A6A6-A814B69B10FF}"/>
              </a:ext>
            </a:extLst>
          </p:cNvPr>
          <p:cNvGrpSpPr>
            <a:grpSpLocks/>
          </p:cNvGrpSpPr>
          <p:nvPr/>
        </p:nvGrpSpPr>
        <p:grpSpPr bwMode="auto">
          <a:xfrm>
            <a:off x="457200" y="4686300"/>
            <a:ext cx="2895600" cy="1066800"/>
            <a:chOff x="288" y="2952"/>
            <a:chExt cx="1824" cy="672"/>
          </a:xfrm>
        </p:grpSpPr>
        <p:sp>
          <p:nvSpPr>
            <p:cNvPr id="27656" name="AutoShape 8">
              <a:extLst>
                <a:ext uri="{FF2B5EF4-FFF2-40B4-BE49-F238E27FC236}">
                  <a16:creationId xmlns:a16="http://schemas.microsoft.com/office/drawing/2014/main" id="{BA0F62E1-E146-48FA-A4F4-F48E8CE4C3E0}"/>
                </a:ext>
              </a:extLst>
            </p:cNvPr>
            <p:cNvSpPr>
              <a:spLocks noChangeArrowheads="1"/>
            </p:cNvSpPr>
            <p:nvPr/>
          </p:nvSpPr>
          <p:spPr bwMode="auto">
            <a:xfrm>
              <a:off x="288" y="2952"/>
              <a:ext cx="1568" cy="672"/>
            </a:xfrm>
            <a:prstGeom prst="flowChartProcess">
              <a:avLst/>
            </a:prstGeom>
            <a:ln>
              <a:headEnd/>
              <a:tailEn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6"/>
            </a:lnRef>
            <a:fillRef idx="1">
              <a:schemeClr val="lt1"/>
            </a:fillRef>
            <a:effectRef idx="0">
              <a:schemeClr val="accent6"/>
            </a:effectRef>
            <a:fontRef idx="minor">
              <a:schemeClr val="dk1"/>
            </a:fontRef>
          </p:style>
          <p:txBody>
            <a:bodyPr wrap="none" anchor="ctr"/>
            <a:lstStyle/>
            <a:p>
              <a:pPr algn="ctr">
                <a:defRPr/>
              </a:pPr>
              <a:r>
                <a:rPr lang="en-US" sz="1600" dirty="0">
                  <a:latin typeface="Arial" charset="0"/>
                  <a:ea typeface="ＭＳ Ｐゴシック" charset="0"/>
                </a:rPr>
                <a:t>Move each ant to next city </a:t>
              </a:r>
            </a:p>
            <a:p>
              <a:pPr algn="ctr">
                <a:defRPr/>
              </a:pPr>
              <a:r>
                <a:rPr lang="en-US" sz="1600" dirty="0">
                  <a:latin typeface="Arial" charset="0"/>
                  <a:ea typeface="ＭＳ Ｐゴシック" charset="0"/>
                </a:rPr>
                <a:t>and</a:t>
              </a:r>
            </a:p>
            <a:p>
              <a:pPr algn="ctr">
                <a:defRPr/>
              </a:pPr>
              <a:r>
                <a:rPr lang="en-US" sz="1600" dirty="0">
                  <a:latin typeface="Arial" charset="0"/>
                  <a:ea typeface="ＭＳ Ｐゴシック" charset="0"/>
                </a:rPr>
                <a:t> place this city in its </a:t>
              </a:r>
            </a:p>
            <a:p>
              <a:pPr algn="ctr">
                <a:defRPr/>
              </a:pPr>
              <a:r>
                <a:rPr lang="en-US" sz="1600" dirty="0">
                  <a:latin typeface="Arial" charset="0"/>
                  <a:ea typeface="ＭＳ Ｐゴシック" charset="0"/>
                </a:rPr>
                <a:t> </a:t>
              </a:r>
              <a:r>
                <a:rPr lang="en-US" sz="1600" i="1" dirty="0">
                  <a:latin typeface="Arial" charset="0"/>
                  <a:ea typeface="ＭＳ Ｐゴシック" charset="0"/>
                </a:rPr>
                <a:t> </a:t>
              </a:r>
              <a:r>
                <a:rPr lang="en-US" sz="1600" dirty="0">
                  <a:latin typeface="Arial" charset="0"/>
                  <a:ea typeface="ＭＳ Ｐゴシック" charset="0"/>
                </a:rPr>
                <a:t>list</a:t>
              </a:r>
            </a:p>
          </p:txBody>
        </p:sp>
        <p:sp>
          <p:nvSpPr>
            <p:cNvPr id="27665" name="Line 17">
              <a:extLst>
                <a:ext uri="{FF2B5EF4-FFF2-40B4-BE49-F238E27FC236}">
                  <a16:creationId xmlns:a16="http://schemas.microsoft.com/office/drawing/2014/main" id="{E974E5F5-83C7-476A-9199-840BF3FC338D}"/>
                </a:ext>
              </a:extLst>
            </p:cNvPr>
            <p:cNvSpPr>
              <a:spLocks noChangeShapeType="1"/>
            </p:cNvSpPr>
            <p:nvPr/>
          </p:nvSpPr>
          <p:spPr bwMode="auto">
            <a:xfrm>
              <a:off x="1872" y="3288"/>
              <a:ext cx="24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ＭＳ Ｐゴシック" charset="0"/>
              </a:endParaRPr>
            </a:p>
          </p:txBody>
        </p:sp>
      </p:grpSp>
      <p:grpSp>
        <p:nvGrpSpPr>
          <p:cNvPr id="27692" name="Group 44">
            <a:extLst>
              <a:ext uri="{FF2B5EF4-FFF2-40B4-BE49-F238E27FC236}">
                <a16:creationId xmlns:a16="http://schemas.microsoft.com/office/drawing/2014/main" id="{26405E0E-B38D-475F-AE8E-DDA255363FDF}"/>
              </a:ext>
            </a:extLst>
          </p:cNvPr>
          <p:cNvGrpSpPr>
            <a:grpSpLocks/>
          </p:cNvGrpSpPr>
          <p:nvPr/>
        </p:nvGrpSpPr>
        <p:grpSpPr bwMode="auto">
          <a:xfrm>
            <a:off x="5410200" y="4343400"/>
            <a:ext cx="2057400" cy="1371600"/>
            <a:chOff x="3408" y="2736"/>
            <a:chExt cx="1296" cy="864"/>
          </a:xfrm>
        </p:grpSpPr>
        <p:sp>
          <p:nvSpPr>
            <p:cNvPr id="27658" name="AutoShape 10">
              <a:extLst>
                <a:ext uri="{FF2B5EF4-FFF2-40B4-BE49-F238E27FC236}">
                  <a16:creationId xmlns:a16="http://schemas.microsoft.com/office/drawing/2014/main" id="{3D4A1B59-1019-4690-AA4D-401B90B94E9C}"/>
                </a:ext>
              </a:extLst>
            </p:cNvPr>
            <p:cNvSpPr>
              <a:spLocks noChangeArrowheads="1"/>
            </p:cNvSpPr>
            <p:nvPr/>
          </p:nvSpPr>
          <p:spPr bwMode="auto">
            <a:xfrm>
              <a:off x="3408" y="2976"/>
              <a:ext cx="1296" cy="624"/>
            </a:xfrm>
            <a:prstGeom prst="flowChartProcess">
              <a:avLst/>
            </a:prstGeom>
            <a:ln>
              <a:headEnd/>
              <a:tailEn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6"/>
            </a:lnRef>
            <a:fillRef idx="1">
              <a:schemeClr val="lt1"/>
            </a:fillRef>
            <a:effectRef idx="0">
              <a:schemeClr val="accent6"/>
            </a:effectRef>
            <a:fontRef idx="minor">
              <a:schemeClr val="dk1"/>
            </a:fontRef>
          </p:style>
          <p:txBody>
            <a:bodyPr wrap="none" anchor="ctr"/>
            <a:lstStyle/>
            <a:p>
              <a:pPr algn="ctr">
                <a:defRPr/>
              </a:pPr>
              <a:r>
                <a:rPr lang="en-US" sz="1600" dirty="0">
                  <a:latin typeface="Arial" charset="0"/>
                  <a:ea typeface="ＭＳ Ｐゴシック" charset="0"/>
                </a:rPr>
                <a:t>Record the lengths of</a:t>
              </a:r>
            </a:p>
            <a:p>
              <a:pPr algn="ctr">
                <a:defRPr/>
              </a:pPr>
              <a:r>
                <a:rPr lang="en-US" sz="1600" dirty="0">
                  <a:latin typeface="Arial" charset="0"/>
                  <a:ea typeface="ＭＳ Ｐゴシック" charset="0"/>
                </a:rPr>
                <a:t> tours and clear list </a:t>
              </a:r>
            </a:p>
            <a:p>
              <a:pPr algn="ctr">
                <a:defRPr/>
              </a:pPr>
              <a:r>
                <a:rPr lang="en-US" sz="1600" dirty="0">
                  <a:latin typeface="Arial" charset="0"/>
                  <a:ea typeface="ＭＳ Ｐゴシック" charset="0"/>
                </a:rPr>
                <a:t>for each ant</a:t>
              </a:r>
            </a:p>
          </p:txBody>
        </p:sp>
        <p:sp>
          <p:nvSpPr>
            <p:cNvPr id="27667" name="Line 19">
              <a:extLst>
                <a:ext uri="{FF2B5EF4-FFF2-40B4-BE49-F238E27FC236}">
                  <a16:creationId xmlns:a16="http://schemas.microsoft.com/office/drawing/2014/main" id="{C592385F-F5E3-49F3-89D4-42676A04A597}"/>
                </a:ext>
              </a:extLst>
            </p:cNvPr>
            <p:cNvSpPr>
              <a:spLocks noChangeShapeType="1"/>
            </p:cNvSpPr>
            <p:nvPr/>
          </p:nvSpPr>
          <p:spPr bwMode="auto">
            <a:xfrm flipV="1">
              <a:off x="4032" y="2736"/>
              <a:ext cx="0" cy="240"/>
            </a:xfrm>
            <a:prstGeom prst="line">
              <a:avLst/>
            </a:prstGeom>
            <a:ln>
              <a:headEnd/>
              <a:tailEnd type="triangle" w="med" len="med"/>
            </a:ln>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6"/>
            </a:lnRef>
            <a:fillRef idx="1">
              <a:schemeClr val="lt1"/>
            </a:fillRef>
            <a:effectRef idx="0">
              <a:schemeClr val="accent6"/>
            </a:effectRef>
            <a:fontRef idx="minor">
              <a:schemeClr val="dk1"/>
            </a:fontRef>
          </p:style>
          <p:txBody>
            <a:bodyPr/>
            <a:lstStyle/>
            <a:p>
              <a:pPr>
                <a:defRPr/>
              </a:pPr>
              <a:endParaRPr lang="en-US">
                <a:latin typeface="Times New Roman" charset="0"/>
                <a:ea typeface="ＭＳ Ｐゴシック" charset="0"/>
              </a:endParaRPr>
            </a:p>
          </p:txBody>
        </p:sp>
      </p:grpSp>
      <p:grpSp>
        <p:nvGrpSpPr>
          <p:cNvPr id="27695" name="Group 47">
            <a:extLst>
              <a:ext uri="{FF2B5EF4-FFF2-40B4-BE49-F238E27FC236}">
                <a16:creationId xmlns:a16="http://schemas.microsoft.com/office/drawing/2014/main" id="{346D79D1-850F-4EB2-86B5-F7B10ED6F224}"/>
              </a:ext>
            </a:extLst>
          </p:cNvPr>
          <p:cNvGrpSpPr>
            <a:grpSpLocks/>
          </p:cNvGrpSpPr>
          <p:nvPr/>
        </p:nvGrpSpPr>
        <p:grpSpPr bwMode="auto">
          <a:xfrm>
            <a:off x="5257800" y="3276600"/>
            <a:ext cx="2362200" cy="1066800"/>
            <a:chOff x="3312" y="2064"/>
            <a:chExt cx="1488" cy="672"/>
          </a:xfrm>
        </p:grpSpPr>
        <p:sp>
          <p:nvSpPr>
            <p:cNvPr id="27659" name="AutoShape 11">
              <a:extLst>
                <a:ext uri="{FF2B5EF4-FFF2-40B4-BE49-F238E27FC236}">
                  <a16:creationId xmlns:a16="http://schemas.microsoft.com/office/drawing/2014/main" id="{F9545173-9BA7-4970-A9BE-CC7DD3EA6153}"/>
                </a:ext>
              </a:extLst>
            </p:cNvPr>
            <p:cNvSpPr>
              <a:spLocks noChangeArrowheads="1"/>
            </p:cNvSpPr>
            <p:nvPr/>
          </p:nvSpPr>
          <p:spPr bwMode="auto">
            <a:xfrm>
              <a:off x="3312" y="2208"/>
              <a:ext cx="1488" cy="528"/>
            </a:xfrm>
            <a:prstGeom prst="flowChartProcess">
              <a:avLst/>
            </a:prstGeom>
            <a:ln>
              <a:headEnd/>
              <a:tailEn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6"/>
            </a:lnRef>
            <a:fillRef idx="1">
              <a:schemeClr val="lt1"/>
            </a:fillRef>
            <a:effectRef idx="0">
              <a:schemeClr val="accent6"/>
            </a:effectRef>
            <a:fontRef idx="minor">
              <a:schemeClr val="dk1"/>
            </a:fontRef>
          </p:style>
          <p:txBody>
            <a:bodyPr wrap="none" anchor="ctr"/>
            <a:lstStyle/>
            <a:p>
              <a:pPr algn="ctr">
                <a:defRPr/>
              </a:pPr>
              <a:r>
                <a:rPr lang="en-US" sz="1600" dirty="0">
                  <a:latin typeface="Arial" charset="0"/>
                  <a:ea typeface="ＭＳ Ｐゴシック" charset="0"/>
                </a:rPr>
                <a:t>Determine the shortest</a:t>
              </a:r>
            </a:p>
            <a:p>
              <a:pPr algn="ctr">
                <a:defRPr/>
              </a:pPr>
              <a:r>
                <a:rPr lang="en-US" sz="1600" dirty="0">
                  <a:latin typeface="Arial" charset="0"/>
                  <a:ea typeface="ＭＳ Ｐゴシック" charset="0"/>
                </a:rPr>
                <a:t> tour till now and</a:t>
              </a:r>
            </a:p>
            <a:p>
              <a:pPr algn="ctr">
                <a:defRPr/>
              </a:pPr>
              <a:r>
                <a:rPr lang="en-US" sz="1600" dirty="0">
                  <a:latin typeface="Arial" charset="0"/>
                  <a:ea typeface="ＭＳ Ｐゴシック" charset="0"/>
                </a:rPr>
                <a:t> update pheromone</a:t>
              </a:r>
            </a:p>
          </p:txBody>
        </p:sp>
        <p:sp>
          <p:nvSpPr>
            <p:cNvPr id="27668" name="Line 20">
              <a:extLst>
                <a:ext uri="{FF2B5EF4-FFF2-40B4-BE49-F238E27FC236}">
                  <a16:creationId xmlns:a16="http://schemas.microsoft.com/office/drawing/2014/main" id="{B32774AF-98D5-417E-B006-1E6CC3CD8E4C}"/>
                </a:ext>
              </a:extLst>
            </p:cNvPr>
            <p:cNvSpPr>
              <a:spLocks noChangeShapeType="1"/>
            </p:cNvSpPr>
            <p:nvPr/>
          </p:nvSpPr>
          <p:spPr bwMode="auto">
            <a:xfrm flipV="1">
              <a:off x="4032" y="2064"/>
              <a:ext cx="0" cy="144"/>
            </a:xfrm>
            <a:prstGeom prst="line">
              <a:avLst/>
            </a:prstGeom>
            <a:ln>
              <a:headEnd/>
              <a:tailEnd type="triangle" w="med" len="med"/>
            </a:ln>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6"/>
            </a:lnRef>
            <a:fillRef idx="1">
              <a:schemeClr val="lt1"/>
            </a:fillRef>
            <a:effectRef idx="0">
              <a:schemeClr val="accent6"/>
            </a:effectRef>
            <a:fontRef idx="minor">
              <a:schemeClr val="dk1"/>
            </a:fontRef>
          </p:style>
          <p:txBody>
            <a:bodyPr/>
            <a:lstStyle/>
            <a:p>
              <a:pPr>
                <a:defRPr/>
              </a:pPr>
              <a:endParaRPr lang="en-US">
                <a:latin typeface="Times New Roman" charset="0"/>
                <a:ea typeface="ＭＳ Ｐゴシック" charset="0"/>
              </a:endParaRPr>
            </a:p>
          </p:txBody>
        </p:sp>
      </p:grpSp>
      <p:grpSp>
        <p:nvGrpSpPr>
          <p:cNvPr id="27685" name="Group 37">
            <a:extLst>
              <a:ext uri="{FF2B5EF4-FFF2-40B4-BE49-F238E27FC236}">
                <a16:creationId xmlns:a16="http://schemas.microsoft.com/office/drawing/2014/main" id="{33F31ACB-2EDE-4242-98D5-9A2C23755740}"/>
              </a:ext>
            </a:extLst>
          </p:cNvPr>
          <p:cNvGrpSpPr>
            <a:grpSpLocks/>
          </p:cNvGrpSpPr>
          <p:nvPr/>
        </p:nvGrpSpPr>
        <p:grpSpPr bwMode="auto">
          <a:xfrm>
            <a:off x="3136900" y="3625850"/>
            <a:ext cx="1066800" cy="869950"/>
            <a:chOff x="1976" y="2284"/>
            <a:chExt cx="672" cy="548"/>
          </a:xfrm>
        </p:grpSpPr>
        <p:grpSp>
          <p:nvGrpSpPr>
            <p:cNvPr id="46104" name="Group 23">
              <a:extLst>
                <a:ext uri="{FF2B5EF4-FFF2-40B4-BE49-F238E27FC236}">
                  <a16:creationId xmlns:a16="http://schemas.microsoft.com/office/drawing/2014/main" id="{76DA72AE-8DB4-445D-9FA4-F92FBA722C4E}"/>
                </a:ext>
              </a:extLst>
            </p:cNvPr>
            <p:cNvGrpSpPr>
              <a:grpSpLocks/>
            </p:cNvGrpSpPr>
            <p:nvPr/>
          </p:nvGrpSpPr>
          <p:grpSpPr bwMode="auto">
            <a:xfrm>
              <a:off x="1976" y="2496"/>
              <a:ext cx="672" cy="336"/>
              <a:chOff x="1976" y="2496"/>
              <a:chExt cx="672" cy="336"/>
            </a:xfrm>
          </p:grpSpPr>
          <p:sp>
            <p:nvSpPr>
              <p:cNvPr id="27669" name="Line 21">
                <a:extLst>
                  <a:ext uri="{FF2B5EF4-FFF2-40B4-BE49-F238E27FC236}">
                    <a16:creationId xmlns:a16="http://schemas.microsoft.com/office/drawing/2014/main" id="{10ABE855-32DF-4C59-A5E4-0DF6B7111770}"/>
                  </a:ext>
                </a:extLst>
              </p:cNvPr>
              <p:cNvSpPr>
                <a:spLocks noChangeShapeType="1"/>
              </p:cNvSpPr>
              <p:nvPr/>
            </p:nvSpPr>
            <p:spPr bwMode="auto">
              <a:xfrm flipV="1">
                <a:off x="2640" y="2496"/>
                <a:ext cx="0" cy="336"/>
              </a:xfrm>
              <a:prstGeom prst="line">
                <a:avLst/>
              </a:prstGeom>
              <a:noFill/>
              <a:ln w="9525">
                <a:solidFill>
                  <a:schemeClr val="tx1"/>
                </a:solidFill>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ＭＳ Ｐゴシック" charset="0"/>
                </a:endParaRPr>
              </a:p>
            </p:txBody>
          </p:sp>
          <p:sp>
            <p:nvSpPr>
              <p:cNvPr id="27670" name="Line 22">
                <a:extLst>
                  <a:ext uri="{FF2B5EF4-FFF2-40B4-BE49-F238E27FC236}">
                    <a16:creationId xmlns:a16="http://schemas.microsoft.com/office/drawing/2014/main" id="{946DF56E-A782-46D1-9E21-63DA88C676BB}"/>
                  </a:ext>
                </a:extLst>
              </p:cNvPr>
              <p:cNvSpPr>
                <a:spLocks noChangeShapeType="1"/>
              </p:cNvSpPr>
              <p:nvPr/>
            </p:nvSpPr>
            <p:spPr bwMode="auto">
              <a:xfrm flipH="1">
                <a:off x="1976" y="2496"/>
                <a:ext cx="672"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ＭＳ Ｐゴシック" charset="0"/>
                </a:endParaRPr>
              </a:p>
            </p:txBody>
          </p:sp>
        </p:grpSp>
        <p:sp>
          <p:nvSpPr>
            <p:cNvPr id="27684" name="Text Box 36">
              <a:extLst>
                <a:ext uri="{FF2B5EF4-FFF2-40B4-BE49-F238E27FC236}">
                  <a16:creationId xmlns:a16="http://schemas.microsoft.com/office/drawing/2014/main" id="{F3061063-4B95-460F-8316-BDEE0A77891E}"/>
                </a:ext>
              </a:extLst>
            </p:cNvPr>
            <p:cNvSpPr txBox="1">
              <a:spLocks noChangeArrowheads="1"/>
            </p:cNvSpPr>
            <p:nvPr/>
          </p:nvSpPr>
          <p:spPr bwMode="auto">
            <a:xfrm>
              <a:off x="2208" y="2284"/>
              <a:ext cx="38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600">
                  <a:latin typeface="Arial" charset="0"/>
                  <a:ea typeface="ＭＳ Ｐゴシック" charset="0"/>
                </a:rPr>
                <a:t>NO</a:t>
              </a:r>
            </a:p>
          </p:txBody>
        </p:sp>
      </p:grpSp>
      <p:grpSp>
        <p:nvGrpSpPr>
          <p:cNvPr id="27691" name="Group 43">
            <a:extLst>
              <a:ext uri="{FF2B5EF4-FFF2-40B4-BE49-F238E27FC236}">
                <a16:creationId xmlns:a16="http://schemas.microsoft.com/office/drawing/2014/main" id="{0F6BA2EF-6055-40AE-8296-8A493C777D66}"/>
              </a:ext>
            </a:extLst>
          </p:cNvPr>
          <p:cNvGrpSpPr>
            <a:grpSpLocks/>
          </p:cNvGrpSpPr>
          <p:nvPr/>
        </p:nvGrpSpPr>
        <p:grpSpPr bwMode="auto">
          <a:xfrm>
            <a:off x="4889500" y="4800600"/>
            <a:ext cx="609600" cy="419100"/>
            <a:chOff x="3080" y="3024"/>
            <a:chExt cx="384" cy="264"/>
          </a:xfrm>
        </p:grpSpPr>
        <p:sp>
          <p:nvSpPr>
            <p:cNvPr id="27666" name="Line 18">
              <a:extLst>
                <a:ext uri="{FF2B5EF4-FFF2-40B4-BE49-F238E27FC236}">
                  <a16:creationId xmlns:a16="http://schemas.microsoft.com/office/drawing/2014/main" id="{1045A00D-1A24-4707-B8CD-651107E632B3}"/>
                </a:ext>
              </a:extLst>
            </p:cNvPr>
            <p:cNvSpPr>
              <a:spLocks noChangeShapeType="1"/>
            </p:cNvSpPr>
            <p:nvPr/>
          </p:nvSpPr>
          <p:spPr bwMode="auto">
            <a:xfrm>
              <a:off x="3168" y="3288"/>
              <a:ext cx="240"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ＭＳ Ｐゴシック" charset="0"/>
              </a:endParaRPr>
            </a:p>
          </p:txBody>
        </p:sp>
        <p:sp>
          <p:nvSpPr>
            <p:cNvPr id="27686" name="Text Box 38">
              <a:extLst>
                <a:ext uri="{FF2B5EF4-FFF2-40B4-BE49-F238E27FC236}">
                  <a16:creationId xmlns:a16="http://schemas.microsoft.com/office/drawing/2014/main" id="{2C8D575D-1E5C-4996-BBA1-2FEA0AC8F47B}"/>
                </a:ext>
              </a:extLst>
            </p:cNvPr>
            <p:cNvSpPr txBox="1">
              <a:spLocks noChangeArrowheads="1"/>
            </p:cNvSpPr>
            <p:nvPr/>
          </p:nvSpPr>
          <p:spPr bwMode="auto">
            <a:xfrm>
              <a:off x="3080" y="3024"/>
              <a:ext cx="38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600">
                  <a:latin typeface="Arial" charset="0"/>
                  <a:ea typeface="ＭＳ Ｐゴシック" charset="0"/>
                </a:rPr>
                <a:t>YES</a:t>
              </a:r>
            </a:p>
          </p:txBody>
        </p:sp>
      </p:grpSp>
      <p:grpSp>
        <p:nvGrpSpPr>
          <p:cNvPr id="27694" name="Group 46">
            <a:extLst>
              <a:ext uri="{FF2B5EF4-FFF2-40B4-BE49-F238E27FC236}">
                <a16:creationId xmlns:a16="http://schemas.microsoft.com/office/drawing/2014/main" id="{D171D060-3B4A-441B-B81B-B55BBC58FEE1}"/>
              </a:ext>
            </a:extLst>
          </p:cNvPr>
          <p:cNvGrpSpPr>
            <a:grpSpLocks/>
          </p:cNvGrpSpPr>
          <p:nvPr/>
        </p:nvGrpSpPr>
        <p:grpSpPr bwMode="auto">
          <a:xfrm>
            <a:off x="7823200" y="2260600"/>
            <a:ext cx="939800" cy="2463800"/>
            <a:chOff x="4928" y="1424"/>
            <a:chExt cx="592" cy="1552"/>
          </a:xfrm>
        </p:grpSpPr>
        <p:sp>
          <p:nvSpPr>
            <p:cNvPr id="27661" name="AutoShape 13">
              <a:extLst>
                <a:ext uri="{FF2B5EF4-FFF2-40B4-BE49-F238E27FC236}">
                  <a16:creationId xmlns:a16="http://schemas.microsoft.com/office/drawing/2014/main" id="{A7C0BE1B-CF2C-41D4-AD1D-996A5C3F6E66}"/>
                </a:ext>
              </a:extLst>
            </p:cNvPr>
            <p:cNvSpPr>
              <a:spLocks noChangeArrowheads="1"/>
            </p:cNvSpPr>
            <p:nvPr/>
          </p:nvSpPr>
          <p:spPr bwMode="auto">
            <a:xfrm>
              <a:off x="5040" y="2064"/>
              <a:ext cx="480" cy="912"/>
            </a:xfrm>
            <a:prstGeom prst="flowChartAlternateProcess">
              <a:avLst/>
            </a:prstGeom>
            <a:ln>
              <a:headEnd/>
              <a:tailEn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6"/>
            </a:lnRef>
            <a:fillRef idx="1">
              <a:schemeClr val="lt1"/>
            </a:fillRef>
            <a:effectRef idx="0">
              <a:schemeClr val="accent6"/>
            </a:effectRef>
            <a:fontRef idx="minor">
              <a:schemeClr val="dk1"/>
            </a:fontRef>
          </p:style>
          <p:txBody>
            <a:bodyPr wrap="none" anchor="ctr"/>
            <a:lstStyle/>
            <a:p>
              <a:pPr algn="ctr">
                <a:defRPr/>
              </a:pPr>
              <a:r>
                <a:rPr lang="en-US" sz="1600">
                  <a:latin typeface="Arial" charset="0"/>
                  <a:ea typeface="ＭＳ Ｐゴシック" charset="0"/>
                </a:rPr>
                <a:t>STOP</a:t>
              </a:r>
            </a:p>
            <a:p>
              <a:pPr algn="ctr">
                <a:defRPr/>
              </a:pPr>
              <a:r>
                <a:rPr lang="en-US" sz="1600">
                  <a:latin typeface="Arial" charset="0"/>
                  <a:ea typeface="ＭＳ Ｐゴシック" charset="0"/>
                </a:rPr>
                <a:t>ACO</a:t>
              </a:r>
            </a:p>
          </p:txBody>
        </p:sp>
        <p:grpSp>
          <p:nvGrpSpPr>
            <p:cNvPr id="46097" name="Group 42">
              <a:extLst>
                <a:ext uri="{FF2B5EF4-FFF2-40B4-BE49-F238E27FC236}">
                  <a16:creationId xmlns:a16="http://schemas.microsoft.com/office/drawing/2014/main" id="{AD69D57E-78A9-473B-A855-4D0DA23E0898}"/>
                </a:ext>
              </a:extLst>
            </p:cNvPr>
            <p:cNvGrpSpPr>
              <a:grpSpLocks/>
            </p:cNvGrpSpPr>
            <p:nvPr/>
          </p:nvGrpSpPr>
          <p:grpSpPr bwMode="auto">
            <a:xfrm>
              <a:off x="4928" y="1424"/>
              <a:ext cx="384" cy="648"/>
              <a:chOff x="4928" y="1424"/>
              <a:chExt cx="384" cy="648"/>
            </a:xfrm>
          </p:grpSpPr>
          <p:grpSp>
            <p:nvGrpSpPr>
              <p:cNvPr id="46098" name="Group 31">
                <a:extLst>
                  <a:ext uri="{FF2B5EF4-FFF2-40B4-BE49-F238E27FC236}">
                    <a16:creationId xmlns:a16="http://schemas.microsoft.com/office/drawing/2014/main" id="{3CAA483A-6CAF-46FE-B4AF-B2638D594E60}"/>
                  </a:ext>
                </a:extLst>
              </p:cNvPr>
              <p:cNvGrpSpPr>
                <a:grpSpLocks/>
              </p:cNvGrpSpPr>
              <p:nvPr/>
            </p:nvGrpSpPr>
            <p:grpSpPr bwMode="auto">
              <a:xfrm>
                <a:off x="4968" y="1608"/>
                <a:ext cx="288" cy="464"/>
                <a:chOff x="4968" y="1608"/>
                <a:chExt cx="288" cy="464"/>
              </a:xfrm>
            </p:grpSpPr>
            <p:sp>
              <p:nvSpPr>
                <p:cNvPr id="27675" name="Line 27">
                  <a:extLst>
                    <a:ext uri="{FF2B5EF4-FFF2-40B4-BE49-F238E27FC236}">
                      <a16:creationId xmlns:a16="http://schemas.microsoft.com/office/drawing/2014/main" id="{D1C60494-3AF6-4D27-B4C2-C1B0CE325427}"/>
                    </a:ext>
                  </a:extLst>
                </p:cNvPr>
                <p:cNvSpPr>
                  <a:spLocks noChangeShapeType="1"/>
                </p:cNvSpPr>
                <p:nvPr/>
              </p:nvSpPr>
              <p:spPr bwMode="auto">
                <a:xfrm>
                  <a:off x="4968" y="1608"/>
                  <a:ext cx="288" cy="0"/>
                </a:xfrm>
                <a:prstGeom prst="line">
                  <a:avLst/>
                </a:prstGeom>
                <a:ln>
                  <a:headEnd/>
                  <a:tailEnd/>
                </a:ln>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6"/>
                </a:lnRef>
                <a:fillRef idx="1">
                  <a:schemeClr val="lt1"/>
                </a:fillRef>
                <a:effectRef idx="0">
                  <a:schemeClr val="accent6"/>
                </a:effectRef>
                <a:fontRef idx="minor">
                  <a:schemeClr val="dk1"/>
                </a:fontRef>
              </p:style>
              <p:txBody>
                <a:bodyPr/>
                <a:lstStyle/>
                <a:p>
                  <a:pPr>
                    <a:defRPr/>
                  </a:pPr>
                  <a:endParaRPr lang="en-US">
                    <a:latin typeface="Times New Roman" charset="0"/>
                    <a:ea typeface="ＭＳ Ｐゴシック" charset="0"/>
                  </a:endParaRPr>
                </a:p>
              </p:txBody>
            </p:sp>
            <p:sp>
              <p:nvSpPr>
                <p:cNvPr id="27677" name="Line 29">
                  <a:extLst>
                    <a:ext uri="{FF2B5EF4-FFF2-40B4-BE49-F238E27FC236}">
                      <a16:creationId xmlns:a16="http://schemas.microsoft.com/office/drawing/2014/main" id="{AEDBE671-034C-4D16-A669-936C64068277}"/>
                    </a:ext>
                  </a:extLst>
                </p:cNvPr>
                <p:cNvSpPr>
                  <a:spLocks noChangeShapeType="1"/>
                </p:cNvSpPr>
                <p:nvPr/>
              </p:nvSpPr>
              <p:spPr bwMode="auto">
                <a:xfrm>
                  <a:off x="5256" y="1608"/>
                  <a:ext cx="0" cy="464"/>
                </a:xfrm>
                <a:prstGeom prst="line">
                  <a:avLst/>
                </a:prstGeom>
                <a:ln>
                  <a:headEnd/>
                  <a:tailEnd type="triangle" w="med" len="med"/>
                </a:ln>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6"/>
                </a:lnRef>
                <a:fillRef idx="1">
                  <a:schemeClr val="lt1"/>
                </a:fillRef>
                <a:effectRef idx="0">
                  <a:schemeClr val="accent6"/>
                </a:effectRef>
                <a:fontRef idx="minor">
                  <a:schemeClr val="dk1"/>
                </a:fontRef>
              </p:style>
              <p:txBody>
                <a:bodyPr/>
                <a:lstStyle/>
                <a:p>
                  <a:pPr>
                    <a:defRPr/>
                  </a:pPr>
                  <a:endParaRPr lang="en-US">
                    <a:latin typeface="Times New Roman" charset="0"/>
                    <a:ea typeface="ＭＳ Ｐゴシック" charset="0"/>
                  </a:endParaRPr>
                </a:p>
              </p:txBody>
            </p:sp>
          </p:grpSp>
          <p:sp>
            <p:nvSpPr>
              <p:cNvPr id="27687" name="Text Box 39">
                <a:extLst>
                  <a:ext uri="{FF2B5EF4-FFF2-40B4-BE49-F238E27FC236}">
                    <a16:creationId xmlns:a16="http://schemas.microsoft.com/office/drawing/2014/main" id="{8DFA754C-F93D-4615-996E-F1F1419FA2E1}"/>
                  </a:ext>
                </a:extLst>
              </p:cNvPr>
              <p:cNvSpPr txBox="1">
                <a:spLocks noChangeArrowheads="1"/>
              </p:cNvSpPr>
              <p:nvPr/>
            </p:nvSpPr>
            <p:spPr bwMode="auto">
              <a:xfrm>
                <a:off x="4928" y="1424"/>
                <a:ext cx="384" cy="212"/>
              </a:xfrm>
              <a:prstGeom prst="rect">
                <a:avLst/>
              </a:prstGeom>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style>
              <a:lnRef idx="2">
                <a:schemeClr val="accent6"/>
              </a:lnRef>
              <a:fillRef idx="1">
                <a:schemeClr val="lt1"/>
              </a:fillRef>
              <a:effectRef idx="0">
                <a:schemeClr val="accent6"/>
              </a:effectRef>
              <a:fontRef idx="minor">
                <a:schemeClr val="dk1"/>
              </a:fontRef>
            </p:style>
            <p:txBody>
              <a:bodyPr>
                <a:spAutoFit/>
              </a:bodyPr>
              <a:lstStyle/>
              <a:p>
                <a:pPr>
                  <a:spcBef>
                    <a:spcPct val="50000"/>
                  </a:spcBef>
                  <a:defRPr/>
                </a:pPr>
                <a:r>
                  <a:rPr lang="en-US" sz="1600">
                    <a:latin typeface="Arial" charset="0"/>
                    <a:ea typeface="ＭＳ Ｐゴシック" charset="0"/>
                  </a:rPr>
                  <a:t>YES</a:t>
                </a:r>
              </a:p>
            </p:txBody>
          </p:sp>
        </p:grpSp>
      </p:grpSp>
      <p:grpSp>
        <p:nvGrpSpPr>
          <p:cNvPr id="27689" name="Group 41">
            <a:extLst>
              <a:ext uri="{FF2B5EF4-FFF2-40B4-BE49-F238E27FC236}">
                <a16:creationId xmlns:a16="http://schemas.microsoft.com/office/drawing/2014/main" id="{6ADDD222-5FC7-4864-9B95-AC09B7DF0B63}"/>
              </a:ext>
            </a:extLst>
          </p:cNvPr>
          <p:cNvGrpSpPr>
            <a:grpSpLocks/>
          </p:cNvGrpSpPr>
          <p:nvPr/>
        </p:nvGrpSpPr>
        <p:grpSpPr bwMode="auto">
          <a:xfrm>
            <a:off x="2844800" y="2260600"/>
            <a:ext cx="2057400" cy="336550"/>
            <a:chOff x="1792" y="1424"/>
            <a:chExt cx="1296" cy="212"/>
          </a:xfrm>
        </p:grpSpPr>
        <p:sp>
          <p:nvSpPr>
            <p:cNvPr id="27674" name="Line 26">
              <a:extLst>
                <a:ext uri="{FF2B5EF4-FFF2-40B4-BE49-F238E27FC236}">
                  <a16:creationId xmlns:a16="http://schemas.microsoft.com/office/drawing/2014/main" id="{CA041218-F578-47F8-A462-A0CF954FA153}"/>
                </a:ext>
              </a:extLst>
            </p:cNvPr>
            <p:cNvSpPr>
              <a:spLocks noChangeShapeType="1"/>
            </p:cNvSpPr>
            <p:nvPr/>
          </p:nvSpPr>
          <p:spPr bwMode="auto">
            <a:xfrm flipH="1">
              <a:off x="1792" y="1608"/>
              <a:ext cx="1296" cy="0"/>
            </a:xfrm>
            <a:prstGeom prst="line">
              <a:avLst/>
            </a:prstGeom>
            <a:noFill/>
            <a:ln w="9525">
              <a:solidFill>
                <a:schemeClr val="tx1"/>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US">
                <a:latin typeface="Times New Roman" charset="0"/>
                <a:ea typeface="ＭＳ Ｐゴシック" charset="0"/>
              </a:endParaRPr>
            </a:p>
          </p:txBody>
        </p:sp>
        <p:sp>
          <p:nvSpPr>
            <p:cNvPr id="27688" name="Text Box 40">
              <a:extLst>
                <a:ext uri="{FF2B5EF4-FFF2-40B4-BE49-F238E27FC236}">
                  <a16:creationId xmlns:a16="http://schemas.microsoft.com/office/drawing/2014/main" id="{0C543B2E-CAE3-45B2-9F46-65D2CE8A39C6}"/>
                </a:ext>
              </a:extLst>
            </p:cNvPr>
            <p:cNvSpPr txBox="1">
              <a:spLocks noChangeArrowheads="1"/>
            </p:cNvSpPr>
            <p:nvPr/>
          </p:nvSpPr>
          <p:spPr bwMode="auto">
            <a:xfrm>
              <a:off x="2320" y="1424"/>
              <a:ext cx="384" cy="2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1600">
                  <a:latin typeface="Arial" charset="0"/>
                  <a:ea typeface="ＭＳ Ｐゴシック" charset="0"/>
                </a:rPr>
                <a:t>NO</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27681"/>
                                        </p:tgtEl>
                                        <p:attrNameLst>
                                          <p:attrName>style.visibility</p:attrName>
                                        </p:attrNameLst>
                                      </p:cBhvr>
                                      <p:to>
                                        <p:strVal val="visible"/>
                                      </p:to>
                                    </p:set>
                                    <p:anim calcmode="lin" valueType="num">
                                      <p:cBhvr>
                                        <p:cTn id="7" dur="500" fill="hold"/>
                                        <p:tgtEl>
                                          <p:spTgt spid="27681"/>
                                        </p:tgtEl>
                                        <p:attrNameLst>
                                          <p:attrName>ppt_x</p:attrName>
                                        </p:attrNameLst>
                                      </p:cBhvr>
                                      <p:tavLst>
                                        <p:tav tm="0">
                                          <p:val>
                                            <p:strVal val="#ppt_x"/>
                                          </p:val>
                                        </p:tav>
                                        <p:tav tm="100000">
                                          <p:val>
                                            <p:strVal val="#ppt_x"/>
                                          </p:val>
                                        </p:tav>
                                      </p:tavLst>
                                    </p:anim>
                                    <p:anim calcmode="lin" valueType="num">
                                      <p:cBhvr>
                                        <p:cTn id="8" dur="500" fill="hold"/>
                                        <p:tgtEl>
                                          <p:spTgt spid="27681"/>
                                        </p:tgtEl>
                                        <p:attrNameLst>
                                          <p:attrName>ppt_y</p:attrName>
                                        </p:attrNameLst>
                                      </p:cBhvr>
                                      <p:tavLst>
                                        <p:tav tm="0">
                                          <p:val>
                                            <p:strVal val="#ppt_y-#ppt_h/2"/>
                                          </p:val>
                                        </p:tav>
                                        <p:tav tm="100000">
                                          <p:val>
                                            <p:strVal val="#ppt_y"/>
                                          </p:val>
                                        </p:tav>
                                      </p:tavLst>
                                    </p:anim>
                                    <p:anim calcmode="lin" valueType="num">
                                      <p:cBhvr>
                                        <p:cTn id="9" dur="500" fill="hold"/>
                                        <p:tgtEl>
                                          <p:spTgt spid="27681"/>
                                        </p:tgtEl>
                                        <p:attrNameLst>
                                          <p:attrName>ppt_w</p:attrName>
                                        </p:attrNameLst>
                                      </p:cBhvr>
                                      <p:tavLst>
                                        <p:tav tm="0">
                                          <p:val>
                                            <p:strVal val="#ppt_w"/>
                                          </p:val>
                                        </p:tav>
                                        <p:tav tm="100000">
                                          <p:val>
                                            <p:strVal val="#ppt_w"/>
                                          </p:val>
                                        </p:tav>
                                      </p:tavLst>
                                    </p:anim>
                                    <p:anim calcmode="lin" valueType="num">
                                      <p:cBhvr>
                                        <p:cTn id="10" dur="500" fill="hold"/>
                                        <p:tgtEl>
                                          <p:spTgt spid="27681"/>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 fill="hold" nodeType="clickEffect">
                                  <p:stCondLst>
                                    <p:cond delay="0"/>
                                  </p:stCondLst>
                                  <p:childTnLst>
                                    <p:set>
                                      <p:cBhvr>
                                        <p:cTn id="14" dur="1" fill="hold">
                                          <p:stCondLst>
                                            <p:cond delay="0"/>
                                          </p:stCondLst>
                                        </p:cTn>
                                        <p:tgtEl>
                                          <p:spTgt spid="27682"/>
                                        </p:tgtEl>
                                        <p:attrNameLst>
                                          <p:attrName>style.visibility</p:attrName>
                                        </p:attrNameLst>
                                      </p:cBhvr>
                                      <p:to>
                                        <p:strVal val="visible"/>
                                      </p:to>
                                    </p:set>
                                    <p:anim calcmode="lin" valueType="num">
                                      <p:cBhvr>
                                        <p:cTn id="15" dur="500" fill="hold"/>
                                        <p:tgtEl>
                                          <p:spTgt spid="27682"/>
                                        </p:tgtEl>
                                        <p:attrNameLst>
                                          <p:attrName>ppt_x</p:attrName>
                                        </p:attrNameLst>
                                      </p:cBhvr>
                                      <p:tavLst>
                                        <p:tav tm="0">
                                          <p:val>
                                            <p:strVal val="#ppt_x"/>
                                          </p:val>
                                        </p:tav>
                                        <p:tav tm="100000">
                                          <p:val>
                                            <p:strVal val="#ppt_x"/>
                                          </p:val>
                                        </p:tav>
                                      </p:tavLst>
                                    </p:anim>
                                    <p:anim calcmode="lin" valueType="num">
                                      <p:cBhvr>
                                        <p:cTn id="16" dur="500" fill="hold"/>
                                        <p:tgtEl>
                                          <p:spTgt spid="27682"/>
                                        </p:tgtEl>
                                        <p:attrNameLst>
                                          <p:attrName>ppt_y</p:attrName>
                                        </p:attrNameLst>
                                      </p:cBhvr>
                                      <p:tavLst>
                                        <p:tav tm="0">
                                          <p:val>
                                            <p:strVal val="#ppt_y-#ppt_h/2"/>
                                          </p:val>
                                        </p:tav>
                                        <p:tav tm="100000">
                                          <p:val>
                                            <p:strVal val="#ppt_y"/>
                                          </p:val>
                                        </p:tav>
                                      </p:tavLst>
                                    </p:anim>
                                    <p:anim calcmode="lin" valueType="num">
                                      <p:cBhvr>
                                        <p:cTn id="17" dur="500" fill="hold"/>
                                        <p:tgtEl>
                                          <p:spTgt spid="27682"/>
                                        </p:tgtEl>
                                        <p:attrNameLst>
                                          <p:attrName>ppt_w</p:attrName>
                                        </p:attrNameLst>
                                      </p:cBhvr>
                                      <p:tavLst>
                                        <p:tav tm="0">
                                          <p:val>
                                            <p:strVal val="#ppt_w"/>
                                          </p:val>
                                        </p:tav>
                                        <p:tav tm="100000">
                                          <p:val>
                                            <p:strVal val="#ppt_w"/>
                                          </p:val>
                                        </p:tav>
                                      </p:tavLst>
                                    </p:anim>
                                    <p:anim calcmode="lin" valueType="num">
                                      <p:cBhvr>
                                        <p:cTn id="18" dur="500" fill="hold"/>
                                        <p:tgtEl>
                                          <p:spTgt spid="27682"/>
                                        </p:tgtEl>
                                        <p:attrNameLst>
                                          <p:attrName>ppt_h</p:attrName>
                                        </p:attrNameLst>
                                      </p:cBhvr>
                                      <p:tavLst>
                                        <p:tav tm="0">
                                          <p:val>
                                            <p:fltVal val="0"/>
                                          </p:val>
                                        </p:tav>
                                        <p:tav tm="100000">
                                          <p:val>
                                            <p:strVal val="#ppt_h"/>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8" fill="hold" nodeType="clickEffect">
                                  <p:stCondLst>
                                    <p:cond delay="0"/>
                                  </p:stCondLst>
                                  <p:childTnLst>
                                    <p:set>
                                      <p:cBhvr>
                                        <p:cTn id="22" dur="1" fill="hold">
                                          <p:stCondLst>
                                            <p:cond delay="0"/>
                                          </p:stCondLst>
                                        </p:cTn>
                                        <p:tgtEl>
                                          <p:spTgt spid="27683"/>
                                        </p:tgtEl>
                                        <p:attrNameLst>
                                          <p:attrName>style.visibility</p:attrName>
                                        </p:attrNameLst>
                                      </p:cBhvr>
                                      <p:to>
                                        <p:strVal val="visible"/>
                                      </p:to>
                                    </p:set>
                                    <p:anim calcmode="lin" valueType="num">
                                      <p:cBhvr>
                                        <p:cTn id="23" dur="500" fill="hold"/>
                                        <p:tgtEl>
                                          <p:spTgt spid="27683"/>
                                        </p:tgtEl>
                                        <p:attrNameLst>
                                          <p:attrName>ppt_x</p:attrName>
                                        </p:attrNameLst>
                                      </p:cBhvr>
                                      <p:tavLst>
                                        <p:tav tm="0">
                                          <p:val>
                                            <p:strVal val="#ppt_x-#ppt_w/2"/>
                                          </p:val>
                                        </p:tav>
                                        <p:tav tm="100000">
                                          <p:val>
                                            <p:strVal val="#ppt_x"/>
                                          </p:val>
                                        </p:tav>
                                      </p:tavLst>
                                    </p:anim>
                                    <p:anim calcmode="lin" valueType="num">
                                      <p:cBhvr>
                                        <p:cTn id="24" dur="500" fill="hold"/>
                                        <p:tgtEl>
                                          <p:spTgt spid="27683"/>
                                        </p:tgtEl>
                                        <p:attrNameLst>
                                          <p:attrName>ppt_y</p:attrName>
                                        </p:attrNameLst>
                                      </p:cBhvr>
                                      <p:tavLst>
                                        <p:tav tm="0">
                                          <p:val>
                                            <p:strVal val="#ppt_y"/>
                                          </p:val>
                                        </p:tav>
                                        <p:tav tm="100000">
                                          <p:val>
                                            <p:strVal val="#ppt_y"/>
                                          </p:val>
                                        </p:tav>
                                      </p:tavLst>
                                    </p:anim>
                                    <p:anim calcmode="lin" valueType="num">
                                      <p:cBhvr>
                                        <p:cTn id="25" dur="500" fill="hold"/>
                                        <p:tgtEl>
                                          <p:spTgt spid="27683"/>
                                        </p:tgtEl>
                                        <p:attrNameLst>
                                          <p:attrName>ppt_w</p:attrName>
                                        </p:attrNameLst>
                                      </p:cBhvr>
                                      <p:tavLst>
                                        <p:tav tm="0">
                                          <p:val>
                                            <p:fltVal val="0"/>
                                          </p:val>
                                        </p:tav>
                                        <p:tav tm="100000">
                                          <p:val>
                                            <p:strVal val="#ppt_w"/>
                                          </p:val>
                                        </p:tav>
                                      </p:tavLst>
                                    </p:anim>
                                    <p:anim calcmode="lin" valueType="num">
                                      <p:cBhvr>
                                        <p:cTn id="26" dur="500" fill="hold"/>
                                        <p:tgtEl>
                                          <p:spTgt spid="27683"/>
                                        </p:tgtEl>
                                        <p:attrNameLst>
                                          <p:attrName>ppt_h</p:attrName>
                                        </p:attrNameLst>
                                      </p:cBhvr>
                                      <p:tavLst>
                                        <p:tav tm="0">
                                          <p:val>
                                            <p:strVal val="#ppt_h"/>
                                          </p:val>
                                        </p:tav>
                                        <p:tav tm="100000">
                                          <p:val>
                                            <p:strVal val="#ppt_h"/>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2765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4" fill="hold" nodeType="clickEffect">
                                  <p:stCondLst>
                                    <p:cond delay="0"/>
                                  </p:stCondLst>
                                  <p:childTnLst>
                                    <p:set>
                                      <p:cBhvr>
                                        <p:cTn id="34" dur="1" fill="hold">
                                          <p:stCondLst>
                                            <p:cond delay="0"/>
                                          </p:stCondLst>
                                        </p:cTn>
                                        <p:tgtEl>
                                          <p:spTgt spid="27685"/>
                                        </p:tgtEl>
                                        <p:attrNameLst>
                                          <p:attrName>style.visibility</p:attrName>
                                        </p:attrNameLst>
                                      </p:cBhvr>
                                      <p:to>
                                        <p:strVal val="visible"/>
                                      </p:to>
                                    </p:set>
                                    <p:anim calcmode="lin" valueType="num">
                                      <p:cBhvr>
                                        <p:cTn id="35" dur="500" fill="hold"/>
                                        <p:tgtEl>
                                          <p:spTgt spid="27685"/>
                                        </p:tgtEl>
                                        <p:attrNameLst>
                                          <p:attrName>ppt_x</p:attrName>
                                        </p:attrNameLst>
                                      </p:cBhvr>
                                      <p:tavLst>
                                        <p:tav tm="0">
                                          <p:val>
                                            <p:strVal val="#ppt_x"/>
                                          </p:val>
                                        </p:tav>
                                        <p:tav tm="100000">
                                          <p:val>
                                            <p:strVal val="#ppt_x"/>
                                          </p:val>
                                        </p:tav>
                                      </p:tavLst>
                                    </p:anim>
                                    <p:anim calcmode="lin" valueType="num">
                                      <p:cBhvr>
                                        <p:cTn id="36" dur="500" fill="hold"/>
                                        <p:tgtEl>
                                          <p:spTgt spid="27685"/>
                                        </p:tgtEl>
                                        <p:attrNameLst>
                                          <p:attrName>ppt_y</p:attrName>
                                        </p:attrNameLst>
                                      </p:cBhvr>
                                      <p:tavLst>
                                        <p:tav tm="0">
                                          <p:val>
                                            <p:strVal val="#ppt_y+#ppt_h/2"/>
                                          </p:val>
                                        </p:tav>
                                        <p:tav tm="100000">
                                          <p:val>
                                            <p:strVal val="#ppt_y"/>
                                          </p:val>
                                        </p:tav>
                                      </p:tavLst>
                                    </p:anim>
                                    <p:anim calcmode="lin" valueType="num">
                                      <p:cBhvr>
                                        <p:cTn id="37" dur="500" fill="hold"/>
                                        <p:tgtEl>
                                          <p:spTgt spid="27685"/>
                                        </p:tgtEl>
                                        <p:attrNameLst>
                                          <p:attrName>ppt_w</p:attrName>
                                        </p:attrNameLst>
                                      </p:cBhvr>
                                      <p:tavLst>
                                        <p:tav tm="0">
                                          <p:val>
                                            <p:strVal val="#ppt_w"/>
                                          </p:val>
                                        </p:tav>
                                        <p:tav tm="100000">
                                          <p:val>
                                            <p:strVal val="#ppt_w"/>
                                          </p:val>
                                        </p:tav>
                                      </p:tavLst>
                                    </p:anim>
                                    <p:anim calcmode="lin" valueType="num">
                                      <p:cBhvr>
                                        <p:cTn id="38" dur="500" fill="hold"/>
                                        <p:tgtEl>
                                          <p:spTgt spid="27685"/>
                                        </p:tgtEl>
                                        <p:attrNameLst>
                                          <p:attrName>ppt_h</p:attrName>
                                        </p:attrNameLst>
                                      </p:cBhvr>
                                      <p:tavLst>
                                        <p:tav tm="0">
                                          <p:val>
                                            <p:fltVal val="0"/>
                                          </p:val>
                                        </p:tav>
                                        <p:tav tm="100000">
                                          <p:val>
                                            <p:strVal val="#ppt_h"/>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nodeType="clickEffect">
                                  <p:stCondLst>
                                    <p:cond delay="0"/>
                                  </p:stCondLst>
                                  <p:childTnLst>
                                    <p:set>
                                      <p:cBhvr>
                                        <p:cTn id="42" dur="1" fill="hold">
                                          <p:stCondLst>
                                            <p:cond delay="0"/>
                                          </p:stCondLst>
                                        </p:cTn>
                                        <p:tgtEl>
                                          <p:spTgt spid="27691"/>
                                        </p:tgtEl>
                                        <p:attrNameLst>
                                          <p:attrName>style.visibility</p:attrName>
                                        </p:attrNameLst>
                                      </p:cBhvr>
                                      <p:to>
                                        <p:strVal val="visible"/>
                                      </p:to>
                                    </p:set>
                                    <p:anim calcmode="lin" valueType="num">
                                      <p:cBhvr>
                                        <p:cTn id="43" dur="500" fill="hold"/>
                                        <p:tgtEl>
                                          <p:spTgt spid="27691"/>
                                        </p:tgtEl>
                                        <p:attrNameLst>
                                          <p:attrName>ppt_x</p:attrName>
                                        </p:attrNameLst>
                                      </p:cBhvr>
                                      <p:tavLst>
                                        <p:tav tm="0">
                                          <p:val>
                                            <p:strVal val="#ppt_x-#ppt_w/2"/>
                                          </p:val>
                                        </p:tav>
                                        <p:tav tm="100000">
                                          <p:val>
                                            <p:strVal val="#ppt_x"/>
                                          </p:val>
                                        </p:tav>
                                      </p:tavLst>
                                    </p:anim>
                                    <p:anim calcmode="lin" valueType="num">
                                      <p:cBhvr>
                                        <p:cTn id="44" dur="500" fill="hold"/>
                                        <p:tgtEl>
                                          <p:spTgt spid="27691"/>
                                        </p:tgtEl>
                                        <p:attrNameLst>
                                          <p:attrName>ppt_y</p:attrName>
                                        </p:attrNameLst>
                                      </p:cBhvr>
                                      <p:tavLst>
                                        <p:tav tm="0">
                                          <p:val>
                                            <p:strVal val="#ppt_y"/>
                                          </p:val>
                                        </p:tav>
                                        <p:tav tm="100000">
                                          <p:val>
                                            <p:strVal val="#ppt_y"/>
                                          </p:val>
                                        </p:tav>
                                      </p:tavLst>
                                    </p:anim>
                                    <p:anim calcmode="lin" valueType="num">
                                      <p:cBhvr>
                                        <p:cTn id="45" dur="500" fill="hold"/>
                                        <p:tgtEl>
                                          <p:spTgt spid="27691"/>
                                        </p:tgtEl>
                                        <p:attrNameLst>
                                          <p:attrName>ppt_w</p:attrName>
                                        </p:attrNameLst>
                                      </p:cBhvr>
                                      <p:tavLst>
                                        <p:tav tm="0">
                                          <p:val>
                                            <p:fltVal val="0"/>
                                          </p:val>
                                        </p:tav>
                                        <p:tav tm="100000">
                                          <p:val>
                                            <p:strVal val="#ppt_w"/>
                                          </p:val>
                                        </p:tav>
                                      </p:tavLst>
                                    </p:anim>
                                    <p:anim calcmode="lin" valueType="num">
                                      <p:cBhvr>
                                        <p:cTn id="46" dur="500" fill="hold"/>
                                        <p:tgtEl>
                                          <p:spTgt spid="27691"/>
                                        </p:tgtEl>
                                        <p:attrNameLst>
                                          <p:attrName>ppt_h</p:attrName>
                                        </p:attrNameLst>
                                      </p:cBhvr>
                                      <p:tavLst>
                                        <p:tav tm="0">
                                          <p:val>
                                            <p:strVal val="#ppt_h"/>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4" fill="hold" nodeType="clickEffect">
                                  <p:stCondLst>
                                    <p:cond delay="0"/>
                                  </p:stCondLst>
                                  <p:childTnLst>
                                    <p:set>
                                      <p:cBhvr>
                                        <p:cTn id="50" dur="1" fill="hold">
                                          <p:stCondLst>
                                            <p:cond delay="0"/>
                                          </p:stCondLst>
                                        </p:cTn>
                                        <p:tgtEl>
                                          <p:spTgt spid="27692"/>
                                        </p:tgtEl>
                                        <p:attrNameLst>
                                          <p:attrName>style.visibility</p:attrName>
                                        </p:attrNameLst>
                                      </p:cBhvr>
                                      <p:to>
                                        <p:strVal val="visible"/>
                                      </p:to>
                                    </p:set>
                                    <p:anim calcmode="lin" valueType="num">
                                      <p:cBhvr>
                                        <p:cTn id="51" dur="500" fill="hold"/>
                                        <p:tgtEl>
                                          <p:spTgt spid="27692"/>
                                        </p:tgtEl>
                                        <p:attrNameLst>
                                          <p:attrName>ppt_x</p:attrName>
                                        </p:attrNameLst>
                                      </p:cBhvr>
                                      <p:tavLst>
                                        <p:tav tm="0">
                                          <p:val>
                                            <p:strVal val="#ppt_x"/>
                                          </p:val>
                                        </p:tav>
                                        <p:tav tm="100000">
                                          <p:val>
                                            <p:strVal val="#ppt_x"/>
                                          </p:val>
                                        </p:tav>
                                      </p:tavLst>
                                    </p:anim>
                                    <p:anim calcmode="lin" valueType="num">
                                      <p:cBhvr>
                                        <p:cTn id="52" dur="500" fill="hold"/>
                                        <p:tgtEl>
                                          <p:spTgt spid="27692"/>
                                        </p:tgtEl>
                                        <p:attrNameLst>
                                          <p:attrName>ppt_y</p:attrName>
                                        </p:attrNameLst>
                                      </p:cBhvr>
                                      <p:tavLst>
                                        <p:tav tm="0">
                                          <p:val>
                                            <p:strVal val="#ppt_y+#ppt_h/2"/>
                                          </p:val>
                                        </p:tav>
                                        <p:tav tm="100000">
                                          <p:val>
                                            <p:strVal val="#ppt_y"/>
                                          </p:val>
                                        </p:tav>
                                      </p:tavLst>
                                    </p:anim>
                                    <p:anim calcmode="lin" valueType="num">
                                      <p:cBhvr>
                                        <p:cTn id="53" dur="500" fill="hold"/>
                                        <p:tgtEl>
                                          <p:spTgt spid="27692"/>
                                        </p:tgtEl>
                                        <p:attrNameLst>
                                          <p:attrName>ppt_w</p:attrName>
                                        </p:attrNameLst>
                                      </p:cBhvr>
                                      <p:tavLst>
                                        <p:tav tm="0">
                                          <p:val>
                                            <p:strVal val="#ppt_w"/>
                                          </p:val>
                                        </p:tav>
                                        <p:tav tm="100000">
                                          <p:val>
                                            <p:strVal val="#ppt_w"/>
                                          </p:val>
                                        </p:tav>
                                      </p:tavLst>
                                    </p:anim>
                                    <p:anim calcmode="lin" valueType="num">
                                      <p:cBhvr>
                                        <p:cTn id="54" dur="500" fill="hold"/>
                                        <p:tgtEl>
                                          <p:spTgt spid="27692"/>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17" presetClass="entr" presetSubtype="4" fill="hold" nodeType="clickEffect">
                                  <p:stCondLst>
                                    <p:cond delay="0"/>
                                  </p:stCondLst>
                                  <p:childTnLst>
                                    <p:set>
                                      <p:cBhvr>
                                        <p:cTn id="58" dur="1" fill="hold">
                                          <p:stCondLst>
                                            <p:cond delay="0"/>
                                          </p:stCondLst>
                                        </p:cTn>
                                        <p:tgtEl>
                                          <p:spTgt spid="27695"/>
                                        </p:tgtEl>
                                        <p:attrNameLst>
                                          <p:attrName>style.visibility</p:attrName>
                                        </p:attrNameLst>
                                      </p:cBhvr>
                                      <p:to>
                                        <p:strVal val="visible"/>
                                      </p:to>
                                    </p:set>
                                    <p:anim calcmode="lin" valueType="num">
                                      <p:cBhvr>
                                        <p:cTn id="59" dur="500" fill="hold"/>
                                        <p:tgtEl>
                                          <p:spTgt spid="27695"/>
                                        </p:tgtEl>
                                        <p:attrNameLst>
                                          <p:attrName>ppt_x</p:attrName>
                                        </p:attrNameLst>
                                      </p:cBhvr>
                                      <p:tavLst>
                                        <p:tav tm="0">
                                          <p:val>
                                            <p:strVal val="#ppt_x"/>
                                          </p:val>
                                        </p:tav>
                                        <p:tav tm="100000">
                                          <p:val>
                                            <p:strVal val="#ppt_x"/>
                                          </p:val>
                                        </p:tav>
                                      </p:tavLst>
                                    </p:anim>
                                    <p:anim calcmode="lin" valueType="num">
                                      <p:cBhvr>
                                        <p:cTn id="60" dur="500" fill="hold"/>
                                        <p:tgtEl>
                                          <p:spTgt spid="27695"/>
                                        </p:tgtEl>
                                        <p:attrNameLst>
                                          <p:attrName>ppt_y</p:attrName>
                                        </p:attrNameLst>
                                      </p:cBhvr>
                                      <p:tavLst>
                                        <p:tav tm="0">
                                          <p:val>
                                            <p:strVal val="#ppt_y+#ppt_h/2"/>
                                          </p:val>
                                        </p:tav>
                                        <p:tav tm="100000">
                                          <p:val>
                                            <p:strVal val="#ppt_y"/>
                                          </p:val>
                                        </p:tav>
                                      </p:tavLst>
                                    </p:anim>
                                    <p:anim calcmode="lin" valueType="num">
                                      <p:cBhvr>
                                        <p:cTn id="61" dur="500" fill="hold"/>
                                        <p:tgtEl>
                                          <p:spTgt spid="27695"/>
                                        </p:tgtEl>
                                        <p:attrNameLst>
                                          <p:attrName>ppt_w</p:attrName>
                                        </p:attrNameLst>
                                      </p:cBhvr>
                                      <p:tavLst>
                                        <p:tav tm="0">
                                          <p:val>
                                            <p:strVal val="#ppt_w"/>
                                          </p:val>
                                        </p:tav>
                                        <p:tav tm="100000">
                                          <p:val>
                                            <p:strVal val="#ppt_w"/>
                                          </p:val>
                                        </p:tav>
                                      </p:tavLst>
                                    </p:anim>
                                    <p:anim calcmode="lin" valueType="num">
                                      <p:cBhvr>
                                        <p:cTn id="62" dur="500" fill="hold"/>
                                        <p:tgtEl>
                                          <p:spTgt spid="27695"/>
                                        </p:tgtEl>
                                        <p:attrNameLst>
                                          <p:attrName>ppt_h</p:attrName>
                                        </p:attrNameLst>
                                      </p:cBhvr>
                                      <p:tavLst>
                                        <p:tav tm="0">
                                          <p:val>
                                            <p:fltVal val="0"/>
                                          </p:val>
                                        </p:tav>
                                        <p:tav tm="100000">
                                          <p:val>
                                            <p:strVal val="#ppt_h"/>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27660"/>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7" presetClass="entr" presetSubtype="2" fill="hold" nodeType="clickEffect">
                                  <p:stCondLst>
                                    <p:cond delay="0"/>
                                  </p:stCondLst>
                                  <p:childTnLst>
                                    <p:set>
                                      <p:cBhvr>
                                        <p:cTn id="70" dur="1" fill="hold">
                                          <p:stCondLst>
                                            <p:cond delay="0"/>
                                          </p:stCondLst>
                                        </p:cTn>
                                        <p:tgtEl>
                                          <p:spTgt spid="27689"/>
                                        </p:tgtEl>
                                        <p:attrNameLst>
                                          <p:attrName>style.visibility</p:attrName>
                                        </p:attrNameLst>
                                      </p:cBhvr>
                                      <p:to>
                                        <p:strVal val="visible"/>
                                      </p:to>
                                    </p:set>
                                    <p:anim calcmode="lin" valueType="num">
                                      <p:cBhvr>
                                        <p:cTn id="71" dur="500" fill="hold"/>
                                        <p:tgtEl>
                                          <p:spTgt spid="27689"/>
                                        </p:tgtEl>
                                        <p:attrNameLst>
                                          <p:attrName>ppt_x</p:attrName>
                                        </p:attrNameLst>
                                      </p:cBhvr>
                                      <p:tavLst>
                                        <p:tav tm="0">
                                          <p:val>
                                            <p:strVal val="#ppt_x+#ppt_w/2"/>
                                          </p:val>
                                        </p:tav>
                                        <p:tav tm="100000">
                                          <p:val>
                                            <p:strVal val="#ppt_x"/>
                                          </p:val>
                                        </p:tav>
                                      </p:tavLst>
                                    </p:anim>
                                    <p:anim calcmode="lin" valueType="num">
                                      <p:cBhvr>
                                        <p:cTn id="72" dur="500" fill="hold"/>
                                        <p:tgtEl>
                                          <p:spTgt spid="27689"/>
                                        </p:tgtEl>
                                        <p:attrNameLst>
                                          <p:attrName>ppt_y</p:attrName>
                                        </p:attrNameLst>
                                      </p:cBhvr>
                                      <p:tavLst>
                                        <p:tav tm="0">
                                          <p:val>
                                            <p:strVal val="#ppt_y"/>
                                          </p:val>
                                        </p:tav>
                                        <p:tav tm="100000">
                                          <p:val>
                                            <p:strVal val="#ppt_y"/>
                                          </p:val>
                                        </p:tav>
                                      </p:tavLst>
                                    </p:anim>
                                    <p:anim calcmode="lin" valueType="num">
                                      <p:cBhvr>
                                        <p:cTn id="73" dur="500" fill="hold"/>
                                        <p:tgtEl>
                                          <p:spTgt spid="27689"/>
                                        </p:tgtEl>
                                        <p:attrNameLst>
                                          <p:attrName>ppt_w</p:attrName>
                                        </p:attrNameLst>
                                      </p:cBhvr>
                                      <p:tavLst>
                                        <p:tav tm="0">
                                          <p:val>
                                            <p:fltVal val="0"/>
                                          </p:val>
                                        </p:tav>
                                        <p:tav tm="100000">
                                          <p:val>
                                            <p:strVal val="#ppt_w"/>
                                          </p:val>
                                        </p:tav>
                                      </p:tavLst>
                                    </p:anim>
                                    <p:anim calcmode="lin" valueType="num">
                                      <p:cBhvr>
                                        <p:cTn id="74" dur="500" fill="hold"/>
                                        <p:tgtEl>
                                          <p:spTgt spid="27689"/>
                                        </p:tgtEl>
                                        <p:attrNameLst>
                                          <p:attrName>ppt_h</p:attrName>
                                        </p:attrNameLst>
                                      </p:cBhvr>
                                      <p:tavLst>
                                        <p:tav tm="0">
                                          <p:val>
                                            <p:strVal val="#ppt_h"/>
                                          </p:val>
                                        </p:tav>
                                        <p:tav tm="100000">
                                          <p:val>
                                            <p:strVal val="#ppt_h"/>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17" presetClass="entr" presetSubtype="1" fill="hold" nodeType="clickEffect">
                                  <p:stCondLst>
                                    <p:cond delay="0"/>
                                  </p:stCondLst>
                                  <p:childTnLst>
                                    <p:set>
                                      <p:cBhvr>
                                        <p:cTn id="78" dur="1" fill="hold">
                                          <p:stCondLst>
                                            <p:cond delay="0"/>
                                          </p:stCondLst>
                                        </p:cTn>
                                        <p:tgtEl>
                                          <p:spTgt spid="27694"/>
                                        </p:tgtEl>
                                        <p:attrNameLst>
                                          <p:attrName>style.visibility</p:attrName>
                                        </p:attrNameLst>
                                      </p:cBhvr>
                                      <p:to>
                                        <p:strVal val="visible"/>
                                      </p:to>
                                    </p:set>
                                    <p:anim calcmode="lin" valueType="num">
                                      <p:cBhvr>
                                        <p:cTn id="79" dur="500" fill="hold"/>
                                        <p:tgtEl>
                                          <p:spTgt spid="27694"/>
                                        </p:tgtEl>
                                        <p:attrNameLst>
                                          <p:attrName>ppt_x</p:attrName>
                                        </p:attrNameLst>
                                      </p:cBhvr>
                                      <p:tavLst>
                                        <p:tav tm="0">
                                          <p:val>
                                            <p:strVal val="#ppt_x"/>
                                          </p:val>
                                        </p:tav>
                                        <p:tav tm="100000">
                                          <p:val>
                                            <p:strVal val="#ppt_x"/>
                                          </p:val>
                                        </p:tav>
                                      </p:tavLst>
                                    </p:anim>
                                    <p:anim calcmode="lin" valueType="num">
                                      <p:cBhvr>
                                        <p:cTn id="80" dur="500" fill="hold"/>
                                        <p:tgtEl>
                                          <p:spTgt spid="27694"/>
                                        </p:tgtEl>
                                        <p:attrNameLst>
                                          <p:attrName>ppt_y</p:attrName>
                                        </p:attrNameLst>
                                      </p:cBhvr>
                                      <p:tavLst>
                                        <p:tav tm="0">
                                          <p:val>
                                            <p:strVal val="#ppt_y-#ppt_h/2"/>
                                          </p:val>
                                        </p:tav>
                                        <p:tav tm="100000">
                                          <p:val>
                                            <p:strVal val="#ppt_y"/>
                                          </p:val>
                                        </p:tav>
                                      </p:tavLst>
                                    </p:anim>
                                    <p:anim calcmode="lin" valueType="num">
                                      <p:cBhvr>
                                        <p:cTn id="81" dur="500" fill="hold"/>
                                        <p:tgtEl>
                                          <p:spTgt spid="27694"/>
                                        </p:tgtEl>
                                        <p:attrNameLst>
                                          <p:attrName>ppt_w</p:attrName>
                                        </p:attrNameLst>
                                      </p:cBhvr>
                                      <p:tavLst>
                                        <p:tav tm="0">
                                          <p:val>
                                            <p:strVal val="#ppt_w"/>
                                          </p:val>
                                        </p:tav>
                                        <p:tav tm="100000">
                                          <p:val>
                                            <p:strVal val="#ppt_w"/>
                                          </p:val>
                                        </p:tav>
                                      </p:tavLst>
                                    </p:anim>
                                    <p:anim calcmode="lin" valueType="num">
                                      <p:cBhvr>
                                        <p:cTn id="82" dur="500" fill="hold"/>
                                        <p:tgtEl>
                                          <p:spTgt spid="276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7" grpId="0" animBg="1" autoUpdateAnimBg="0"/>
      <p:bldP spid="27660" grpId="0" animBg="1" autoUpdateAnimBg="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89662560-2685-420C-9D00-3866218B5FFC}"/>
              </a:ext>
            </a:extLst>
          </p:cNvPr>
          <p:cNvSpPr>
            <a:spLocks noGrp="1" noChangeArrowheads="1"/>
          </p:cNvSpPr>
          <p:nvPr>
            <p:ph type="title"/>
          </p:nvPr>
        </p:nvSpPr>
        <p:spPr bwMode="auto">
          <a:xfrm>
            <a:off x="1828800" y="152400"/>
            <a:ext cx="7086600"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b="0">
                <a:latin typeface="Arial" panose="020B0604020202020204" pitchFamily="34" charset="0"/>
              </a:rPr>
              <a:t>KEY PARAMETERS</a:t>
            </a:r>
          </a:p>
        </p:txBody>
      </p:sp>
      <p:sp>
        <p:nvSpPr>
          <p:cNvPr id="28675" name="Rectangle 3">
            <a:extLst>
              <a:ext uri="{FF2B5EF4-FFF2-40B4-BE49-F238E27FC236}">
                <a16:creationId xmlns:a16="http://schemas.microsoft.com/office/drawing/2014/main" id="{DDE662AD-B77C-457A-BA53-78FD079E844E}"/>
              </a:ext>
            </a:extLst>
          </p:cNvPr>
          <p:cNvSpPr>
            <a:spLocks noGrp="1" noChangeArrowheads="1"/>
          </p:cNvSpPr>
          <p:nvPr>
            <p:ph type="body" idx="1"/>
          </p:nvPr>
        </p:nvSpPr>
        <p:spPr bwMode="auto">
          <a:xfrm>
            <a:off x="304800" y="1066800"/>
            <a:ext cx="8458200" cy="51816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rmAutofit fontScale="70000" lnSpcReduction="20000"/>
          </a:bodyPr>
          <a:lstStyle/>
          <a:p>
            <a:pPr algn="just" eaLnBrk="1" hangingPunct="1">
              <a:lnSpc>
                <a:spcPct val="125000"/>
              </a:lnSpc>
              <a:buFont typeface="Wingdings" panose="05000000000000000000" pitchFamily="2" charset="2"/>
              <a:buChar char="q"/>
            </a:pPr>
            <a:r>
              <a:rPr lang="en-US" altLang="en-US" dirty="0">
                <a:latin typeface="Arial" panose="020B0604020202020204" pitchFamily="34" charset="0"/>
              </a:rPr>
              <a:t>Trail intensity is given by value of </a:t>
            </a:r>
            <a:r>
              <a:rPr lang="en-US" altLang="en-US" dirty="0">
                <a:latin typeface="Arial" panose="020B0604020202020204" pitchFamily="34" charset="0"/>
                <a:sym typeface="Symbol" panose="05050102010706020507" pitchFamily="18" charset="2"/>
              </a:rPr>
              <a:t></a:t>
            </a:r>
            <a:r>
              <a:rPr lang="en-US" altLang="en-US" baseline="-25000" dirty="0" err="1">
                <a:latin typeface="Arial" panose="020B0604020202020204" pitchFamily="34" charset="0"/>
                <a:sym typeface="Symbol" panose="05050102010706020507" pitchFamily="18" charset="2"/>
              </a:rPr>
              <a:t>ij</a:t>
            </a:r>
            <a:r>
              <a:rPr lang="en-US" altLang="en-US" dirty="0">
                <a:latin typeface="Arial" panose="020B0604020202020204" pitchFamily="34" charset="0"/>
                <a:sym typeface="Symbol" panose="05050102010706020507" pitchFamily="18" charset="2"/>
              </a:rPr>
              <a:t> which indicates the intensity of the pheromone on the trail segment, (</a:t>
            </a:r>
            <a:r>
              <a:rPr lang="en-US" altLang="en-US" dirty="0" err="1">
                <a:latin typeface="Arial" panose="020B0604020202020204" pitchFamily="34" charset="0"/>
                <a:sym typeface="Symbol" panose="05050102010706020507" pitchFamily="18" charset="2"/>
              </a:rPr>
              <a:t>ij</a:t>
            </a:r>
            <a:r>
              <a:rPr lang="en-US" altLang="en-US" dirty="0">
                <a:latin typeface="Arial" panose="020B0604020202020204" pitchFamily="34" charset="0"/>
                <a:sym typeface="Symbol" panose="05050102010706020507" pitchFamily="18" charset="2"/>
              </a:rPr>
              <a:t>). This variable will keep track of how attractive a trail (an edge of the graph, or an entire tour) is</a:t>
            </a:r>
          </a:p>
          <a:p>
            <a:pPr algn="just" eaLnBrk="1" hangingPunct="1">
              <a:lnSpc>
                <a:spcPct val="125000"/>
              </a:lnSpc>
              <a:buFont typeface="Wingdings" panose="05000000000000000000" pitchFamily="2" charset="2"/>
              <a:buChar char="q"/>
            </a:pPr>
            <a:r>
              <a:rPr lang="en-US" altLang="en-US" dirty="0">
                <a:latin typeface="Arial" panose="020B0604020202020204" pitchFamily="34" charset="0"/>
                <a:sym typeface="Symbol" panose="05050102010706020507" pitchFamily="18" charset="2"/>
              </a:rPr>
              <a:t>Trail visibility is </a:t>
            </a:r>
            <a:r>
              <a:rPr lang="en-US" altLang="en-US" baseline="-25000" dirty="0" err="1">
                <a:latin typeface="Arial" panose="020B0604020202020204" pitchFamily="34" charset="0"/>
                <a:sym typeface="Symbol" panose="05050102010706020507" pitchFamily="18" charset="2"/>
              </a:rPr>
              <a:t>ij</a:t>
            </a:r>
            <a:r>
              <a:rPr lang="en-US" altLang="en-US" dirty="0">
                <a:latin typeface="Arial" panose="020B0604020202020204" pitchFamily="34" charset="0"/>
                <a:sym typeface="Symbol" panose="05050102010706020507" pitchFamily="18" charset="2"/>
              </a:rPr>
              <a:t> = 1/</a:t>
            </a:r>
            <a:r>
              <a:rPr lang="en-US" altLang="en-US" dirty="0" err="1">
                <a:latin typeface="Arial" panose="020B0604020202020204" pitchFamily="34" charset="0"/>
                <a:sym typeface="Symbol" panose="05050102010706020507" pitchFamily="18" charset="2"/>
              </a:rPr>
              <a:t>d</a:t>
            </a:r>
            <a:r>
              <a:rPr lang="en-US" altLang="en-US" baseline="-25000" dirty="0" err="1">
                <a:latin typeface="Arial" panose="020B0604020202020204" pitchFamily="34" charset="0"/>
                <a:sym typeface="Symbol" panose="05050102010706020507" pitchFamily="18" charset="2"/>
              </a:rPr>
              <a:t>ij</a:t>
            </a:r>
            <a:r>
              <a:rPr lang="en-US" altLang="en-US" dirty="0">
                <a:latin typeface="Arial" panose="020B0604020202020204" pitchFamily="34" charset="0"/>
                <a:sym typeface="Symbol" panose="05050102010706020507" pitchFamily="18" charset="2"/>
              </a:rPr>
              <a:t>. An ant can see only so far. It’s almost blind. It can see closer cities better. </a:t>
            </a:r>
          </a:p>
          <a:p>
            <a:pPr algn="just" eaLnBrk="1" hangingPunct="1">
              <a:lnSpc>
                <a:spcPct val="125000"/>
              </a:lnSpc>
              <a:buFont typeface="Wingdings" panose="05000000000000000000" pitchFamily="2" charset="2"/>
              <a:buChar char="q"/>
            </a:pPr>
            <a:r>
              <a:rPr lang="en-US" altLang="en-US" dirty="0">
                <a:latin typeface="Arial" panose="020B0604020202020204" pitchFamily="34" charset="0"/>
                <a:sym typeface="Symbol" panose="05050102010706020507" pitchFamily="18" charset="2"/>
              </a:rPr>
              <a:t>The importance of trail intensity and trail visibility are parameterized.  </a:t>
            </a:r>
          </a:p>
          <a:p>
            <a:pPr algn="just" eaLnBrk="1" hangingPunct="1">
              <a:lnSpc>
                <a:spcPct val="125000"/>
              </a:lnSpc>
              <a:buFont typeface="Wingdings" panose="05000000000000000000" pitchFamily="2" charset="2"/>
              <a:buChar char="q"/>
            </a:pPr>
            <a:r>
              <a:rPr lang="en-US" altLang="en-US" dirty="0">
                <a:latin typeface="Arial" panose="020B0604020202020204" pitchFamily="34" charset="0"/>
                <a:sym typeface="Symbol" panose="05050102010706020507" pitchFamily="18" charset="2"/>
              </a:rPr>
              <a:t>The importance of the intensity in the probabilistic transition is </a:t>
            </a:r>
          </a:p>
          <a:p>
            <a:pPr algn="just" eaLnBrk="1" hangingPunct="1">
              <a:lnSpc>
                <a:spcPct val="125000"/>
              </a:lnSpc>
              <a:buFont typeface="Wingdings" panose="05000000000000000000" pitchFamily="2" charset="2"/>
              <a:buChar char="q"/>
            </a:pPr>
            <a:r>
              <a:rPr lang="en-US" altLang="en-US" dirty="0">
                <a:latin typeface="Arial" panose="020B0604020202020204" pitchFamily="34" charset="0"/>
                <a:sym typeface="Symbol" panose="05050102010706020507" pitchFamily="18" charset="2"/>
              </a:rPr>
              <a:t>The importance of the visibility of the trail segment is  </a:t>
            </a:r>
          </a:p>
          <a:p>
            <a:pPr algn="just" eaLnBrk="1" hangingPunct="1">
              <a:lnSpc>
                <a:spcPct val="125000"/>
              </a:lnSpc>
              <a:buFont typeface="Wingdings" panose="05000000000000000000" pitchFamily="2" charset="2"/>
              <a:buChar char="q"/>
            </a:pPr>
            <a:r>
              <a:rPr lang="en-US" altLang="en-US" dirty="0">
                <a:latin typeface="Arial" panose="020B0604020202020204" pitchFamily="34" charset="0"/>
                <a:sym typeface="Symbol" panose="05050102010706020507" pitchFamily="18" charset="2"/>
              </a:rPr>
              <a:t>The pheromone deposited evaporates in time. The trail persistence or evaporation rate is given as </a:t>
            </a:r>
            <a:r>
              <a:rPr lang="en-US" altLang="en-US" dirty="0">
                <a:latin typeface="Arial" panose="020B0604020202020204" pitchFamily="34" charset="0"/>
              </a:rPr>
              <a:t> </a:t>
            </a:r>
          </a:p>
          <a:p>
            <a:pPr algn="just" eaLnBrk="1" hangingPunct="1">
              <a:lnSpc>
                <a:spcPct val="125000"/>
              </a:lnSpc>
              <a:buFont typeface="Wingdings" panose="05000000000000000000" pitchFamily="2" charset="2"/>
              <a:buChar char="q"/>
            </a:pPr>
            <a:r>
              <a:rPr lang="en-US" altLang="en-US" dirty="0">
                <a:latin typeface="Arial" panose="020B0604020202020204" pitchFamily="34" charset="0"/>
              </a:rPr>
              <a:t>Q is a constant and the amount of pheromone laid on a trail segment by an ant. I.e., how much pheromone does ant place on its tour.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 calcmode="lin" valueType="num">
                                      <p:cBhvr additive="base">
                                        <p:cTn id="7" dur="500" fill="hold"/>
                                        <p:tgtEl>
                                          <p:spTgt spid="286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86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8675">
                                            <p:txEl>
                                              <p:pRg st="1" end="1"/>
                                            </p:txEl>
                                          </p:spTgt>
                                        </p:tgtEl>
                                        <p:attrNameLst>
                                          <p:attrName>style.visibility</p:attrName>
                                        </p:attrNameLst>
                                      </p:cBhvr>
                                      <p:to>
                                        <p:strVal val="visible"/>
                                      </p:to>
                                    </p:set>
                                    <p:anim calcmode="lin" valueType="num">
                                      <p:cBhvr additive="base">
                                        <p:cTn id="13" dur="500" fill="hold"/>
                                        <p:tgtEl>
                                          <p:spTgt spid="2867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86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8675">
                                            <p:txEl>
                                              <p:pRg st="2" end="2"/>
                                            </p:txEl>
                                          </p:spTgt>
                                        </p:tgtEl>
                                        <p:attrNameLst>
                                          <p:attrName>style.visibility</p:attrName>
                                        </p:attrNameLst>
                                      </p:cBhvr>
                                      <p:to>
                                        <p:strVal val="visible"/>
                                      </p:to>
                                    </p:set>
                                    <p:anim calcmode="lin" valueType="num">
                                      <p:cBhvr additive="base">
                                        <p:cTn id="19" dur="500" fill="hold"/>
                                        <p:tgtEl>
                                          <p:spTgt spid="28675">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867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8675">
                                            <p:txEl>
                                              <p:pRg st="3" end="3"/>
                                            </p:txEl>
                                          </p:spTgt>
                                        </p:tgtEl>
                                        <p:attrNameLst>
                                          <p:attrName>style.visibility</p:attrName>
                                        </p:attrNameLst>
                                      </p:cBhvr>
                                      <p:to>
                                        <p:strVal val="visible"/>
                                      </p:to>
                                    </p:set>
                                    <p:anim calcmode="lin" valueType="num">
                                      <p:cBhvr additive="base">
                                        <p:cTn id="25" dur="500" fill="hold"/>
                                        <p:tgtEl>
                                          <p:spTgt spid="28675">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867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8675">
                                            <p:txEl>
                                              <p:pRg st="4" end="4"/>
                                            </p:txEl>
                                          </p:spTgt>
                                        </p:tgtEl>
                                        <p:attrNameLst>
                                          <p:attrName>style.visibility</p:attrName>
                                        </p:attrNameLst>
                                      </p:cBhvr>
                                      <p:to>
                                        <p:strVal val="visible"/>
                                      </p:to>
                                    </p:set>
                                    <p:anim calcmode="lin" valueType="num">
                                      <p:cBhvr additive="base">
                                        <p:cTn id="31" dur="500" fill="hold"/>
                                        <p:tgtEl>
                                          <p:spTgt spid="28675">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867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28675">
                                            <p:txEl>
                                              <p:pRg st="5" end="5"/>
                                            </p:txEl>
                                          </p:spTgt>
                                        </p:tgtEl>
                                        <p:attrNameLst>
                                          <p:attrName>style.visibility</p:attrName>
                                        </p:attrNameLst>
                                      </p:cBhvr>
                                      <p:to>
                                        <p:strVal val="visible"/>
                                      </p:to>
                                    </p:set>
                                    <p:anim calcmode="lin" valueType="num">
                                      <p:cBhvr additive="base">
                                        <p:cTn id="37" dur="500" fill="hold"/>
                                        <p:tgtEl>
                                          <p:spTgt spid="28675">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2867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8675">
                                            <p:txEl>
                                              <p:pRg st="6" end="6"/>
                                            </p:txEl>
                                          </p:spTgt>
                                        </p:tgtEl>
                                        <p:attrNameLst>
                                          <p:attrName>style.visibility</p:attrName>
                                        </p:attrNameLst>
                                      </p:cBhvr>
                                      <p:to>
                                        <p:strVal val="visible"/>
                                      </p:to>
                                    </p:set>
                                    <p:anim calcmode="lin" valueType="num">
                                      <p:cBhvr additive="base">
                                        <p:cTn id="43" dur="500" fill="hold"/>
                                        <p:tgtEl>
                                          <p:spTgt spid="28675">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28675">
                                            <p:txEl>
                                              <p:pRg st="6" end="6"/>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build="p"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a:t>Genetic Algorithm (GA)</a:t>
            </a:r>
            <a:endParaRPr lang="en-US" dirty="0"/>
          </a:p>
        </p:txBody>
      </p:sp>
      <p:sp>
        <p:nvSpPr>
          <p:cNvPr id="9" name="Content Placeholder 6"/>
          <p:cNvSpPr>
            <a:spLocks noGrp="1"/>
          </p:cNvSpPr>
          <p:nvPr>
            <p:ph idx="4294967295"/>
          </p:nvPr>
        </p:nvSpPr>
        <p:spPr>
          <a:xfrm>
            <a:off x="177363" y="1904763"/>
            <a:ext cx="8749862" cy="3705791"/>
          </a:xfrm>
        </p:spPr>
        <p:txBody>
          <a:bodyPr>
            <a:normAutofit fontScale="77500" lnSpcReduction="20000"/>
          </a:bodyPr>
          <a:lstStyle/>
          <a:p>
            <a:pPr>
              <a:buFontTx/>
              <a:buChar char="-"/>
            </a:pPr>
            <a:r>
              <a:rPr lang="en-US" dirty="0">
                <a:latin typeface="+mn-lt"/>
              </a:rPr>
              <a:t>GA is advantageous in terms of requiring limited parameter settings and initializing itself from possible solutions rather than a single solution.</a:t>
            </a:r>
          </a:p>
          <a:p>
            <a:pPr>
              <a:buFontTx/>
              <a:buChar char="-"/>
            </a:pPr>
            <a:endParaRPr lang="en-US" dirty="0">
              <a:latin typeface="+mn-lt"/>
            </a:endParaRPr>
          </a:p>
          <a:p>
            <a:pPr>
              <a:buFontTx/>
              <a:buChar char="-"/>
            </a:pPr>
            <a:r>
              <a:rPr lang="en-US" dirty="0">
                <a:latin typeface="+mn-lt"/>
              </a:rPr>
              <a:t>One of the main drawbacks of GA is the lack of fast convergence towards the optimal values since the crossover and mutation process are random [6, 7]. </a:t>
            </a:r>
          </a:p>
          <a:p>
            <a:pPr>
              <a:buFontTx/>
              <a:buChar char="-"/>
            </a:pPr>
            <a:endParaRPr lang="en-US" i="1" u="sng" dirty="0">
              <a:latin typeface="+mn-lt"/>
            </a:endParaRPr>
          </a:p>
          <a:p>
            <a:pPr>
              <a:buFontTx/>
              <a:buChar char="-"/>
            </a:pPr>
            <a:r>
              <a:rPr lang="en-US" dirty="0">
                <a:latin typeface="+mn-lt"/>
              </a:rPr>
              <a:t>The applications of GA are wide ranging from scheduling [8, 9], machine learning [10], robotics [11, 12], signal processing [13], business [14], mathematics [15], manufacturing [16, 17], routing [18], and many more.</a:t>
            </a:r>
          </a:p>
        </p:txBody>
      </p:sp>
    </p:spTree>
    <p:extLst>
      <p:ext uri="{BB962C8B-B14F-4D97-AF65-F5344CB8AC3E}">
        <p14:creationId xmlns:p14="http://schemas.microsoft.com/office/powerpoint/2010/main" val="14588156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491B8F5E-DBC1-4313-ADD4-506506BE6A28}"/>
              </a:ext>
            </a:extLst>
          </p:cNvPr>
          <p:cNvSpPr>
            <a:spLocks noGrp="1" noChangeArrowheads="1"/>
          </p:cNvSpPr>
          <p:nvPr>
            <p:ph type="title"/>
          </p:nvPr>
        </p:nvSpPr>
        <p:spPr bwMode="auto">
          <a:xfrm>
            <a:off x="1828800" y="152400"/>
            <a:ext cx="7086600"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rmAutofit fontScale="90000"/>
          </a:bodyPr>
          <a:lstStyle/>
          <a:p>
            <a:pPr eaLnBrk="1" hangingPunct="1"/>
            <a:r>
              <a:rPr lang="en-US" altLang="en-US" b="0">
                <a:latin typeface="Arial" panose="020B0604020202020204" pitchFamily="34" charset="0"/>
              </a:rPr>
              <a:t>PROBABILISTIC CITY SELECTION</a:t>
            </a:r>
          </a:p>
        </p:txBody>
      </p:sp>
      <p:sp>
        <p:nvSpPr>
          <p:cNvPr id="125955" name="Rectangle 3">
            <a:extLst>
              <a:ext uri="{FF2B5EF4-FFF2-40B4-BE49-F238E27FC236}">
                <a16:creationId xmlns:a16="http://schemas.microsoft.com/office/drawing/2014/main" id="{31CF2038-D3D0-4136-9510-3DDE9DCA1F0A}"/>
              </a:ext>
            </a:extLst>
          </p:cNvPr>
          <p:cNvSpPr>
            <a:spLocks noGrp="1" noChangeArrowheads="1"/>
          </p:cNvSpPr>
          <p:nvPr>
            <p:ph type="body" idx="1"/>
          </p:nvPr>
        </p:nvSpPr>
        <p:spPr bwMode="auto">
          <a:xfrm>
            <a:off x="609600" y="1447800"/>
            <a:ext cx="7924800" cy="2286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rmAutofit fontScale="70000" lnSpcReduction="20000"/>
          </a:bodyPr>
          <a:lstStyle/>
          <a:p>
            <a:pPr algn="just" eaLnBrk="1" hangingPunct="1">
              <a:lnSpc>
                <a:spcPct val="125000"/>
              </a:lnSpc>
              <a:buFont typeface="Wingdings" panose="05000000000000000000" pitchFamily="2" charset="2"/>
              <a:buChar char="q"/>
            </a:pPr>
            <a:r>
              <a:rPr lang="en-US" altLang="en-US" dirty="0">
                <a:latin typeface="Arial" panose="020B0604020202020204" pitchFamily="34" charset="0"/>
              </a:rPr>
              <a:t>Helps determine the city to visit next while the ant is in a tour</a:t>
            </a:r>
          </a:p>
          <a:p>
            <a:pPr algn="just" eaLnBrk="1" hangingPunct="1">
              <a:lnSpc>
                <a:spcPct val="125000"/>
              </a:lnSpc>
              <a:buFont typeface="Wingdings" panose="05000000000000000000" pitchFamily="2" charset="2"/>
              <a:buChar char="q"/>
            </a:pPr>
            <a:r>
              <a:rPr lang="en-US" altLang="en-US" dirty="0">
                <a:latin typeface="Arial" panose="020B0604020202020204" pitchFamily="34" charset="0"/>
              </a:rPr>
              <a:t>Determined by variables such as the pheromone content on an edge (</a:t>
            </a:r>
            <a:r>
              <a:rPr lang="en-US" altLang="en-US" i="1" dirty="0" err="1">
                <a:latin typeface="Arial" panose="020B0604020202020204" pitchFamily="34" charset="0"/>
              </a:rPr>
              <a:t>i,j</a:t>
            </a:r>
            <a:r>
              <a:rPr lang="en-US" altLang="en-US" dirty="0">
                <a:latin typeface="Arial" panose="020B0604020202020204" pitchFamily="34" charset="0"/>
              </a:rPr>
              <a:t>) at time instant </a:t>
            </a:r>
            <a:r>
              <a:rPr lang="en-US" altLang="en-US" i="1" dirty="0">
                <a:latin typeface="Arial" panose="020B0604020202020204" pitchFamily="34" charset="0"/>
              </a:rPr>
              <a:t>t</a:t>
            </a:r>
            <a:r>
              <a:rPr lang="en-US" altLang="en-US" dirty="0">
                <a:latin typeface="Arial" panose="020B0604020202020204" pitchFamily="34" charset="0"/>
              </a:rPr>
              <a:t>, heuristic function of the desirability of adding edge, and their control parameters (probability of going from node I to node j at time t for the k</a:t>
            </a:r>
            <a:r>
              <a:rPr lang="en-US" altLang="en-US" baseline="-25000" dirty="0">
                <a:latin typeface="Arial" panose="020B0604020202020204" pitchFamily="34" charset="0"/>
              </a:rPr>
              <a:t>th</a:t>
            </a:r>
            <a:r>
              <a:rPr lang="en-US" altLang="en-US" dirty="0">
                <a:latin typeface="Arial" panose="020B0604020202020204" pitchFamily="34" charset="0"/>
              </a:rPr>
              <a:t> ant) where </a:t>
            </a:r>
            <a:r>
              <a:rPr lang="en-US" altLang="en-US" dirty="0" err="1">
                <a:latin typeface="Arial" panose="020B0604020202020204" pitchFamily="34" charset="0"/>
              </a:rPr>
              <a:t>J</a:t>
            </a:r>
            <a:r>
              <a:rPr lang="en-US" altLang="en-US" baseline="-25000" dirty="0" err="1">
                <a:latin typeface="Arial" panose="020B0604020202020204" pitchFamily="34" charset="0"/>
              </a:rPr>
              <a:t>k</a:t>
            </a:r>
            <a:r>
              <a:rPr lang="en-US" altLang="en-US" dirty="0">
                <a:latin typeface="Arial" panose="020B0604020202020204" pitchFamily="34" charset="0"/>
              </a:rPr>
              <a:t> is the tour the kth ant found. </a:t>
            </a:r>
          </a:p>
        </p:txBody>
      </p:sp>
      <p:graphicFrame>
        <p:nvGraphicFramePr>
          <p:cNvPr id="125956" name="Object 4">
            <a:extLst>
              <a:ext uri="{FF2B5EF4-FFF2-40B4-BE49-F238E27FC236}">
                <a16:creationId xmlns:a16="http://schemas.microsoft.com/office/drawing/2014/main" id="{F23F34EE-D7F0-4671-BCFD-C0F6E6ADC93B}"/>
              </a:ext>
            </a:extLst>
          </p:cNvPr>
          <p:cNvGraphicFramePr>
            <a:graphicFrameLocks noChangeAspect="1"/>
          </p:cNvGraphicFramePr>
          <p:nvPr/>
        </p:nvGraphicFramePr>
        <p:xfrm>
          <a:off x="1447800" y="3886200"/>
          <a:ext cx="5694363" cy="1878013"/>
        </p:xfrm>
        <a:graphic>
          <a:graphicData uri="http://schemas.openxmlformats.org/presentationml/2006/ole">
            <mc:AlternateContent xmlns:mc="http://schemas.openxmlformats.org/markup-compatibility/2006">
              <mc:Choice xmlns:v="urn:schemas-microsoft-com:vml" Requires="v">
                <p:oleObj name="Equation" r:id="rId3" imgW="3416300" imgH="1130300" progId="Equation.3">
                  <p:embed/>
                </p:oleObj>
              </mc:Choice>
              <mc:Fallback>
                <p:oleObj name="Equation" r:id="rId3" imgW="3416300" imgH="1130300" progId="Equation.3">
                  <p:embed/>
                  <p:pic>
                    <p:nvPicPr>
                      <p:cNvPr id="125956" name="Object 4">
                        <a:extLst>
                          <a:ext uri="{FF2B5EF4-FFF2-40B4-BE49-F238E27FC236}">
                            <a16:creationId xmlns:a16="http://schemas.microsoft.com/office/drawing/2014/main" id="{F23F34EE-D7F0-4671-BCFD-C0F6E6ADC9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3886200"/>
                        <a:ext cx="5694363" cy="187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25955">
                                            <p:txEl>
                                              <p:pRg st="0" end="0"/>
                                            </p:txEl>
                                          </p:spTgt>
                                        </p:tgtEl>
                                        <p:attrNameLst>
                                          <p:attrName>style.visibility</p:attrName>
                                        </p:attrNameLst>
                                      </p:cBhvr>
                                      <p:to>
                                        <p:strVal val="visible"/>
                                      </p:to>
                                    </p:set>
                                    <p:anim calcmode="lin" valueType="num">
                                      <p:cBhvr additive="base">
                                        <p:cTn id="7" dur="500" fill="hold"/>
                                        <p:tgtEl>
                                          <p:spTgt spid="12595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2595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25955">
                                            <p:txEl>
                                              <p:pRg st="1" end="1"/>
                                            </p:txEl>
                                          </p:spTgt>
                                        </p:tgtEl>
                                        <p:attrNameLst>
                                          <p:attrName>style.visibility</p:attrName>
                                        </p:attrNameLst>
                                      </p:cBhvr>
                                      <p:to>
                                        <p:strVal val="visible"/>
                                      </p:to>
                                    </p:set>
                                    <p:anim calcmode="lin" valueType="num">
                                      <p:cBhvr additive="base">
                                        <p:cTn id="13" dur="500" fill="hold"/>
                                        <p:tgtEl>
                                          <p:spTgt spid="125955">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2595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16" fill="hold" nodeType="clickEffect">
                                  <p:stCondLst>
                                    <p:cond delay="0"/>
                                  </p:stCondLst>
                                  <p:childTnLst>
                                    <p:set>
                                      <p:cBhvr>
                                        <p:cTn id="18" dur="1" fill="hold">
                                          <p:stCondLst>
                                            <p:cond delay="0"/>
                                          </p:stCondLst>
                                        </p:cTn>
                                        <p:tgtEl>
                                          <p:spTgt spid="125956"/>
                                        </p:tgtEl>
                                        <p:attrNameLst>
                                          <p:attrName>style.visibility</p:attrName>
                                        </p:attrNameLst>
                                      </p:cBhvr>
                                      <p:to>
                                        <p:strVal val="visible"/>
                                      </p:to>
                                    </p:set>
                                    <p:anim calcmode="lin" valueType="num">
                                      <p:cBhvr>
                                        <p:cTn id="19" dur="500" fill="hold"/>
                                        <p:tgtEl>
                                          <p:spTgt spid="125956"/>
                                        </p:tgtEl>
                                        <p:attrNameLst>
                                          <p:attrName>ppt_w</p:attrName>
                                        </p:attrNameLst>
                                      </p:cBhvr>
                                      <p:tavLst>
                                        <p:tav tm="0">
                                          <p:val>
                                            <p:fltVal val="0"/>
                                          </p:val>
                                        </p:tav>
                                        <p:tav tm="100000">
                                          <p:val>
                                            <p:strVal val="#ppt_w"/>
                                          </p:val>
                                        </p:tav>
                                      </p:tavLst>
                                    </p:anim>
                                    <p:anim calcmode="lin" valueType="num">
                                      <p:cBhvr>
                                        <p:cTn id="20" dur="500" fill="hold"/>
                                        <p:tgtEl>
                                          <p:spTgt spid="12595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55" grpId="0" build="p"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2">
            <a:extLst>
              <a:ext uri="{FF2B5EF4-FFF2-40B4-BE49-F238E27FC236}">
                <a16:creationId xmlns:a16="http://schemas.microsoft.com/office/drawing/2014/main" id="{D58736EC-D157-4D7B-B551-8E346E8707EA}"/>
              </a:ext>
            </a:extLst>
          </p:cNvPr>
          <p:cNvSpPr>
            <a:spLocks noGrp="1" noChangeArrowheads="1"/>
          </p:cNvSpPr>
          <p:nvPr>
            <p:ph type="title"/>
          </p:nvPr>
        </p:nvSpPr>
        <p:spPr bwMode="auto">
          <a:xfrm>
            <a:off x="1828800" y="152400"/>
            <a:ext cx="7086600"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b="0">
                <a:latin typeface="Arial" panose="020B0604020202020204" pitchFamily="34" charset="0"/>
              </a:rPr>
              <a:t>PHEROMONE UPDATING</a:t>
            </a:r>
          </a:p>
        </p:txBody>
      </p:sp>
      <p:grpSp>
        <p:nvGrpSpPr>
          <p:cNvPr id="29705" name="Group 9">
            <a:extLst>
              <a:ext uri="{FF2B5EF4-FFF2-40B4-BE49-F238E27FC236}">
                <a16:creationId xmlns:a16="http://schemas.microsoft.com/office/drawing/2014/main" id="{C3AD2326-771D-4FEB-A4AD-1EB0BC6B9CEE}"/>
              </a:ext>
            </a:extLst>
          </p:cNvPr>
          <p:cNvGrpSpPr>
            <a:grpSpLocks/>
          </p:cNvGrpSpPr>
          <p:nvPr/>
        </p:nvGrpSpPr>
        <p:grpSpPr bwMode="auto">
          <a:xfrm>
            <a:off x="400050" y="1355725"/>
            <a:ext cx="8058150" cy="2454275"/>
            <a:chOff x="252" y="854"/>
            <a:chExt cx="5076" cy="1339"/>
          </a:xfrm>
        </p:grpSpPr>
        <p:sp>
          <p:nvSpPr>
            <p:cNvPr id="52230" name="Rectangle 3">
              <a:extLst>
                <a:ext uri="{FF2B5EF4-FFF2-40B4-BE49-F238E27FC236}">
                  <a16:creationId xmlns:a16="http://schemas.microsoft.com/office/drawing/2014/main" id="{5BB01FEC-C62B-4692-A316-610E74F43B37}"/>
                </a:ext>
              </a:extLst>
            </p:cNvPr>
            <p:cNvSpPr>
              <a:spLocks noChangeArrowheads="1"/>
            </p:cNvSpPr>
            <p:nvPr/>
          </p:nvSpPr>
          <p:spPr bwMode="auto">
            <a:xfrm>
              <a:off x="252" y="854"/>
              <a:ext cx="5076" cy="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25000"/>
                </a:lnSpc>
                <a:spcBef>
                  <a:spcPct val="20000"/>
                </a:spcBef>
                <a:buFont typeface="Wingdings" panose="05000000000000000000" pitchFamily="2" charset="2"/>
                <a:buChar char="q"/>
              </a:pPr>
              <a:r>
                <a:rPr lang="en-US" altLang="en-US" sz="2000">
                  <a:latin typeface="Arial" panose="020B0604020202020204" pitchFamily="34" charset="0"/>
                </a:rPr>
                <a:t>Let the length of the completed tour for the k-th Ant be L</a:t>
              </a:r>
              <a:r>
                <a:rPr lang="en-US" altLang="en-US" sz="2000" baseline="-25000">
                  <a:latin typeface="Arial" panose="020B0604020202020204" pitchFamily="34" charset="0"/>
                </a:rPr>
                <a:t>k</a:t>
              </a:r>
              <a:r>
                <a:rPr lang="en-US" altLang="en-US" sz="2000">
                  <a:latin typeface="Arial" panose="020B0604020202020204" pitchFamily="34" charset="0"/>
                </a:rPr>
                <a:t>. The quantity of pheromone per unit of length of the trail that this kth ant adds to each edge belonging to the tour is given by</a:t>
              </a:r>
            </a:p>
          </p:txBody>
        </p:sp>
        <p:graphicFrame>
          <p:nvGraphicFramePr>
            <p:cNvPr id="52231" name="Object 4">
              <a:extLst>
                <a:ext uri="{FF2B5EF4-FFF2-40B4-BE49-F238E27FC236}">
                  <a16:creationId xmlns:a16="http://schemas.microsoft.com/office/drawing/2014/main" id="{4729F676-2B01-47A5-B291-2914E5E9F0DD}"/>
                </a:ext>
              </a:extLst>
            </p:cNvPr>
            <p:cNvGraphicFramePr>
              <a:graphicFrameLocks noChangeAspect="1"/>
            </p:cNvGraphicFramePr>
            <p:nvPr/>
          </p:nvGraphicFramePr>
          <p:xfrm>
            <a:off x="1296" y="1584"/>
            <a:ext cx="2436" cy="609"/>
          </p:xfrm>
          <a:graphic>
            <a:graphicData uri="http://schemas.openxmlformats.org/presentationml/2006/ole">
              <mc:AlternateContent xmlns:mc="http://schemas.openxmlformats.org/markup-compatibility/2006">
                <mc:Choice xmlns:v="urn:schemas-microsoft-com:vml" Requires="v">
                  <p:oleObj r:id="rId3" imgW="2552700" imgH="635000" progId="Equation.3">
                    <p:embed/>
                  </p:oleObj>
                </mc:Choice>
                <mc:Fallback>
                  <p:oleObj r:id="rId3" imgW="2552700" imgH="635000" progId="Equation.3">
                    <p:embed/>
                    <p:pic>
                      <p:nvPicPr>
                        <p:cNvPr id="52231" name="Object 4">
                          <a:extLst>
                            <a:ext uri="{FF2B5EF4-FFF2-40B4-BE49-F238E27FC236}">
                              <a16:creationId xmlns:a16="http://schemas.microsoft.com/office/drawing/2014/main" id="{4729F676-2B01-47A5-B291-2914E5E9F0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6" y="1584"/>
                          <a:ext cx="2436" cy="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pSp>
        <p:nvGrpSpPr>
          <p:cNvPr id="29706" name="Group 10">
            <a:extLst>
              <a:ext uri="{FF2B5EF4-FFF2-40B4-BE49-F238E27FC236}">
                <a16:creationId xmlns:a16="http://schemas.microsoft.com/office/drawing/2014/main" id="{745A8A99-6A49-4FA0-AF22-992BD3610C72}"/>
              </a:ext>
            </a:extLst>
          </p:cNvPr>
          <p:cNvGrpSpPr>
            <a:grpSpLocks/>
          </p:cNvGrpSpPr>
          <p:nvPr/>
        </p:nvGrpSpPr>
        <p:grpSpPr bwMode="auto">
          <a:xfrm>
            <a:off x="406400" y="3870325"/>
            <a:ext cx="8439150" cy="1484313"/>
            <a:chOff x="256" y="2438"/>
            <a:chExt cx="5316" cy="935"/>
          </a:xfrm>
        </p:grpSpPr>
        <p:graphicFrame>
          <p:nvGraphicFramePr>
            <p:cNvPr id="52228" name="Object 6">
              <a:extLst>
                <a:ext uri="{FF2B5EF4-FFF2-40B4-BE49-F238E27FC236}">
                  <a16:creationId xmlns:a16="http://schemas.microsoft.com/office/drawing/2014/main" id="{FE2E8D83-4987-45DE-9FDB-06778AC18AB1}"/>
                </a:ext>
              </a:extLst>
            </p:cNvPr>
            <p:cNvGraphicFramePr>
              <a:graphicFrameLocks noChangeAspect="1"/>
            </p:cNvGraphicFramePr>
            <p:nvPr/>
          </p:nvGraphicFramePr>
          <p:xfrm>
            <a:off x="1392" y="3120"/>
            <a:ext cx="2112" cy="253"/>
          </p:xfrm>
          <a:graphic>
            <a:graphicData uri="http://schemas.openxmlformats.org/presentationml/2006/ole">
              <mc:AlternateContent xmlns:mc="http://schemas.openxmlformats.org/markup-compatibility/2006">
                <mc:Choice xmlns:v="urn:schemas-microsoft-com:vml" Requires="v">
                  <p:oleObj r:id="rId5" imgW="1993900" imgH="241300" progId="Equation.3">
                    <p:embed/>
                  </p:oleObj>
                </mc:Choice>
                <mc:Fallback>
                  <p:oleObj r:id="rId5" imgW="1993900" imgH="241300" progId="Equation.3">
                    <p:embed/>
                    <p:pic>
                      <p:nvPicPr>
                        <p:cNvPr id="52228" name="Object 6">
                          <a:extLst>
                            <a:ext uri="{FF2B5EF4-FFF2-40B4-BE49-F238E27FC236}">
                              <a16:creationId xmlns:a16="http://schemas.microsoft.com/office/drawing/2014/main" id="{FE2E8D83-4987-45DE-9FDB-06778AC18A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92" y="3120"/>
                          <a:ext cx="2112"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4" name="Rectangle 8">
              <a:extLst>
                <a:ext uri="{FF2B5EF4-FFF2-40B4-BE49-F238E27FC236}">
                  <a16:creationId xmlns:a16="http://schemas.microsoft.com/office/drawing/2014/main" id="{77D519E3-059D-4984-9EAB-95B6B330042C}"/>
                </a:ext>
              </a:extLst>
            </p:cNvPr>
            <p:cNvSpPr>
              <a:spLocks noChangeArrowheads="1"/>
            </p:cNvSpPr>
            <p:nvPr/>
          </p:nvSpPr>
          <p:spPr bwMode="auto">
            <a:xfrm>
              <a:off x="256" y="2438"/>
              <a:ext cx="5316" cy="53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marL="342900" indent="-342900" algn="just">
                <a:lnSpc>
                  <a:spcPct val="125000"/>
                </a:lnSpc>
                <a:spcBef>
                  <a:spcPct val="20000"/>
                </a:spcBef>
                <a:buFont typeface="Wingdings" charset="0"/>
                <a:buChar char="q"/>
                <a:defRPr/>
              </a:pPr>
              <a:r>
                <a:rPr lang="en-US" sz="2000" dirty="0">
                  <a:latin typeface="Arial" charset="0"/>
                  <a:ea typeface="ＭＳ Ｐゴシック" charset="0"/>
                </a:rPr>
                <a:t>The pheromone decay, per unit length,  in each edge of a tour is given by</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1" fill="hold" nodeType="clickEffect">
                                  <p:stCondLst>
                                    <p:cond delay="0"/>
                                  </p:stCondLst>
                                  <p:childTnLst>
                                    <p:set>
                                      <p:cBhvr>
                                        <p:cTn id="6" dur="1" fill="hold">
                                          <p:stCondLst>
                                            <p:cond delay="0"/>
                                          </p:stCondLst>
                                        </p:cTn>
                                        <p:tgtEl>
                                          <p:spTgt spid="29705"/>
                                        </p:tgtEl>
                                        <p:attrNameLst>
                                          <p:attrName>style.visibility</p:attrName>
                                        </p:attrNameLst>
                                      </p:cBhvr>
                                      <p:to>
                                        <p:strVal val="visible"/>
                                      </p:to>
                                    </p:set>
                                    <p:anim calcmode="lin" valueType="num">
                                      <p:cBhvr>
                                        <p:cTn id="7" dur="500" fill="hold"/>
                                        <p:tgtEl>
                                          <p:spTgt spid="29705"/>
                                        </p:tgtEl>
                                        <p:attrNameLst>
                                          <p:attrName>ppt_x</p:attrName>
                                        </p:attrNameLst>
                                      </p:cBhvr>
                                      <p:tavLst>
                                        <p:tav tm="0">
                                          <p:val>
                                            <p:strVal val="#ppt_x"/>
                                          </p:val>
                                        </p:tav>
                                        <p:tav tm="100000">
                                          <p:val>
                                            <p:strVal val="#ppt_x"/>
                                          </p:val>
                                        </p:tav>
                                      </p:tavLst>
                                    </p:anim>
                                    <p:anim calcmode="lin" valueType="num">
                                      <p:cBhvr>
                                        <p:cTn id="8" dur="500" fill="hold"/>
                                        <p:tgtEl>
                                          <p:spTgt spid="29705"/>
                                        </p:tgtEl>
                                        <p:attrNameLst>
                                          <p:attrName>ppt_y</p:attrName>
                                        </p:attrNameLst>
                                      </p:cBhvr>
                                      <p:tavLst>
                                        <p:tav tm="0">
                                          <p:val>
                                            <p:strVal val="#ppt_y-#ppt_h/2"/>
                                          </p:val>
                                        </p:tav>
                                        <p:tav tm="100000">
                                          <p:val>
                                            <p:strVal val="#ppt_y"/>
                                          </p:val>
                                        </p:tav>
                                      </p:tavLst>
                                    </p:anim>
                                    <p:anim calcmode="lin" valueType="num">
                                      <p:cBhvr>
                                        <p:cTn id="9" dur="500" fill="hold"/>
                                        <p:tgtEl>
                                          <p:spTgt spid="29705"/>
                                        </p:tgtEl>
                                        <p:attrNameLst>
                                          <p:attrName>ppt_w</p:attrName>
                                        </p:attrNameLst>
                                      </p:cBhvr>
                                      <p:tavLst>
                                        <p:tav tm="0">
                                          <p:val>
                                            <p:strVal val="#ppt_w"/>
                                          </p:val>
                                        </p:tav>
                                        <p:tav tm="100000">
                                          <p:val>
                                            <p:strVal val="#ppt_w"/>
                                          </p:val>
                                        </p:tav>
                                      </p:tavLst>
                                    </p:anim>
                                    <p:anim calcmode="lin" valueType="num">
                                      <p:cBhvr>
                                        <p:cTn id="10" dur="500" fill="hold"/>
                                        <p:tgtEl>
                                          <p:spTgt spid="29705"/>
                                        </p:tgtEl>
                                        <p:attrNameLst>
                                          <p:attrName>ppt_h</p:attrName>
                                        </p:attrNameLst>
                                      </p:cBhvr>
                                      <p:tavLst>
                                        <p:tav tm="0">
                                          <p:val>
                                            <p:fltVal val="0"/>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7" presetClass="entr" presetSubtype="1" fill="hold" nodeType="clickEffect">
                                  <p:stCondLst>
                                    <p:cond delay="0"/>
                                  </p:stCondLst>
                                  <p:childTnLst>
                                    <p:set>
                                      <p:cBhvr>
                                        <p:cTn id="14" dur="1" fill="hold">
                                          <p:stCondLst>
                                            <p:cond delay="0"/>
                                          </p:stCondLst>
                                        </p:cTn>
                                        <p:tgtEl>
                                          <p:spTgt spid="29706"/>
                                        </p:tgtEl>
                                        <p:attrNameLst>
                                          <p:attrName>style.visibility</p:attrName>
                                        </p:attrNameLst>
                                      </p:cBhvr>
                                      <p:to>
                                        <p:strVal val="visible"/>
                                      </p:to>
                                    </p:set>
                                    <p:anim calcmode="lin" valueType="num">
                                      <p:cBhvr>
                                        <p:cTn id="15" dur="500" fill="hold"/>
                                        <p:tgtEl>
                                          <p:spTgt spid="29706"/>
                                        </p:tgtEl>
                                        <p:attrNameLst>
                                          <p:attrName>ppt_x</p:attrName>
                                        </p:attrNameLst>
                                      </p:cBhvr>
                                      <p:tavLst>
                                        <p:tav tm="0">
                                          <p:val>
                                            <p:strVal val="#ppt_x"/>
                                          </p:val>
                                        </p:tav>
                                        <p:tav tm="100000">
                                          <p:val>
                                            <p:strVal val="#ppt_x"/>
                                          </p:val>
                                        </p:tav>
                                      </p:tavLst>
                                    </p:anim>
                                    <p:anim calcmode="lin" valueType="num">
                                      <p:cBhvr>
                                        <p:cTn id="16" dur="500" fill="hold"/>
                                        <p:tgtEl>
                                          <p:spTgt spid="29706"/>
                                        </p:tgtEl>
                                        <p:attrNameLst>
                                          <p:attrName>ppt_y</p:attrName>
                                        </p:attrNameLst>
                                      </p:cBhvr>
                                      <p:tavLst>
                                        <p:tav tm="0">
                                          <p:val>
                                            <p:strVal val="#ppt_y-#ppt_h/2"/>
                                          </p:val>
                                        </p:tav>
                                        <p:tav tm="100000">
                                          <p:val>
                                            <p:strVal val="#ppt_y"/>
                                          </p:val>
                                        </p:tav>
                                      </p:tavLst>
                                    </p:anim>
                                    <p:anim calcmode="lin" valueType="num">
                                      <p:cBhvr>
                                        <p:cTn id="17" dur="500" fill="hold"/>
                                        <p:tgtEl>
                                          <p:spTgt spid="29706"/>
                                        </p:tgtEl>
                                        <p:attrNameLst>
                                          <p:attrName>ppt_w</p:attrName>
                                        </p:attrNameLst>
                                      </p:cBhvr>
                                      <p:tavLst>
                                        <p:tav tm="0">
                                          <p:val>
                                            <p:strVal val="#ppt_w"/>
                                          </p:val>
                                        </p:tav>
                                        <p:tav tm="100000">
                                          <p:val>
                                            <p:strVal val="#ppt_w"/>
                                          </p:val>
                                        </p:tav>
                                      </p:tavLst>
                                    </p:anim>
                                    <p:anim calcmode="lin" valueType="num">
                                      <p:cBhvr>
                                        <p:cTn id="18" dur="500" fill="hold"/>
                                        <p:tgtEl>
                                          <p:spTgt spid="2970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Rectangle 2">
            <a:extLst>
              <a:ext uri="{FF2B5EF4-FFF2-40B4-BE49-F238E27FC236}">
                <a16:creationId xmlns:a16="http://schemas.microsoft.com/office/drawing/2014/main" id="{DE7C90F9-5C8C-494C-A98C-650ABEE02081}"/>
              </a:ext>
            </a:extLst>
          </p:cNvPr>
          <p:cNvSpPr>
            <a:spLocks noGrp="1" noChangeArrowheads="1"/>
          </p:cNvSpPr>
          <p:nvPr>
            <p:ph type="title"/>
          </p:nvPr>
        </p:nvSpPr>
        <p:spPr bwMode="auto">
          <a:xfrm>
            <a:off x="0" y="152400"/>
            <a:ext cx="8915400"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b="0">
                <a:latin typeface="Arial" panose="020B0604020202020204" pitchFamily="34" charset="0"/>
              </a:rPr>
              <a:t>Summary of the ALGORITHM</a:t>
            </a:r>
          </a:p>
        </p:txBody>
      </p:sp>
      <p:sp>
        <p:nvSpPr>
          <p:cNvPr id="54274" name="Rectangle 4">
            <a:extLst>
              <a:ext uri="{FF2B5EF4-FFF2-40B4-BE49-F238E27FC236}">
                <a16:creationId xmlns:a16="http://schemas.microsoft.com/office/drawing/2014/main" id="{D7538A6A-D83D-4416-B760-DAC317D6595D}"/>
              </a:ext>
            </a:extLst>
          </p:cNvPr>
          <p:cNvSpPr>
            <a:spLocks noGrp="1" noChangeArrowheads="1"/>
          </p:cNvSpPr>
          <p:nvPr>
            <p:ph type="body" idx="1"/>
          </p:nvPr>
        </p:nvSpPr>
        <p:spPr bwMode="auto">
          <a:xfrm>
            <a:off x="381000" y="1066800"/>
            <a:ext cx="8058150" cy="443547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rmAutofit fontScale="77500" lnSpcReduction="20000"/>
          </a:bodyPr>
          <a:lstStyle/>
          <a:p>
            <a:pPr algn="just" eaLnBrk="1" hangingPunct="1">
              <a:lnSpc>
                <a:spcPct val="125000"/>
              </a:lnSpc>
              <a:buFont typeface="Wingdings" panose="05000000000000000000" pitchFamily="2" charset="2"/>
              <a:buChar char="q"/>
            </a:pPr>
            <a:r>
              <a:rPr lang="en-US" altLang="en-US" i="1">
                <a:latin typeface="Arial" panose="020B0604020202020204" pitchFamily="34" charset="0"/>
              </a:rPr>
              <a:t>m</a:t>
            </a:r>
            <a:r>
              <a:rPr lang="en-US" altLang="en-US">
                <a:latin typeface="Arial" panose="020B0604020202020204" pitchFamily="34" charset="0"/>
              </a:rPr>
              <a:t> ants are places on </a:t>
            </a:r>
            <a:r>
              <a:rPr lang="en-US" altLang="en-US" i="1">
                <a:latin typeface="Arial" panose="020B0604020202020204" pitchFamily="34" charset="0"/>
              </a:rPr>
              <a:t>m</a:t>
            </a:r>
            <a:r>
              <a:rPr lang="en-US" altLang="en-US">
                <a:latin typeface="Arial" panose="020B0604020202020204" pitchFamily="34" charset="0"/>
              </a:rPr>
              <a:t> nodes randomly</a:t>
            </a:r>
          </a:p>
          <a:p>
            <a:pPr algn="just" eaLnBrk="1" hangingPunct="1">
              <a:lnSpc>
                <a:spcPct val="125000"/>
              </a:lnSpc>
              <a:buFont typeface="Wingdings" panose="05000000000000000000" pitchFamily="2" charset="2"/>
              <a:buChar char="q"/>
            </a:pPr>
            <a:r>
              <a:rPr lang="en-US" altLang="en-US">
                <a:latin typeface="Arial" panose="020B0604020202020204" pitchFamily="34" charset="0"/>
              </a:rPr>
              <a:t>Each ant moves from node to node (under constraints that it must build a tour) based on probabilities computed using </a:t>
            </a:r>
          </a:p>
          <a:p>
            <a:pPr lvl="1" algn="just" eaLnBrk="1" hangingPunct="1">
              <a:lnSpc>
                <a:spcPct val="125000"/>
              </a:lnSpc>
              <a:buFont typeface="Wingdings" panose="05000000000000000000" pitchFamily="2" charset="2"/>
              <a:buChar char="q"/>
            </a:pPr>
            <a:r>
              <a:rPr lang="en-US" altLang="en-US" sz="2000">
                <a:latin typeface="Arial" panose="020B0604020202020204" pitchFamily="34" charset="0"/>
                <a:ea typeface="MS PGothic" panose="020B0600070205080204" pitchFamily="34" charset="-128"/>
              </a:rPr>
              <a:t>Edge attractiveness (how much pheromone)</a:t>
            </a:r>
          </a:p>
          <a:p>
            <a:pPr lvl="1" algn="just" eaLnBrk="1" hangingPunct="1">
              <a:lnSpc>
                <a:spcPct val="125000"/>
              </a:lnSpc>
              <a:buFont typeface="Wingdings" panose="05000000000000000000" pitchFamily="2" charset="2"/>
              <a:buChar char="q"/>
            </a:pPr>
            <a:r>
              <a:rPr lang="en-US" altLang="en-US" sz="2000">
                <a:latin typeface="Arial" panose="020B0604020202020204" pitchFamily="34" charset="0"/>
                <a:ea typeface="MS PGothic" panose="020B0600070205080204" pitchFamily="34" charset="-128"/>
              </a:rPr>
              <a:t>Edge length (shorter edges are more attractive; greedy approach)</a:t>
            </a:r>
            <a:endParaRPr lang="en-US" altLang="en-US" sz="2000">
              <a:latin typeface="Arial" panose="020B0604020202020204" pitchFamily="34" charset="0"/>
              <a:ea typeface="Times New Roman" panose="02020603050405020304" pitchFamily="18" charset="0"/>
            </a:endParaRPr>
          </a:p>
          <a:p>
            <a:pPr algn="just" eaLnBrk="1" hangingPunct="1">
              <a:lnSpc>
                <a:spcPct val="125000"/>
              </a:lnSpc>
              <a:buFont typeface="Wingdings" panose="05000000000000000000" pitchFamily="2" charset="2"/>
              <a:buChar char="q"/>
            </a:pPr>
            <a:r>
              <a:rPr lang="en-US" altLang="en-US" sz="2200">
                <a:latin typeface="Arial" panose="020B0604020202020204" pitchFamily="34" charset="0"/>
              </a:rPr>
              <a:t>Each of the </a:t>
            </a:r>
            <a:r>
              <a:rPr lang="en-US" altLang="en-US" sz="2200" i="1">
                <a:latin typeface="Arial" panose="020B0604020202020204" pitchFamily="34" charset="0"/>
              </a:rPr>
              <a:t>m</a:t>
            </a:r>
            <a:r>
              <a:rPr lang="en-US" altLang="en-US" sz="2200">
                <a:latin typeface="Arial" panose="020B0604020202020204" pitchFamily="34" charset="0"/>
              </a:rPr>
              <a:t> ants completes a tour</a:t>
            </a:r>
          </a:p>
          <a:p>
            <a:pPr algn="just" eaLnBrk="1" hangingPunct="1">
              <a:lnSpc>
                <a:spcPct val="125000"/>
              </a:lnSpc>
              <a:buFont typeface="Wingdings" panose="05000000000000000000" pitchFamily="2" charset="2"/>
              <a:buChar char="q"/>
            </a:pPr>
            <a:r>
              <a:rPr lang="en-US" altLang="en-US" sz="2200">
                <a:latin typeface="Arial" panose="020B0604020202020204" pitchFamily="34" charset="0"/>
              </a:rPr>
              <a:t>The shortest of </a:t>
            </a:r>
            <a:r>
              <a:rPr lang="en-US" altLang="en-US" sz="2200" i="1">
                <a:latin typeface="Arial" panose="020B0604020202020204" pitchFamily="34" charset="0"/>
              </a:rPr>
              <a:t>m</a:t>
            </a:r>
            <a:r>
              <a:rPr lang="en-US" altLang="en-US" sz="2200">
                <a:latin typeface="Arial" panose="020B0604020202020204" pitchFamily="34" charset="0"/>
              </a:rPr>
              <a:t> tours is chosen. </a:t>
            </a:r>
          </a:p>
          <a:p>
            <a:pPr algn="just" eaLnBrk="1" hangingPunct="1">
              <a:lnSpc>
                <a:spcPct val="125000"/>
              </a:lnSpc>
              <a:buFont typeface="Wingdings" panose="05000000000000000000" pitchFamily="2" charset="2"/>
              <a:buChar char="q"/>
            </a:pPr>
            <a:r>
              <a:rPr lang="en-US" altLang="en-US" sz="2200">
                <a:latin typeface="Arial" panose="020B0604020202020204" pitchFamily="34" charset="0"/>
              </a:rPr>
              <a:t>New pheromone is deposited on edges of this most successful tour; some pheromone evaporates.</a:t>
            </a:r>
          </a:p>
          <a:p>
            <a:pPr algn="just" eaLnBrk="1" hangingPunct="1">
              <a:lnSpc>
                <a:spcPct val="125000"/>
              </a:lnSpc>
              <a:buFont typeface="Wingdings" panose="05000000000000000000" pitchFamily="2" charset="2"/>
              <a:buChar char="q"/>
            </a:pPr>
            <a:endParaRPr lang="en-US" altLang="en-US" sz="2200">
              <a:latin typeface="Arial" panose="020B0604020202020204" pitchFamily="34" charset="0"/>
            </a:endParaRPr>
          </a:p>
          <a:p>
            <a:pPr algn="just" eaLnBrk="1" hangingPunct="1">
              <a:lnSpc>
                <a:spcPct val="125000"/>
              </a:lnSpc>
              <a:buFont typeface="Wingdings" panose="05000000000000000000" pitchFamily="2" charset="2"/>
              <a:buChar char="q"/>
            </a:pPr>
            <a:r>
              <a:rPr lang="en-US" altLang="en-US" sz="2200">
                <a:latin typeface="Arial" panose="020B0604020202020204" pitchFamily="34" charset="0"/>
              </a:rPr>
              <a:t>This process is repeated a large number of times</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1" name="Title 1">
            <a:extLst>
              <a:ext uri="{FF2B5EF4-FFF2-40B4-BE49-F238E27FC236}">
                <a16:creationId xmlns:a16="http://schemas.microsoft.com/office/drawing/2014/main" id="{AB732068-6C8E-40F9-A737-94172D6E81E0}"/>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a:t>Animations of Ant Algorithms</a:t>
            </a:r>
          </a:p>
        </p:txBody>
      </p:sp>
      <p:sp>
        <p:nvSpPr>
          <p:cNvPr id="81922" name="Content Placeholder 2">
            <a:extLst>
              <a:ext uri="{FF2B5EF4-FFF2-40B4-BE49-F238E27FC236}">
                <a16:creationId xmlns:a16="http://schemas.microsoft.com/office/drawing/2014/main" id="{5CA135AA-609C-4DFE-AB3D-1E36C5B7A5C9}"/>
              </a:ext>
            </a:extLst>
          </p:cNvPr>
          <p:cNvSpPr>
            <a:spLocks noGrp="1"/>
          </p:cNvSpPr>
          <p:nvPr>
            <p:ph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dirty="0">
                <a:hlinkClick r:id="rId2"/>
              </a:rPr>
              <a:t>https://www.youtube.com/watch?v=eVKAIufSrHs</a:t>
            </a:r>
            <a:endParaRPr lang="en-US" altLang="en-US" dirty="0"/>
          </a:p>
          <a:p>
            <a:r>
              <a:rPr lang="en-US" altLang="en-US" dirty="0">
                <a:hlinkClick r:id="rId3"/>
              </a:rPr>
              <a:t>https://www.youtube.com/watch?v=8WjUVEamGKA</a:t>
            </a:r>
            <a:endParaRPr lang="en-US" altLang="en-US" dirty="0"/>
          </a:p>
          <a:p>
            <a:endParaRPr lang="en-US"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CECB8569-8E80-49F9-9697-426FD5819D16}"/>
              </a:ext>
            </a:extLst>
          </p:cNvPr>
          <p:cNvSpPr>
            <a:spLocks noGrp="1" noChangeArrowheads="1"/>
          </p:cNvSpPr>
          <p:nvPr>
            <p:ph type="title"/>
          </p:nvPr>
        </p:nvSpPr>
        <p:spPr bwMode="auto">
          <a:xfrm>
            <a:off x="685800" y="2743200"/>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rmAutofit fontScale="90000"/>
          </a:bodyPr>
          <a:lstStyle/>
          <a:p>
            <a:pPr eaLnBrk="1" hangingPunct="1"/>
            <a:r>
              <a:rPr lang="en-US" altLang="en-US"/>
              <a:t>Consider the Case Studies in Papers</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a:extLst>
              <a:ext uri="{FF2B5EF4-FFF2-40B4-BE49-F238E27FC236}">
                <a16:creationId xmlns:a16="http://schemas.microsoft.com/office/drawing/2014/main" id="{0C0AC6A5-3D75-459C-8FDD-A6101A0A922D}"/>
              </a:ext>
            </a:extLst>
          </p:cNvPr>
          <p:cNvSpPr>
            <a:spLocks noGrp="1" noChangeArrowheads="1"/>
          </p:cNvSpPr>
          <p:nvPr>
            <p:ph type="title"/>
          </p:nvPr>
        </p:nvSpPr>
        <p:spPr bwMode="auto">
          <a:xfrm>
            <a:off x="1828800" y="152400"/>
            <a:ext cx="7086600"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b="0">
                <a:latin typeface="Arial" panose="020B0604020202020204" pitchFamily="34" charset="0"/>
              </a:rPr>
              <a:t>Observations</a:t>
            </a:r>
          </a:p>
        </p:txBody>
      </p:sp>
      <p:sp>
        <p:nvSpPr>
          <p:cNvPr id="140291" name="Rectangle 3">
            <a:extLst>
              <a:ext uri="{FF2B5EF4-FFF2-40B4-BE49-F238E27FC236}">
                <a16:creationId xmlns:a16="http://schemas.microsoft.com/office/drawing/2014/main" id="{49DAAAEF-4593-4544-86B3-ACF379A8FA51}"/>
              </a:ext>
            </a:extLst>
          </p:cNvPr>
          <p:cNvSpPr>
            <a:spLocks noGrp="1" noChangeArrowheads="1"/>
          </p:cNvSpPr>
          <p:nvPr>
            <p:ph type="body" idx="1"/>
          </p:nvPr>
        </p:nvSpPr>
        <p:spPr bwMode="auto">
          <a:xfrm>
            <a:off x="342900" y="1257300"/>
            <a:ext cx="8496300" cy="4343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rmAutofit fontScale="92500" lnSpcReduction="10000"/>
          </a:bodyPr>
          <a:lstStyle/>
          <a:p>
            <a:pPr algn="just" eaLnBrk="1" hangingPunct="1">
              <a:lnSpc>
                <a:spcPct val="125000"/>
              </a:lnSpc>
              <a:buFont typeface="Wingdings" panose="05000000000000000000" pitchFamily="2" charset="2"/>
              <a:buChar char="q"/>
            </a:pPr>
            <a:r>
              <a:rPr lang="en-US" altLang="en-US" sz="1900" dirty="0">
                <a:latin typeface="Arial" panose="020B0604020202020204" pitchFamily="34" charset="0"/>
              </a:rPr>
              <a:t>A good number of ants is   equal to the number of cities</a:t>
            </a:r>
          </a:p>
          <a:p>
            <a:pPr algn="just" eaLnBrk="1" hangingPunct="1">
              <a:lnSpc>
                <a:spcPct val="125000"/>
              </a:lnSpc>
              <a:buFont typeface="Wingdings" panose="05000000000000000000" pitchFamily="2" charset="2"/>
              <a:buChar char="q"/>
            </a:pPr>
            <a:r>
              <a:rPr lang="en-US" altLang="en-US" sz="1900" dirty="0">
                <a:latin typeface="Arial" panose="020B0604020202020204" pitchFamily="34" charset="0"/>
              </a:rPr>
              <a:t>The initial distribution of the ants among the cities does not really matter</a:t>
            </a:r>
          </a:p>
          <a:p>
            <a:pPr algn="just" eaLnBrk="1" hangingPunct="1">
              <a:lnSpc>
                <a:spcPct val="125000"/>
              </a:lnSpc>
              <a:buFont typeface="Wingdings" panose="05000000000000000000" pitchFamily="2" charset="2"/>
              <a:buChar char="q"/>
            </a:pPr>
            <a:r>
              <a:rPr lang="en-US" altLang="en-US" sz="1900" dirty="0">
                <a:latin typeface="Arial" panose="020B0604020202020204" pitchFamily="34" charset="0"/>
              </a:rPr>
              <a:t>An elitist strategy in which the segments on the best solution(s) is(are) continually reinforced work well so long as there were not too few or too many elitist solutions</a:t>
            </a:r>
          </a:p>
          <a:p>
            <a:pPr algn="just" eaLnBrk="1" hangingPunct="1">
              <a:lnSpc>
                <a:spcPct val="125000"/>
              </a:lnSpc>
              <a:buFont typeface="Wingdings" panose="05000000000000000000" pitchFamily="2" charset="2"/>
              <a:buChar char="q"/>
            </a:pPr>
            <a:r>
              <a:rPr lang="en-US" altLang="en-US" sz="1900" dirty="0">
                <a:latin typeface="Arial" panose="020B0604020202020204" pitchFamily="34" charset="0"/>
              </a:rPr>
              <a:t>Large values of </a:t>
            </a:r>
            <a:r>
              <a:rPr lang="en-US" altLang="en-US" sz="1900" dirty="0">
                <a:latin typeface="Symbol" panose="05050102010706020507" pitchFamily="18" charset="2"/>
              </a:rPr>
              <a:t>a</a:t>
            </a:r>
            <a:r>
              <a:rPr lang="en-US" altLang="en-US" sz="1900" dirty="0">
                <a:latin typeface="Arial" panose="020B0604020202020204" pitchFamily="34" charset="0"/>
              </a:rPr>
              <a:t> lead to bad solutions.</a:t>
            </a:r>
          </a:p>
          <a:p>
            <a:pPr algn="just" eaLnBrk="1" hangingPunct="1">
              <a:lnSpc>
                <a:spcPct val="125000"/>
              </a:lnSpc>
              <a:buFont typeface="Wingdings" panose="05000000000000000000" pitchFamily="2" charset="2"/>
              <a:buChar char="q"/>
            </a:pPr>
            <a:r>
              <a:rPr lang="en-US" altLang="en-US" sz="1900" dirty="0">
                <a:latin typeface="Arial" panose="020B0604020202020204" pitchFamily="34" charset="0"/>
              </a:rPr>
              <a:t>Very small values of </a:t>
            </a:r>
            <a:r>
              <a:rPr lang="en-US" altLang="en-US" sz="1900" dirty="0">
                <a:latin typeface="Symbol" panose="05050102010706020507" pitchFamily="18" charset="2"/>
              </a:rPr>
              <a:t>a</a:t>
            </a:r>
            <a:r>
              <a:rPr lang="en-US" altLang="en-US" sz="1900" dirty="0">
                <a:latin typeface="Arial" panose="020B0604020202020204" pitchFamily="34" charset="0"/>
              </a:rPr>
              <a:t> also lead to bad solutions</a:t>
            </a:r>
          </a:p>
          <a:p>
            <a:pPr algn="just" eaLnBrk="1" hangingPunct="1">
              <a:lnSpc>
                <a:spcPct val="125000"/>
              </a:lnSpc>
              <a:buFont typeface="Wingdings" panose="05000000000000000000" pitchFamily="2" charset="2"/>
              <a:buChar char="q"/>
            </a:pPr>
            <a:r>
              <a:rPr lang="en-US" altLang="en-US" sz="1900" dirty="0">
                <a:latin typeface="Arial" panose="020B0604020202020204" pitchFamily="34" charset="0"/>
              </a:rPr>
              <a:t>Dorigo found that values of </a:t>
            </a:r>
            <a:r>
              <a:rPr lang="en-US" altLang="en-US" sz="1900" dirty="0">
                <a:latin typeface="Symbol" panose="05050102010706020507" pitchFamily="18" charset="2"/>
              </a:rPr>
              <a:t>a</a:t>
            </a:r>
            <a:r>
              <a:rPr lang="en-US" altLang="en-US" sz="1900" dirty="0">
                <a:latin typeface="Arial" panose="020B0604020202020204" pitchFamily="34" charset="0"/>
              </a:rPr>
              <a:t> and </a:t>
            </a:r>
            <a:r>
              <a:rPr lang="en-US" altLang="en-US" sz="1900" dirty="0">
                <a:latin typeface="Symbol" panose="05050102010706020507" pitchFamily="18" charset="2"/>
              </a:rPr>
              <a:t>b</a:t>
            </a:r>
            <a:r>
              <a:rPr lang="en-US" altLang="en-US" sz="1900" dirty="0">
                <a:latin typeface="Arial" panose="020B0604020202020204" pitchFamily="34" charset="0"/>
              </a:rPr>
              <a:t> in the range 1 to 5 seem to work. Problem specific.</a:t>
            </a:r>
          </a:p>
          <a:p>
            <a:pPr algn="just" eaLnBrk="1" hangingPunct="1">
              <a:lnSpc>
                <a:spcPct val="125000"/>
              </a:lnSpc>
              <a:buFont typeface="Wingdings" panose="05000000000000000000" pitchFamily="2" charset="2"/>
              <a:buChar char="q"/>
            </a:pPr>
            <a:r>
              <a:rPr lang="en-US" altLang="en-US" sz="1900" dirty="0">
                <a:latin typeface="Arial" panose="020B0604020202020204" pitchFamily="34" charset="0"/>
              </a:rPr>
              <a:t>Dorigo also found that small values of </a:t>
            </a:r>
            <a:r>
              <a:rPr lang="en-US" altLang="en-US" sz="1900" dirty="0">
                <a:latin typeface="Symbol" panose="05050102010706020507" pitchFamily="18" charset="2"/>
              </a:rPr>
              <a:t>r</a:t>
            </a:r>
            <a:r>
              <a:rPr lang="en-US" altLang="en-US" sz="1900" dirty="0">
                <a:latin typeface="Arial" panose="020B0604020202020204" pitchFamily="34" charset="0"/>
              </a:rPr>
              <a:t>, say 0.5, and values of Q in the range of a few hundred, say Q=100, work. </a:t>
            </a:r>
          </a:p>
          <a:p>
            <a:pPr algn="just" eaLnBrk="1" hangingPunct="1">
              <a:lnSpc>
                <a:spcPct val="125000"/>
              </a:lnSpc>
              <a:buFont typeface="Wingdings" panose="05000000000000000000" pitchFamily="2" charset="2"/>
              <a:buChar char="q"/>
            </a:pPr>
            <a:r>
              <a:rPr lang="en-US" altLang="en-US" sz="1900" dirty="0">
                <a:latin typeface="Arial" panose="020B0604020202020204" pitchFamily="34" charset="0"/>
              </a:rPr>
              <a:t>There are papers on setting these parameters,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0291">
                                            <p:txEl>
                                              <p:pRg st="0" end="0"/>
                                            </p:txEl>
                                          </p:spTgt>
                                        </p:tgtEl>
                                        <p:attrNameLst>
                                          <p:attrName>style.visibility</p:attrName>
                                        </p:attrNameLst>
                                      </p:cBhvr>
                                      <p:to>
                                        <p:strVal val="visible"/>
                                      </p:to>
                                    </p:set>
                                    <p:anim calcmode="lin" valueType="num">
                                      <p:cBhvr additive="base">
                                        <p:cTn id="7" dur="500" fill="hold"/>
                                        <p:tgtEl>
                                          <p:spTgt spid="1402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402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40291">
                                            <p:txEl>
                                              <p:pRg st="1" end="1"/>
                                            </p:txEl>
                                          </p:spTgt>
                                        </p:tgtEl>
                                        <p:attrNameLst>
                                          <p:attrName>style.visibility</p:attrName>
                                        </p:attrNameLst>
                                      </p:cBhvr>
                                      <p:to>
                                        <p:strVal val="visible"/>
                                      </p:to>
                                    </p:set>
                                    <p:anim calcmode="lin" valueType="num">
                                      <p:cBhvr additive="base">
                                        <p:cTn id="13" dur="500" fill="hold"/>
                                        <p:tgtEl>
                                          <p:spTgt spid="14029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4029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0291">
                                            <p:txEl>
                                              <p:pRg st="2" end="2"/>
                                            </p:txEl>
                                          </p:spTgt>
                                        </p:tgtEl>
                                        <p:attrNameLst>
                                          <p:attrName>style.visibility</p:attrName>
                                        </p:attrNameLst>
                                      </p:cBhvr>
                                      <p:to>
                                        <p:strVal val="visible"/>
                                      </p:to>
                                    </p:set>
                                    <p:anim calcmode="lin" valueType="num">
                                      <p:cBhvr additive="base">
                                        <p:cTn id="19" dur="500" fill="hold"/>
                                        <p:tgtEl>
                                          <p:spTgt spid="14029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4029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40291">
                                            <p:txEl>
                                              <p:pRg st="3" end="3"/>
                                            </p:txEl>
                                          </p:spTgt>
                                        </p:tgtEl>
                                        <p:attrNameLst>
                                          <p:attrName>style.visibility</p:attrName>
                                        </p:attrNameLst>
                                      </p:cBhvr>
                                      <p:to>
                                        <p:strVal val="visible"/>
                                      </p:to>
                                    </p:set>
                                    <p:anim calcmode="lin" valueType="num">
                                      <p:cBhvr additive="base">
                                        <p:cTn id="25" dur="500" fill="hold"/>
                                        <p:tgtEl>
                                          <p:spTgt spid="14029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4029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40291">
                                            <p:txEl>
                                              <p:pRg st="4" end="4"/>
                                            </p:txEl>
                                          </p:spTgt>
                                        </p:tgtEl>
                                        <p:attrNameLst>
                                          <p:attrName>style.visibility</p:attrName>
                                        </p:attrNameLst>
                                      </p:cBhvr>
                                      <p:to>
                                        <p:strVal val="visible"/>
                                      </p:to>
                                    </p:set>
                                    <p:anim calcmode="lin" valueType="num">
                                      <p:cBhvr additive="base">
                                        <p:cTn id="31" dur="500" fill="hold"/>
                                        <p:tgtEl>
                                          <p:spTgt spid="140291">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14029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40291">
                                            <p:txEl>
                                              <p:pRg st="5" end="5"/>
                                            </p:txEl>
                                          </p:spTgt>
                                        </p:tgtEl>
                                        <p:attrNameLst>
                                          <p:attrName>style.visibility</p:attrName>
                                        </p:attrNameLst>
                                      </p:cBhvr>
                                      <p:to>
                                        <p:strVal val="visible"/>
                                      </p:to>
                                    </p:set>
                                    <p:anim calcmode="lin" valueType="num">
                                      <p:cBhvr additive="base">
                                        <p:cTn id="37" dur="500" fill="hold"/>
                                        <p:tgtEl>
                                          <p:spTgt spid="140291">
                                            <p:txEl>
                                              <p:pRg st="5" end="5"/>
                                            </p:txEl>
                                          </p:spTgt>
                                        </p:tgtEl>
                                        <p:attrNameLst>
                                          <p:attrName>ppt_x</p:attrName>
                                        </p:attrNameLst>
                                      </p:cBhvr>
                                      <p:tavLst>
                                        <p:tav tm="0">
                                          <p:val>
                                            <p:strVal val="0-#ppt_w/2"/>
                                          </p:val>
                                        </p:tav>
                                        <p:tav tm="100000">
                                          <p:val>
                                            <p:strVal val="#ppt_x"/>
                                          </p:val>
                                        </p:tav>
                                      </p:tavLst>
                                    </p:anim>
                                    <p:anim calcmode="lin" valueType="num">
                                      <p:cBhvr additive="base">
                                        <p:cTn id="38" dur="500" fill="hold"/>
                                        <p:tgtEl>
                                          <p:spTgt spid="14029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40291">
                                            <p:txEl>
                                              <p:pRg st="6" end="6"/>
                                            </p:txEl>
                                          </p:spTgt>
                                        </p:tgtEl>
                                        <p:attrNameLst>
                                          <p:attrName>style.visibility</p:attrName>
                                        </p:attrNameLst>
                                      </p:cBhvr>
                                      <p:to>
                                        <p:strVal val="visible"/>
                                      </p:to>
                                    </p:set>
                                    <p:anim calcmode="lin" valueType="num">
                                      <p:cBhvr additive="base">
                                        <p:cTn id="43" dur="500" fill="hold"/>
                                        <p:tgtEl>
                                          <p:spTgt spid="140291">
                                            <p:txEl>
                                              <p:pRg st="6" end="6"/>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4029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40291">
                                            <p:txEl>
                                              <p:pRg st="7" end="7"/>
                                            </p:txEl>
                                          </p:spTgt>
                                        </p:tgtEl>
                                        <p:attrNameLst>
                                          <p:attrName>style.visibility</p:attrName>
                                        </p:attrNameLst>
                                      </p:cBhvr>
                                      <p:to>
                                        <p:strVal val="visible"/>
                                      </p:to>
                                    </p:set>
                                    <p:anim calcmode="lin" valueType="num">
                                      <p:cBhvr additive="base">
                                        <p:cTn id="49" dur="500" fill="hold"/>
                                        <p:tgtEl>
                                          <p:spTgt spid="140291">
                                            <p:txEl>
                                              <p:pRg st="7" end="7"/>
                                            </p:txEl>
                                          </p:spTgt>
                                        </p:tgtEl>
                                        <p:attrNameLst>
                                          <p:attrName>ppt_x</p:attrName>
                                        </p:attrNameLst>
                                      </p:cBhvr>
                                      <p:tavLst>
                                        <p:tav tm="0">
                                          <p:val>
                                            <p:strVal val="0-#ppt_w/2"/>
                                          </p:val>
                                        </p:tav>
                                        <p:tav tm="100000">
                                          <p:val>
                                            <p:strVal val="#ppt_x"/>
                                          </p:val>
                                        </p:tav>
                                      </p:tavLst>
                                    </p:anim>
                                    <p:anim calcmode="lin" valueType="num">
                                      <p:cBhvr additive="base">
                                        <p:cTn id="50" dur="500" fill="hold"/>
                                        <p:tgtEl>
                                          <p:spTgt spid="140291">
                                            <p:txEl>
                                              <p:pRg st="7" end="7"/>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1" grpId="0" build="p" autoUpdateAnimBg="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a:extLst>
              <a:ext uri="{FF2B5EF4-FFF2-40B4-BE49-F238E27FC236}">
                <a16:creationId xmlns:a16="http://schemas.microsoft.com/office/drawing/2014/main" id="{408223E0-5135-4F81-9425-7D9EBAEAB725}"/>
              </a:ext>
            </a:extLst>
          </p:cNvPr>
          <p:cNvSpPr>
            <a:spLocks noGrp="1" noChangeArrowheads="1"/>
          </p:cNvSpPr>
          <p:nvPr>
            <p:ph type="title"/>
          </p:nvPr>
        </p:nvSpPr>
        <p:spPr bwMode="auto">
          <a:xfrm>
            <a:off x="152400" y="152400"/>
            <a:ext cx="8763000"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b="0">
                <a:latin typeface="Arial" panose="020B0604020202020204" pitchFamily="34" charset="0"/>
              </a:rPr>
              <a:t>APPLICATIONS (from Wikipedia)</a:t>
            </a:r>
          </a:p>
        </p:txBody>
      </p:sp>
      <p:sp>
        <p:nvSpPr>
          <p:cNvPr id="60418" name="TextBox 1">
            <a:extLst>
              <a:ext uri="{FF2B5EF4-FFF2-40B4-BE49-F238E27FC236}">
                <a16:creationId xmlns:a16="http://schemas.microsoft.com/office/drawing/2014/main" id="{72C7666C-0944-4568-8294-6C195C82FA54}"/>
              </a:ext>
            </a:extLst>
          </p:cNvPr>
          <p:cNvSpPr txBox="1">
            <a:spLocks noChangeArrowheads="1"/>
          </p:cNvSpPr>
          <p:nvPr/>
        </p:nvSpPr>
        <p:spPr bwMode="auto">
          <a:xfrm>
            <a:off x="457200" y="1295400"/>
            <a:ext cx="84582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a:t>Scheduling problem</a:t>
            </a:r>
          </a:p>
          <a:p>
            <a:pPr eaLnBrk="1" hangingPunct="1"/>
            <a:r>
              <a:rPr lang="en-US" altLang="en-US"/>
              <a:t>	Job-shop scheduling problem (JSP)</a:t>
            </a:r>
          </a:p>
          <a:p>
            <a:pPr eaLnBrk="1" hangingPunct="1"/>
            <a:r>
              <a:rPr lang="en-US" altLang="en-US"/>
              <a:t>	Open-shop scheduling problem (OSP)</a:t>
            </a:r>
          </a:p>
          <a:p>
            <a:pPr eaLnBrk="1" hangingPunct="1"/>
            <a:r>
              <a:rPr lang="en-US" altLang="en-US"/>
              <a:t>	Permutation flow shop problem (PFSP)</a:t>
            </a:r>
          </a:p>
          <a:p>
            <a:pPr eaLnBrk="1" hangingPunct="1"/>
            <a:r>
              <a:rPr lang="en-US" altLang="en-US"/>
              <a:t>		Single machine total tardiness problem (SMTTP)</a:t>
            </a:r>
          </a:p>
          <a:p>
            <a:pPr eaLnBrk="1" hangingPunct="1"/>
            <a:r>
              <a:rPr lang="en-US" altLang="en-US"/>
              <a:t>	Single machine total weighted tardiness problem 			(SMTWTP)</a:t>
            </a:r>
          </a:p>
          <a:p>
            <a:pPr eaLnBrk="1" hangingPunct="1"/>
            <a:r>
              <a:rPr lang="en-US" altLang="en-US"/>
              <a:t>	Resource-constrained project scheduling problem (RCPSP)</a:t>
            </a:r>
          </a:p>
          <a:p>
            <a:pPr eaLnBrk="1" hangingPunct="1"/>
            <a:r>
              <a:rPr lang="en-US" altLang="en-US"/>
              <a:t>	Group-shop scheduling problem (GSP)</a:t>
            </a:r>
          </a:p>
          <a:p>
            <a:pPr eaLnBrk="1" hangingPunct="1"/>
            <a:r>
              <a:rPr lang="en-US" altLang="en-US"/>
              <a:t>	Single-machine total tardiness problem with sequence 		dependent setup times (SMTTPDST)</a:t>
            </a:r>
          </a:p>
          <a:p>
            <a:pPr eaLnBrk="1" hangingPunct="1"/>
            <a:r>
              <a:rPr lang="en-US" altLang="en-US"/>
              <a:t>	Multistage Flowshop Scheduling Problem (MFSP) with 		sequence dependent setup/changeover times</a:t>
            </a:r>
          </a:p>
          <a:p>
            <a:pPr eaLnBrk="1" hangingPunct="1"/>
            <a:endParaRPr lang="en-US" alt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2">
            <a:extLst>
              <a:ext uri="{FF2B5EF4-FFF2-40B4-BE49-F238E27FC236}">
                <a16:creationId xmlns:a16="http://schemas.microsoft.com/office/drawing/2014/main" id="{C75A4A5B-522D-4639-9660-C41BAE82025A}"/>
              </a:ext>
            </a:extLst>
          </p:cNvPr>
          <p:cNvSpPr>
            <a:spLocks noGrp="1" noChangeArrowheads="1"/>
          </p:cNvSpPr>
          <p:nvPr>
            <p:ph type="title"/>
          </p:nvPr>
        </p:nvSpPr>
        <p:spPr bwMode="auto">
          <a:xfrm>
            <a:off x="152400" y="152400"/>
            <a:ext cx="8763000"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b="0">
                <a:latin typeface="Arial" panose="020B0604020202020204" pitchFamily="34" charset="0"/>
              </a:rPr>
              <a:t>APPLICATIONS (from Wikipedia)</a:t>
            </a:r>
          </a:p>
        </p:txBody>
      </p:sp>
      <p:sp>
        <p:nvSpPr>
          <p:cNvPr id="62466" name="TextBox 1">
            <a:extLst>
              <a:ext uri="{FF2B5EF4-FFF2-40B4-BE49-F238E27FC236}">
                <a16:creationId xmlns:a16="http://schemas.microsoft.com/office/drawing/2014/main" id="{20AF9AD2-3350-4B75-9947-2428F881919D}"/>
              </a:ext>
            </a:extLst>
          </p:cNvPr>
          <p:cNvSpPr txBox="1">
            <a:spLocks noChangeArrowheads="1"/>
          </p:cNvSpPr>
          <p:nvPr/>
        </p:nvSpPr>
        <p:spPr bwMode="auto">
          <a:xfrm>
            <a:off x="381000" y="1143000"/>
            <a:ext cx="845820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a:t>Vehicle routing problem</a:t>
            </a:r>
          </a:p>
          <a:p>
            <a:pPr eaLnBrk="1" hangingPunct="1"/>
            <a:r>
              <a:rPr lang="en-US" altLang="en-US"/>
              <a:t>	Capacitated vehicle routing problem (CVRP)</a:t>
            </a:r>
          </a:p>
          <a:p>
            <a:pPr eaLnBrk="1" hangingPunct="1"/>
            <a:r>
              <a:rPr lang="en-US" altLang="en-US"/>
              <a:t>	Multi-depot vehicle routing problem (MDVRP)</a:t>
            </a:r>
          </a:p>
          <a:p>
            <a:pPr eaLnBrk="1" hangingPunct="1"/>
            <a:r>
              <a:rPr lang="en-US" altLang="en-US"/>
              <a:t>	Period vehicle routing problem (PVRP)</a:t>
            </a:r>
          </a:p>
          <a:p>
            <a:pPr eaLnBrk="1" hangingPunct="1"/>
            <a:r>
              <a:rPr lang="en-US" altLang="en-US"/>
              <a:t>	Split delivery vehicle routing problem (SDVRP)</a:t>
            </a:r>
          </a:p>
          <a:p>
            <a:pPr eaLnBrk="1" hangingPunct="1"/>
            <a:r>
              <a:rPr lang="en-US" altLang="en-US"/>
              <a:t>	Stochastic vehicle routing problem (SVRP)</a:t>
            </a:r>
          </a:p>
          <a:p>
            <a:pPr eaLnBrk="1" hangingPunct="1"/>
            <a:r>
              <a:rPr lang="en-US" altLang="en-US"/>
              <a:t>	Vehicle routing problem with pick-up and delivery (VRPPD)</a:t>
            </a:r>
          </a:p>
          <a:p>
            <a:pPr eaLnBrk="1" hangingPunct="1"/>
            <a:r>
              <a:rPr lang="en-US" altLang="en-US"/>
              <a:t>	Vehicle routing problem with time windows (VRPTW)</a:t>
            </a:r>
          </a:p>
          <a:p>
            <a:pPr eaLnBrk="1" hangingPunct="1"/>
            <a:r>
              <a:rPr lang="en-US" altLang="en-US"/>
              <a:t>	Time Dependent Vehicle Routing Problem with Time 		Windows (TDVRPTW)</a:t>
            </a:r>
          </a:p>
          <a:p>
            <a:pPr eaLnBrk="1" hangingPunct="1"/>
            <a:r>
              <a:rPr lang="en-US" altLang="en-US"/>
              <a:t>	Vehicle Routing Problem with Time Windows and Multiple 		Service Workers (VRPTWMS)</a:t>
            </a:r>
          </a:p>
          <a:p>
            <a:pPr eaLnBrk="1" hangingPunct="1"/>
            <a:endParaRPr lang="en-US" altLang="en-US"/>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Rectangle 2">
            <a:extLst>
              <a:ext uri="{FF2B5EF4-FFF2-40B4-BE49-F238E27FC236}">
                <a16:creationId xmlns:a16="http://schemas.microsoft.com/office/drawing/2014/main" id="{28D7E3A3-1C23-4A15-A062-590E753E2F99}"/>
              </a:ext>
            </a:extLst>
          </p:cNvPr>
          <p:cNvSpPr>
            <a:spLocks noGrp="1" noChangeArrowheads="1"/>
          </p:cNvSpPr>
          <p:nvPr>
            <p:ph type="title"/>
          </p:nvPr>
        </p:nvSpPr>
        <p:spPr bwMode="auto">
          <a:xfrm>
            <a:off x="152400" y="152400"/>
            <a:ext cx="8763000"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b="0">
                <a:latin typeface="Arial" panose="020B0604020202020204" pitchFamily="34" charset="0"/>
              </a:rPr>
              <a:t>APPLICATIONS (from Wikipedia)</a:t>
            </a:r>
          </a:p>
        </p:txBody>
      </p:sp>
      <p:sp>
        <p:nvSpPr>
          <p:cNvPr id="64514" name="TextBox 1">
            <a:extLst>
              <a:ext uri="{FF2B5EF4-FFF2-40B4-BE49-F238E27FC236}">
                <a16:creationId xmlns:a16="http://schemas.microsoft.com/office/drawing/2014/main" id="{D002856A-9A9B-4DAE-B745-675711BA7307}"/>
              </a:ext>
            </a:extLst>
          </p:cNvPr>
          <p:cNvSpPr txBox="1">
            <a:spLocks noChangeArrowheads="1"/>
          </p:cNvSpPr>
          <p:nvPr/>
        </p:nvSpPr>
        <p:spPr bwMode="auto">
          <a:xfrm>
            <a:off x="381000" y="1143000"/>
            <a:ext cx="845820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a:t>Assignment problem</a:t>
            </a:r>
          </a:p>
          <a:p>
            <a:pPr eaLnBrk="1" hangingPunct="1"/>
            <a:r>
              <a:rPr lang="en-US" altLang="en-US"/>
              <a:t>	Quadratic assignment problem (QAP)</a:t>
            </a:r>
          </a:p>
          <a:p>
            <a:pPr eaLnBrk="1" hangingPunct="1"/>
            <a:r>
              <a:rPr lang="en-US" altLang="en-US"/>
              <a:t>	Generalized assignment problem (GAP)</a:t>
            </a:r>
          </a:p>
          <a:p>
            <a:pPr eaLnBrk="1" hangingPunct="1"/>
            <a:r>
              <a:rPr lang="en-US" altLang="en-US"/>
              <a:t>	Frequency assignment problem (FAP)</a:t>
            </a:r>
          </a:p>
          <a:p>
            <a:pPr eaLnBrk="1" hangingPunct="1"/>
            <a:r>
              <a:rPr lang="en-US" altLang="en-US"/>
              <a:t>	Redundancy allocation problem (RAP)</a:t>
            </a:r>
          </a:p>
          <a:p>
            <a:pPr eaLnBrk="1" hangingPunct="1"/>
            <a:r>
              <a:rPr lang="en-US" altLang="en-US"/>
              <a:t>Set problem[edit]</a:t>
            </a:r>
          </a:p>
          <a:p>
            <a:pPr eaLnBrk="1" hangingPunct="1"/>
            <a:r>
              <a:rPr lang="en-US" altLang="en-US"/>
              <a:t>	Set cover problem (SCP)</a:t>
            </a:r>
          </a:p>
          <a:p>
            <a:pPr eaLnBrk="1" hangingPunct="1"/>
            <a:r>
              <a:rPr lang="en-US" altLang="en-US"/>
              <a:t>	Partition problem (SPP)</a:t>
            </a:r>
          </a:p>
          <a:p>
            <a:pPr eaLnBrk="1" hangingPunct="1"/>
            <a:r>
              <a:rPr lang="en-US" altLang="en-US"/>
              <a:t>	Weight constrained graph tree partition problem (WCGTPP)</a:t>
            </a:r>
          </a:p>
          <a:p>
            <a:pPr eaLnBrk="1" hangingPunct="1"/>
            <a:r>
              <a:rPr lang="en-US" altLang="en-US"/>
              <a:t>	Arc-weighted l-cardinality tree problem (AWlCTP)</a:t>
            </a:r>
          </a:p>
          <a:p>
            <a:pPr eaLnBrk="1" hangingPunct="1"/>
            <a:r>
              <a:rPr lang="en-US" altLang="en-US"/>
              <a:t>	Multiple knapsack problem (MKP)</a:t>
            </a:r>
          </a:p>
          <a:p>
            <a:pPr eaLnBrk="1" hangingPunct="1"/>
            <a:r>
              <a:rPr lang="en-US" altLang="en-US"/>
              <a:t>	Maximum independent set problem (MIS)</a:t>
            </a:r>
          </a:p>
          <a:p>
            <a:pPr eaLnBrk="1" hangingPunct="1"/>
            <a:endParaRPr lang="en-US" alt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a:extLst>
              <a:ext uri="{FF2B5EF4-FFF2-40B4-BE49-F238E27FC236}">
                <a16:creationId xmlns:a16="http://schemas.microsoft.com/office/drawing/2014/main" id="{3A73B30F-389F-41E7-AECC-FC5ED60394A5}"/>
              </a:ext>
            </a:extLst>
          </p:cNvPr>
          <p:cNvSpPr>
            <a:spLocks noGrp="1" noChangeArrowheads="1"/>
          </p:cNvSpPr>
          <p:nvPr>
            <p:ph type="title"/>
          </p:nvPr>
        </p:nvSpPr>
        <p:spPr bwMode="auto">
          <a:xfrm>
            <a:off x="152400" y="152400"/>
            <a:ext cx="8763000"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b="0">
                <a:latin typeface="Arial" panose="020B0604020202020204" pitchFamily="34" charset="0"/>
              </a:rPr>
              <a:t>APPLICATIONS (from Wikipedia)</a:t>
            </a:r>
          </a:p>
        </p:txBody>
      </p:sp>
      <p:sp>
        <p:nvSpPr>
          <p:cNvPr id="66562" name="TextBox 1">
            <a:extLst>
              <a:ext uri="{FF2B5EF4-FFF2-40B4-BE49-F238E27FC236}">
                <a16:creationId xmlns:a16="http://schemas.microsoft.com/office/drawing/2014/main" id="{D94D81F8-4F0B-450A-B72E-A456918DF070}"/>
              </a:ext>
            </a:extLst>
          </p:cNvPr>
          <p:cNvSpPr txBox="1">
            <a:spLocks noChangeArrowheads="1"/>
          </p:cNvSpPr>
          <p:nvPr/>
        </p:nvSpPr>
        <p:spPr bwMode="auto">
          <a:xfrm>
            <a:off x="381000" y="1143000"/>
            <a:ext cx="8458200" cy="526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a:t>Others</a:t>
            </a:r>
          </a:p>
          <a:p>
            <a:pPr eaLnBrk="1" hangingPunct="1"/>
            <a:r>
              <a:rPr lang="en-US" altLang="en-US"/>
              <a:t>	Classification</a:t>
            </a:r>
          </a:p>
          <a:p>
            <a:pPr eaLnBrk="1" hangingPunct="1"/>
            <a:r>
              <a:rPr lang="en-US" altLang="en-US"/>
              <a:t>	Connection-oriented network routing</a:t>
            </a:r>
          </a:p>
          <a:p>
            <a:pPr eaLnBrk="1" hangingPunct="1"/>
            <a:r>
              <a:rPr lang="en-US" altLang="en-US"/>
              <a:t>	Connectionless network routing</a:t>
            </a:r>
          </a:p>
          <a:p>
            <a:pPr eaLnBrk="1" hangingPunct="1"/>
            <a:r>
              <a:rPr lang="en-US" altLang="en-US"/>
              <a:t>	Data mining </a:t>
            </a:r>
          </a:p>
          <a:p>
            <a:pPr eaLnBrk="1" hangingPunct="1"/>
            <a:r>
              <a:rPr lang="en-US" altLang="en-US"/>
              <a:t>	Discounted cash flows in project scheduling</a:t>
            </a:r>
          </a:p>
          <a:p>
            <a:pPr eaLnBrk="1" hangingPunct="1"/>
            <a:r>
              <a:rPr lang="en-US" altLang="en-US"/>
              <a:t>	Distributed Information Retrieval</a:t>
            </a:r>
          </a:p>
          <a:p>
            <a:pPr eaLnBrk="1" hangingPunct="1"/>
            <a:r>
              <a:rPr lang="en-US" altLang="en-US"/>
              <a:t>	Grid Workflow Scheduling Problem</a:t>
            </a:r>
          </a:p>
          <a:p>
            <a:pPr eaLnBrk="1" hangingPunct="1"/>
            <a:r>
              <a:rPr lang="en-US" altLang="en-US"/>
              <a:t>	Image processing</a:t>
            </a:r>
          </a:p>
          <a:p>
            <a:pPr eaLnBrk="1" hangingPunct="1"/>
            <a:r>
              <a:rPr lang="en-US" altLang="en-US"/>
              <a:t>	Intelligent testing system</a:t>
            </a:r>
          </a:p>
          <a:p>
            <a:pPr eaLnBrk="1" hangingPunct="1"/>
            <a:r>
              <a:rPr lang="en-US" altLang="en-US"/>
              <a:t>	System identification</a:t>
            </a:r>
          </a:p>
          <a:p>
            <a:pPr eaLnBrk="1" hangingPunct="1"/>
            <a:r>
              <a:rPr lang="en-US" altLang="en-US"/>
              <a:t>	Protein Folding</a:t>
            </a:r>
          </a:p>
          <a:p>
            <a:pPr eaLnBrk="1" hangingPunct="1"/>
            <a:r>
              <a:rPr lang="en-US" altLang="en-US"/>
              <a:t>	Power Electronic Circuit Design</a:t>
            </a:r>
          </a:p>
          <a:p>
            <a:pPr eaLnBrk="1" hangingPunct="1"/>
            <a:endParaRPr lang="en-US"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Ways to modify GA</a:t>
            </a:r>
            <a:br>
              <a:rPr lang="en-US" dirty="0"/>
            </a:br>
            <a:r>
              <a:rPr lang="en-US" dirty="0"/>
              <a:t>Crossover &amp; Mutation </a:t>
            </a:r>
          </a:p>
        </p:txBody>
      </p:sp>
      <p:sp>
        <p:nvSpPr>
          <p:cNvPr id="9" name="Content Placeholder 6"/>
          <p:cNvSpPr>
            <a:spLocks noGrp="1"/>
          </p:cNvSpPr>
          <p:nvPr>
            <p:ph idx="4294967295"/>
          </p:nvPr>
        </p:nvSpPr>
        <p:spPr>
          <a:xfrm>
            <a:off x="177363" y="1904763"/>
            <a:ext cx="8749862" cy="3705791"/>
          </a:xfrm>
        </p:spPr>
        <p:txBody>
          <a:bodyPr>
            <a:normAutofit fontScale="70000" lnSpcReduction="20000"/>
          </a:bodyPr>
          <a:lstStyle/>
          <a:p>
            <a:pPr>
              <a:buFontTx/>
              <a:buChar char="-"/>
            </a:pPr>
            <a:r>
              <a:rPr lang="en-US" dirty="0">
                <a:latin typeface="+mn-lt"/>
              </a:rPr>
              <a:t>In crossover, instead of selecting one crossover point, De Jong et al. (1992) and </a:t>
            </a:r>
            <a:r>
              <a:rPr lang="en-US" dirty="0" err="1">
                <a:latin typeface="+mn-lt"/>
              </a:rPr>
              <a:t>Üçoluk</a:t>
            </a:r>
            <a:r>
              <a:rPr lang="en-US" dirty="0">
                <a:latin typeface="+mn-lt"/>
              </a:rPr>
              <a:t> (2002) have introduced N-point crossover and segmented crossover which selects several points for crossover [19, 20]. The difference between them is N-point crossover is choosing several breaking points randomly, while in segmented crossover, only two breaking points are utilized. </a:t>
            </a:r>
          </a:p>
          <a:p>
            <a:pPr>
              <a:buFontTx/>
              <a:buChar char="-"/>
            </a:pPr>
            <a:endParaRPr lang="en-US" dirty="0">
              <a:latin typeface="+mn-lt"/>
            </a:endParaRPr>
          </a:p>
          <a:p>
            <a:pPr>
              <a:buFontTx/>
              <a:buChar char="-"/>
            </a:pPr>
            <a:r>
              <a:rPr lang="en-US" kern="1200" dirty="0">
                <a:solidFill>
                  <a:schemeClr val="tx1"/>
                </a:solidFill>
                <a:latin typeface="+mn-lt"/>
              </a:rPr>
              <a:t>Several studies have given different methods for mutation. By default, each gene in a chromosome is assigned with probability, pm, and mutated depending on that probability. This mutation is known as uniform mutation. The other approaches for mutation are bitwise inversion where the whole gene in a chromosome is mutated using a random mutation [19].</a:t>
            </a:r>
            <a:endParaRPr lang="en-US" dirty="0">
              <a:latin typeface="+mn-lt"/>
            </a:endParaRPr>
          </a:p>
        </p:txBody>
      </p:sp>
    </p:spTree>
    <p:extLst>
      <p:ext uri="{BB962C8B-B14F-4D97-AF65-F5344CB8AC3E}">
        <p14:creationId xmlns:p14="http://schemas.microsoft.com/office/powerpoint/2010/main" val="453522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BFD75A6-FFF6-4D19-A9D9-4BFE2509FCEB}"/>
              </a:ext>
            </a:extLst>
          </p:cNvPr>
          <p:cNvSpPr>
            <a:spLocks noGrp="1"/>
          </p:cNvSpPr>
          <p:nvPr>
            <p:ph type="title"/>
          </p:nvPr>
        </p:nvSpPr>
        <p:spPr>
          <a:xfrm>
            <a:off x="457200" y="274638"/>
            <a:ext cx="8229600" cy="1143000"/>
          </a:xfrm>
        </p:spPr>
        <p:txBody>
          <a:bodyPr/>
          <a:lstStyle/>
          <a:p>
            <a:r>
              <a:rPr lang="en-US" dirty="0"/>
              <a:t>Classes of Search Methods</a:t>
            </a:r>
          </a:p>
        </p:txBody>
      </p:sp>
      <p:pic>
        <p:nvPicPr>
          <p:cNvPr id="4" name="Picture 3" descr="A screenshot of a cell phone&#10;&#10;Description automatically generated">
            <a:extLst>
              <a:ext uri="{FF2B5EF4-FFF2-40B4-BE49-F238E27FC236}">
                <a16:creationId xmlns:a16="http://schemas.microsoft.com/office/drawing/2014/main" id="{B3853C10-2D5D-4360-B3F5-79BE1DFC368F}"/>
              </a:ext>
            </a:extLst>
          </p:cNvPr>
          <p:cNvPicPr>
            <a:picLocks noChangeAspect="1"/>
          </p:cNvPicPr>
          <p:nvPr/>
        </p:nvPicPr>
        <p:blipFill>
          <a:blip r:embed="rId2"/>
          <a:stretch>
            <a:fillRect/>
          </a:stretch>
        </p:blipFill>
        <p:spPr>
          <a:xfrm>
            <a:off x="608232" y="1600201"/>
            <a:ext cx="7927535" cy="4419600"/>
          </a:xfrm>
          <a:prstGeom prst="rect">
            <a:avLst/>
          </a:prstGeom>
          <a:noFill/>
        </p:spPr>
      </p:pic>
    </p:spTree>
    <p:extLst>
      <p:ext uri="{BB962C8B-B14F-4D97-AF65-F5344CB8AC3E}">
        <p14:creationId xmlns:p14="http://schemas.microsoft.com/office/powerpoint/2010/main" val="144553916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9B86-2F8E-4E6F-A001-379BB8030EBC}"/>
              </a:ext>
            </a:extLst>
          </p:cNvPr>
          <p:cNvSpPr>
            <a:spLocks noGrp="1"/>
          </p:cNvSpPr>
          <p:nvPr>
            <p:ph type="title"/>
          </p:nvPr>
        </p:nvSpPr>
        <p:spPr/>
        <p:txBody>
          <a:bodyPr/>
          <a:lstStyle/>
          <a:p>
            <a:r>
              <a:rPr lang="en-US" dirty="0"/>
              <a:t>Differential Evolution</a:t>
            </a:r>
          </a:p>
        </p:txBody>
      </p:sp>
      <p:sp>
        <p:nvSpPr>
          <p:cNvPr id="3" name="Content Placeholder 2">
            <a:extLst>
              <a:ext uri="{FF2B5EF4-FFF2-40B4-BE49-F238E27FC236}">
                <a16:creationId xmlns:a16="http://schemas.microsoft.com/office/drawing/2014/main" id="{D7FB4E54-0AE7-4A4A-AF70-85250453C8C6}"/>
              </a:ext>
            </a:extLst>
          </p:cNvPr>
          <p:cNvSpPr>
            <a:spLocks noGrp="1"/>
          </p:cNvSpPr>
          <p:nvPr>
            <p:ph idx="1"/>
          </p:nvPr>
        </p:nvSpPr>
        <p:spPr/>
        <p:txBody>
          <a:bodyPr>
            <a:normAutofit/>
          </a:bodyPr>
          <a:lstStyle/>
          <a:p>
            <a:r>
              <a:rPr lang="en-US" dirty="0">
                <a:latin typeface="+mn-lt"/>
              </a:rPr>
              <a:t>Real Parameter Optimizer</a:t>
            </a:r>
          </a:p>
          <a:p>
            <a:r>
              <a:rPr lang="en-US" dirty="0">
                <a:latin typeface="+mn-lt"/>
              </a:rPr>
              <a:t>Utilizes a pre-specified number of random solutions</a:t>
            </a:r>
          </a:p>
          <a:p>
            <a:r>
              <a:rPr lang="en-US" dirty="0">
                <a:latin typeface="+mn-lt"/>
              </a:rPr>
              <a:t>Continuously improves them through a series of mutations and </a:t>
            </a:r>
            <a:r>
              <a:rPr lang="en-US" dirty="0" err="1">
                <a:latin typeface="+mn-lt"/>
              </a:rPr>
              <a:t>recombinations</a:t>
            </a:r>
            <a:endParaRPr lang="en-US" dirty="0">
              <a:latin typeface="+mn-lt"/>
            </a:endParaRPr>
          </a:p>
          <a:p>
            <a:r>
              <a:rPr lang="en-US" dirty="0">
                <a:latin typeface="+mn-lt"/>
              </a:rPr>
              <a:t>Usually, the number of pre-specified solutions i.e. the population size</a:t>
            </a:r>
          </a:p>
          <a:p>
            <a:r>
              <a:rPr lang="en-US" dirty="0">
                <a:latin typeface="+mn-lt"/>
              </a:rPr>
              <a:t>does not change during the lifetime of the algorithm</a:t>
            </a:r>
          </a:p>
        </p:txBody>
      </p:sp>
    </p:spTree>
    <p:extLst>
      <p:ext uri="{BB962C8B-B14F-4D97-AF65-F5344CB8AC3E}">
        <p14:creationId xmlns:p14="http://schemas.microsoft.com/office/powerpoint/2010/main" val="37531804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9B86-2F8E-4E6F-A001-379BB8030EBC}"/>
              </a:ext>
            </a:extLst>
          </p:cNvPr>
          <p:cNvSpPr>
            <a:spLocks noGrp="1"/>
          </p:cNvSpPr>
          <p:nvPr>
            <p:ph type="title"/>
          </p:nvPr>
        </p:nvSpPr>
        <p:spPr>
          <a:xfrm>
            <a:off x="457200" y="274638"/>
            <a:ext cx="8229600" cy="1143000"/>
          </a:xfrm>
          <a:prstGeom prst="rect">
            <a:avLst/>
          </a:prstGeom>
        </p:spPr>
        <p:txBody>
          <a:bodyPr anchor="ctr">
            <a:normAutofit/>
          </a:bodyPr>
          <a:lstStyle/>
          <a:p>
            <a:r>
              <a:rPr lang="en-US" dirty="0"/>
              <a:t>Differential Evolution</a:t>
            </a:r>
          </a:p>
        </p:txBody>
      </p:sp>
      <p:pic>
        <p:nvPicPr>
          <p:cNvPr id="4" name="Content Placeholder 3" descr="A close up of a piece of paper&#10;&#10;Description automatically generated">
            <a:extLst>
              <a:ext uri="{FF2B5EF4-FFF2-40B4-BE49-F238E27FC236}">
                <a16:creationId xmlns:a16="http://schemas.microsoft.com/office/drawing/2014/main" id="{D298A624-10B5-4182-8B45-3C470E1F52AC}"/>
              </a:ext>
            </a:extLst>
          </p:cNvPr>
          <p:cNvPicPr>
            <a:picLocks noGrp="1" noChangeAspect="1"/>
          </p:cNvPicPr>
          <p:nvPr>
            <p:ph idx="1"/>
          </p:nvPr>
        </p:nvPicPr>
        <p:blipFill>
          <a:blip r:embed="rId2"/>
          <a:stretch>
            <a:fillRect/>
          </a:stretch>
        </p:blipFill>
        <p:spPr>
          <a:xfrm>
            <a:off x="457200" y="1989202"/>
            <a:ext cx="8229600" cy="3641597"/>
          </a:xfrm>
          <a:prstGeom prst="rect">
            <a:avLst/>
          </a:prstGeom>
          <a:noFill/>
        </p:spPr>
      </p:pic>
    </p:spTree>
    <p:extLst>
      <p:ext uri="{BB962C8B-B14F-4D97-AF65-F5344CB8AC3E}">
        <p14:creationId xmlns:p14="http://schemas.microsoft.com/office/powerpoint/2010/main" val="232752956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F7051313-F149-45D4-A729-A1B7E8B58294}"/>
              </a:ext>
            </a:extLst>
          </p:cNvPr>
          <p:cNvSpPr>
            <a:spLocks noGrp="1"/>
          </p:cNvSpPr>
          <p:nvPr>
            <p:ph type="title"/>
          </p:nvPr>
        </p:nvSpPr>
        <p:spPr/>
        <p:txBody>
          <a:bodyPr/>
          <a:lstStyle/>
          <a:p>
            <a:pPr eaLnBrk="1" hangingPunct="1"/>
            <a:r>
              <a:rPr lang="en-US" altLang="en-US"/>
              <a:t>Heuristic Methods</a:t>
            </a:r>
          </a:p>
        </p:txBody>
      </p:sp>
      <p:sp>
        <p:nvSpPr>
          <p:cNvPr id="7" name="Content Placeholder 2">
            <a:extLst>
              <a:ext uri="{FF2B5EF4-FFF2-40B4-BE49-F238E27FC236}">
                <a16:creationId xmlns:a16="http://schemas.microsoft.com/office/drawing/2014/main" id="{CA561C4A-5CCC-4024-9E50-96206BDE3F62}"/>
              </a:ext>
            </a:extLst>
          </p:cNvPr>
          <p:cNvSpPr>
            <a:spLocks noGrp="1"/>
          </p:cNvSpPr>
          <p:nvPr>
            <p:ph idx="1"/>
          </p:nvPr>
        </p:nvSpPr>
        <p:spPr>
          <a:xfrm>
            <a:off x="741363" y="1219200"/>
            <a:ext cx="8229600" cy="4830763"/>
          </a:xfrm>
        </p:spPr>
        <p:txBody>
          <a:bodyPr/>
          <a:lstStyle/>
          <a:p>
            <a:pPr marL="0" indent="1588" eaLnBrk="1" hangingPunct="1">
              <a:lnSpc>
                <a:spcPct val="150000"/>
              </a:lnSpc>
              <a:spcBef>
                <a:spcPts val="200"/>
              </a:spcBef>
              <a:spcAft>
                <a:spcPts val="200"/>
              </a:spcAft>
              <a:buFontTx/>
              <a:buNone/>
              <a:defRPr/>
            </a:pPr>
            <a:r>
              <a:rPr lang="en-US" sz="2400" b="1" dirty="0">
                <a:solidFill>
                  <a:srgbClr val="00B050"/>
                </a:solidFill>
                <a:latin typeface="+mn-lt"/>
              </a:rPr>
              <a:t>Differential Evolution (DE)</a:t>
            </a:r>
            <a:endParaRPr lang="en-US" b="1" dirty="0">
              <a:solidFill>
                <a:srgbClr val="00B050"/>
              </a:solidFill>
              <a:latin typeface="+mn-lt"/>
            </a:endParaRPr>
          </a:p>
          <a:p>
            <a:pPr marL="0" indent="266700" eaLnBrk="1" hangingPunct="1">
              <a:lnSpc>
                <a:spcPct val="150000"/>
              </a:lnSpc>
              <a:spcBef>
                <a:spcPts val="200"/>
              </a:spcBef>
              <a:spcAft>
                <a:spcPts val="200"/>
              </a:spcAft>
              <a:buFont typeface="Arial" pitchFamily="34" charset="0"/>
              <a:buChar char="•"/>
              <a:defRPr/>
            </a:pPr>
            <a:r>
              <a:rPr lang="en-US" dirty="0">
                <a:latin typeface="+mn-lt"/>
              </a:rPr>
              <a:t>Population based algorithm presented by </a:t>
            </a:r>
            <a:r>
              <a:rPr lang="en-US" dirty="0" err="1">
                <a:latin typeface="+mn-lt"/>
              </a:rPr>
              <a:t>Storn</a:t>
            </a:r>
            <a:r>
              <a:rPr lang="en-US" dirty="0">
                <a:latin typeface="+mn-lt"/>
              </a:rPr>
              <a:t> and Price (1995)</a:t>
            </a:r>
          </a:p>
          <a:p>
            <a:pPr marL="0" indent="266700" eaLnBrk="1" hangingPunct="1">
              <a:lnSpc>
                <a:spcPct val="150000"/>
              </a:lnSpc>
              <a:spcBef>
                <a:spcPts val="200"/>
              </a:spcBef>
              <a:spcAft>
                <a:spcPts val="200"/>
              </a:spcAft>
              <a:buFont typeface="Arial" pitchFamily="34" charset="0"/>
              <a:buChar char="•"/>
              <a:defRPr/>
            </a:pPr>
            <a:r>
              <a:rPr lang="en-US" dirty="0">
                <a:latin typeface="+mn-lt"/>
              </a:rPr>
              <a:t>Devised to Continuous Search Spaces</a:t>
            </a:r>
          </a:p>
          <a:p>
            <a:pPr marL="0" indent="266700" eaLnBrk="1" hangingPunct="1">
              <a:lnSpc>
                <a:spcPct val="150000"/>
              </a:lnSpc>
              <a:spcBef>
                <a:spcPts val="200"/>
              </a:spcBef>
              <a:spcAft>
                <a:spcPts val="200"/>
              </a:spcAft>
              <a:buFont typeface="Arial" pitchFamily="34" charset="0"/>
              <a:buChar char="•"/>
              <a:defRPr/>
            </a:pPr>
            <a:r>
              <a:rPr lang="en-US" i="1" dirty="0">
                <a:latin typeface="+mn-lt"/>
              </a:rPr>
              <a:t>DE/rand/1/bin</a:t>
            </a:r>
          </a:p>
          <a:p>
            <a:pPr marL="0" indent="266700" eaLnBrk="1" hangingPunct="1">
              <a:spcBef>
                <a:spcPts val="200"/>
              </a:spcBef>
              <a:spcAft>
                <a:spcPts val="200"/>
              </a:spcAft>
              <a:buFontTx/>
              <a:buNone/>
              <a:defRPr/>
            </a:pPr>
            <a:endParaRPr lang="en-US" baseline="30000" dirty="0">
              <a:latin typeface="+mn-lt"/>
            </a:endParaRPr>
          </a:p>
        </p:txBody>
      </p:sp>
      <p:sp>
        <p:nvSpPr>
          <p:cNvPr id="5" name="Retângulo 4">
            <a:extLst>
              <a:ext uri="{FF2B5EF4-FFF2-40B4-BE49-F238E27FC236}">
                <a16:creationId xmlns:a16="http://schemas.microsoft.com/office/drawing/2014/main" id="{B5566A19-D89F-4416-9747-6B3A7DE78E8B}"/>
              </a:ext>
            </a:extLst>
          </p:cNvPr>
          <p:cNvSpPr/>
          <p:nvPr/>
        </p:nvSpPr>
        <p:spPr>
          <a:xfrm>
            <a:off x="304800" y="5310187"/>
            <a:ext cx="1428750" cy="7858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latin typeface="Times New Roman" pitchFamily="18" charset="0"/>
                <a:cs typeface="Times New Roman" pitchFamily="18" charset="0"/>
              </a:rPr>
              <a:t>Initialization of Vectors</a:t>
            </a:r>
          </a:p>
        </p:txBody>
      </p:sp>
      <p:sp>
        <p:nvSpPr>
          <p:cNvPr id="6" name="Retângulo 5">
            <a:extLst>
              <a:ext uri="{FF2B5EF4-FFF2-40B4-BE49-F238E27FC236}">
                <a16:creationId xmlns:a16="http://schemas.microsoft.com/office/drawing/2014/main" id="{03AE7AF4-03D1-4E2A-8C95-C83B7EC5FEC4}"/>
              </a:ext>
            </a:extLst>
          </p:cNvPr>
          <p:cNvSpPr/>
          <p:nvPr/>
        </p:nvSpPr>
        <p:spPr>
          <a:xfrm>
            <a:off x="5662613" y="5310187"/>
            <a:ext cx="1428750" cy="7858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latin typeface="Times New Roman" pitchFamily="18" charset="0"/>
                <a:cs typeface="Times New Roman" pitchFamily="18" charset="0"/>
              </a:rPr>
              <a:t>Vector difference (</a:t>
            </a:r>
            <a:r>
              <a:rPr lang="en-US" sz="1600" i="1" dirty="0">
                <a:solidFill>
                  <a:schemeClr val="tx1"/>
                </a:solidFill>
                <a:latin typeface="Times New Roman" pitchFamily="18" charset="0"/>
                <a:cs typeface="Times New Roman" pitchFamily="18" charset="0"/>
              </a:rPr>
              <a:t>Mutation</a:t>
            </a:r>
            <a:r>
              <a:rPr lang="en-US" sz="1600" dirty="0">
                <a:solidFill>
                  <a:schemeClr val="tx1"/>
                </a:solidFill>
                <a:latin typeface="Times New Roman" pitchFamily="18" charset="0"/>
                <a:cs typeface="Times New Roman" pitchFamily="18" charset="0"/>
              </a:rPr>
              <a:t>)</a:t>
            </a:r>
          </a:p>
        </p:txBody>
      </p:sp>
      <p:sp>
        <p:nvSpPr>
          <p:cNvPr id="8" name="Retângulo 7">
            <a:extLst>
              <a:ext uri="{FF2B5EF4-FFF2-40B4-BE49-F238E27FC236}">
                <a16:creationId xmlns:a16="http://schemas.microsoft.com/office/drawing/2014/main" id="{4F52E466-50EF-4C3D-82E3-313BC617EBB5}"/>
              </a:ext>
            </a:extLst>
          </p:cNvPr>
          <p:cNvSpPr/>
          <p:nvPr/>
        </p:nvSpPr>
        <p:spPr>
          <a:xfrm>
            <a:off x="7448550" y="5310187"/>
            <a:ext cx="1428750" cy="7858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latin typeface="Times New Roman" pitchFamily="18" charset="0"/>
                <a:cs typeface="Times New Roman" pitchFamily="18" charset="0"/>
              </a:rPr>
              <a:t>Vector recombination (C</a:t>
            </a:r>
            <a:r>
              <a:rPr lang="en-US" sz="1600" i="1" dirty="0">
                <a:solidFill>
                  <a:schemeClr val="tx1"/>
                </a:solidFill>
                <a:latin typeface="Times New Roman" pitchFamily="18" charset="0"/>
                <a:cs typeface="Times New Roman" pitchFamily="18" charset="0"/>
              </a:rPr>
              <a:t>rossover</a:t>
            </a:r>
            <a:r>
              <a:rPr lang="en-US" sz="1600" dirty="0">
                <a:solidFill>
                  <a:schemeClr val="tx1"/>
                </a:solidFill>
                <a:latin typeface="Times New Roman" pitchFamily="18" charset="0"/>
                <a:cs typeface="Times New Roman" pitchFamily="18" charset="0"/>
              </a:rPr>
              <a:t>)</a:t>
            </a:r>
          </a:p>
        </p:txBody>
      </p:sp>
      <p:sp>
        <p:nvSpPr>
          <p:cNvPr id="9" name="Retângulo 8">
            <a:extLst>
              <a:ext uri="{FF2B5EF4-FFF2-40B4-BE49-F238E27FC236}">
                <a16:creationId xmlns:a16="http://schemas.microsoft.com/office/drawing/2014/main" id="{0320481B-34E2-4FA0-87BC-F7AE515EDDB9}"/>
              </a:ext>
            </a:extLst>
          </p:cNvPr>
          <p:cNvSpPr/>
          <p:nvPr/>
        </p:nvSpPr>
        <p:spPr>
          <a:xfrm>
            <a:off x="2090738" y="5310187"/>
            <a:ext cx="1428750" cy="7858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latin typeface="Times New Roman" pitchFamily="18" charset="0"/>
                <a:cs typeface="Times New Roman" pitchFamily="18" charset="0"/>
              </a:rPr>
              <a:t>Evaluation</a:t>
            </a:r>
          </a:p>
          <a:p>
            <a:pPr algn="ctr">
              <a:defRPr/>
            </a:pPr>
            <a:r>
              <a:rPr lang="en-US" sz="1600" dirty="0">
                <a:solidFill>
                  <a:schemeClr val="tx1"/>
                </a:solidFill>
                <a:latin typeface="Times New Roman" pitchFamily="18" charset="0"/>
                <a:cs typeface="Times New Roman" pitchFamily="18" charset="0"/>
              </a:rPr>
              <a:t>(</a:t>
            </a:r>
            <a:r>
              <a:rPr lang="en-US" sz="1600" i="1" dirty="0">
                <a:solidFill>
                  <a:schemeClr val="tx1"/>
                </a:solidFill>
                <a:latin typeface="Times New Roman" pitchFamily="18" charset="0"/>
                <a:cs typeface="Times New Roman" pitchFamily="18" charset="0"/>
              </a:rPr>
              <a:t>fitness</a:t>
            </a:r>
            <a:r>
              <a:rPr lang="en-US" sz="1600" dirty="0">
                <a:solidFill>
                  <a:schemeClr val="tx1"/>
                </a:solidFill>
                <a:latin typeface="Times New Roman" pitchFamily="18" charset="0"/>
                <a:cs typeface="Times New Roman" pitchFamily="18" charset="0"/>
              </a:rPr>
              <a:t>)</a:t>
            </a:r>
          </a:p>
        </p:txBody>
      </p:sp>
      <p:cxnSp>
        <p:nvCxnSpPr>
          <p:cNvPr id="10" name="Conector de seta reta 9">
            <a:extLst>
              <a:ext uri="{FF2B5EF4-FFF2-40B4-BE49-F238E27FC236}">
                <a16:creationId xmlns:a16="http://schemas.microsoft.com/office/drawing/2014/main" id="{77B0B0B1-7B46-4571-A80A-4141D367BB9D}"/>
              </a:ext>
            </a:extLst>
          </p:cNvPr>
          <p:cNvCxnSpPr/>
          <p:nvPr/>
        </p:nvCxnSpPr>
        <p:spPr>
          <a:xfrm>
            <a:off x="1733550" y="5667375"/>
            <a:ext cx="360363"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5449EB1D-3A29-47F0-B0B2-231401083C27}"/>
              </a:ext>
            </a:extLst>
          </p:cNvPr>
          <p:cNvCxnSpPr/>
          <p:nvPr/>
        </p:nvCxnSpPr>
        <p:spPr>
          <a:xfrm>
            <a:off x="7091363" y="5667375"/>
            <a:ext cx="360362"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Conector de seta reta 11">
            <a:extLst>
              <a:ext uri="{FF2B5EF4-FFF2-40B4-BE49-F238E27FC236}">
                <a16:creationId xmlns:a16="http://schemas.microsoft.com/office/drawing/2014/main" id="{0DE271D3-83F4-4AC9-B021-EEBCB6B2BAAC}"/>
              </a:ext>
            </a:extLst>
          </p:cNvPr>
          <p:cNvCxnSpPr/>
          <p:nvPr/>
        </p:nvCxnSpPr>
        <p:spPr>
          <a:xfrm rot="16200000" flipH="1">
            <a:off x="2605881" y="5117306"/>
            <a:ext cx="430213" cy="3175"/>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Conector reto 12">
            <a:extLst>
              <a:ext uri="{FF2B5EF4-FFF2-40B4-BE49-F238E27FC236}">
                <a16:creationId xmlns:a16="http://schemas.microsoft.com/office/drawing/2014/main" id="{AB982B57-547F-419D-BF5E-4839C9975F5C}"/>
              </a:ext>
            </a:extLst>
          </p:cNvPr>
          <p:cNvCxnSpPr/>
          <p:nvPr/>
        </p:nvCxnSpPr>
        <p:spPr>
          <a:xfrm>
            <a:off x="2805113" y="4923276"/>
            <a:ext cx="5357812" cy="15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4101D24E-1C90-49DF-8718-5CD31DEEB60F}"/>
              </a:ext>
            </a:extLst>
          </p:cNvPr>
          <p:cNvCxnSpPr/>
          <p:nvPr/>
        </p:nvCxnSpPr>
        <p:spPr>
          <a:xfrm rot="5400000" flipH="1" flipV="1">
            <a:off x="7962106" y="5118894"/>
            <a:ext cx="428625" cy="158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Retângulo 14">
            <a:extLst>
              <a:ext uri="{FF2B5EF4-FFF2-40B4-BE49-F238E27FC236}">
                <a16:creationId xmlns:a16="http://schemas.microsoft.com/office/drawing/2014/main" id="{8E216086-E8BA-4CF1-9992-D38686C485F3}"/>
              </a:ext>
            </a:extLst>
          </p:cNvPr>
          <p:cNvSpPr/>
          <p:nvPr/>
        </p:nvSpPr>
        <p:spPr>
          <a:xfrm>
            <a:off x="3876675" y="5310187"/>
            <a:ext cx="1428750" cy="78581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600" dirty="0">
                <a:solidFill>
                  <a:schemeClr val="tx1"/>
                </a:solidFill>
                <a:latin typeface="Times New Roman" pitchFamily="18" charset="0"/>
                <a:cs typeface="Times New Roman" pitchFamily="18" charset="0"/>
              </a:rPr>
              <a:t>Selection</a:t>
            </a:r>
          </a:p>
        </p:txBody>
      </p:sp>
      <p:cxnSp>
        <p:nvCxnSpPr>
          <p:cNvPr id="16" name="Conector de seta reta 15">
            <a:extLst>
              <a:ext uri="{FF2B5EF4-FFF2-40B4-BE49-F238E27FC236}">
                <a16:creationId xmlns:a16="http://schemas.microsoft.com/office/drawing/2014/main" id="{15E153C6-E5DD-47F7-ACFA-A61298B6A6E2}"/>
              </a:ext>
            </a:extLst>
          </p:cNvPr>
          <p:cNvCxnSpPr/>
          <p:nvPr/>
        </p:nvCxnSpPr>
        <p:spPr>
          <a:xfrm>
            <a:off x="3516313" y="5667375"/>
            <a:ext cx="360362"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9C6C6BC7-B0C8-471E-A384-E68DBF26ECD1}"/>
              </a:ext>
            </a:extLst>
          </p:cNvPr>
          <p:cNvCxnSpPr/>
          <p:nvPr/>
        </p:nvCxnSpPr>
        <p:spPr>
          <a:xfrm>
            <a:off x="5302250" y="5667375"/>
            <a:ext cx="360363" cy="1587"/>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906660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9B86-2F8E-4E6F-A001-379BB8030EBC}"/>
              </a:ext>
            </a:extLst>
          </p:cNvPr>
          <p:cNvSpPr>
            <a:spLocks noGrp="1"/>
          </p:cNvSpPr>
          <p:nvPr>
            <p:ph type="title"/>
          </p:nvPr>
        </p:nvSpPr>
        <p:spPr/>
        <p:txBody>
          <a:bodyPr/>
          <a:lstStyle/>
          <a:p>
            <a:r>
              <a:rPr lang="en-US" dirty="0"/>
              <a:t>Important Nomenclature</a:t>
            </a:r>
          </a:p>
        </p:txBody>
      </p:sp>
      <p:sp>
        <p:nvSpPr>
          <p:cNvPr id="3" name="Content Placeholder 2">
            <a:extLst>
              <a:ext uri="{FF2B5EF4-FFF2-40B4-BE49-F238E27FC236}">
                <a16:creationId xmlns:a16="http://schemas.microsoft.com/office/drawing/2014/main" id="{D7FB4E54-0AE7-4A4A-AF70-85250453C8C6}"/>
              </a:ext>
            </a:extLst>
          </p:cNvPr>
          <p:cNvSpPr>
            <a:spLocks noGrp="1"/>
          </p:cNvSpPr>
          <p:nvPr>
            <p:ph idx="1"/>
          </p:nvPr>
        </p:nvSpPr>
        <p:spPr/>
        <p:txBody>
          <a:bodyPr/>
          <a:lstStyle/>
          <a:p>
            <a:r>
              <a:rPr lang="en-US" i="1" dirty="0">
                <a:latin typeface="+mj-lt"/>
              </a:rPr>
              <a:t>D </a:t>
            </a:r>
            <a:r>
              <a:rPr lang="en-US" dirty="0">
                <a:latin typeface="+mj-lt"/>
              </a:rPr>
              <a:t>= Dimensionality of the problem</a:t>
            </a:r>
          </a:p>
          <a:p>
            <a:r>
              <a:rPr lang="en-US" i="1" dirty="0">
                <a:latin typeface="+mj-lt"/>
              </a:rPr>
              <a:t>NP </a:t>
            </a:r>
            <a:r>
              <a:rPr lang="en-US" dirty="0">
                <a:latin typeface="+mj-lt"/>
              </a:rPr>
              <a:t>= No. of solution vectors in a population</a:t>
            </a:r>
          </a:p>
          <a:p>
            <a:r>
              <a:rPr lang="en-US" i="1" dirty="0">
                <a:latin typeface="+mj-lt"/>
              </a:rPr>
              <a:t>G </a:t>
            </a:r>
            <a:r>
              <a:rPr lang="en-US" dirty="0">
                <a:latin typeface="+mj-lt"/>
              </a:rPr>
              <a:t>= No. of generations the population has to go through</a:t>
            </a:r>
          </a:p>
          <a:p>
            <a:r>
              <a:rPr lang="en-US" i="1" dirty="0">
                <a:latin typeface="+mj-lt"/>
              </a:rPr>
              <a:t>F = </a:t>
            </a:r>
            <a:r>
              <a:rPr lang="en-US" dirty="0">
                <a:latin typeface="+mj-lt"/>
              </a:rPr>
              <a:t>Scaling Factor</a:t>
            </a:r>
          </a:p>
          <a:p>
            <a:r>
              <a:rPr lang="en-US" i="1" dirty="0">
                <a:latin typeface="+mj-lt"/>
              </a:rPr>
              <a:t>Cr </a:t>
            </a:r>
            <a:r>
              <a:rPr lang="en-US" dirty="0">
                <a:latin typeface="+mj-lt"/>
              </a:rPr>
              <a:t>= Crossover rate</a:t>
            </a:r>
          </a:p>
        </p:txBody>
      </p:sp>
    </p:spTree>
    <p:extLst>
      <p:ext uri="{BB962C8B-B14F-4D97-AF65-F5344CB8AC3E}">
        <p14:creationId xmlns:p14="http://schemas.microsoft.com/office/powerpoint/2010/main" val="186245640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9B86-2F8E-4E6F-A001-379BB8030EBC}"/>
              </a:ext>
            </a:extLst>
          </p:cNvPr>
          <p:cNvSpPr>
            <a:spLocks noGrp="1"/>
          </p:cNvSpPr>
          <p:nvPr>
            <p:ph type="title"/>
          </p:nvPr>
        </p:nvSpPr>
        <p:spPr>
          <a:xfrm>
            <a:off x="457200" y="274638"/>
            <a:ext cx="8229600" cy="1143000"/>
          </a:xfrm>
          <a:prstGeom prst="rect">
            <a:avLst/>
          </a:prstGeom>
        </p:spPr>
        <p:txBody>
          <a:bodyPr anchor="ctr">
            <a:normAutofit/>
          </a:bodyPr>
          <a:lstStyle/>
          <a:p>
            <a:r>
              <a:rPr lang="en-US" dirty="0"/>
              <a:t>Initialization</a:t>
            </a:r>
          </a:p>
        </p:txBody>
      </p:sp>
      <p:pic>
        <p:nvPicPr>
          <p:cNvPr id="4" name="Picture 3" descr="A picture containing bird, tree&#10;&#10;Description automatically generated">
            <a:extLst>
              <a:ext uri="{FF2B5EF4-FFF2-40B4-BE49-F238E27FC236}">
                <a16:creationId xmlns:a16="http://schemas.microsoft.com/office/drawing/2014/main" id="{67B3E498-4ADF-43D7-B523-217A2F4BDA39}"/>
              </a:ext>
            </a:extLst>
          </p:cNvPr>
          <p:cNvPicPr>
            <a:picLocks noChangeAspect="1"/>
          </p:cNvPicPr>
          <p:nvPr/>
        </p:nvPicPr>
        <p:blipFill>
          <a:blip r:embed="rId2"/>
          <a:stretch>
            <a:fillRect/>
          </a:stretch>
        </p:blipFill>
        <p:spPr>
          <a:xfrm>
            <a:off x="457200" y="2554987"/>
            <a:ext cx="8229600" cy="2510027"/>
          </a:xfrm>
          <a:prstGeom prst="rect">
            <a:avLst/>
          </a:prstGeom>
          <a:noFill/>
        </p:spPr>
      </p:pic>
    </p:spTree>
    <p:extLst>
      <p:ext uri="{BB962C8B-B14F-4D97-AF65-F5344CB8AC3E}">
        <p14:creationId xmlns:p14="http://schemas.microsoft.com/office/powerpoint/2010/main" val="344688960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9B86-2F8E-4E6F-A001-379BB8030EBC}"/>
              </a:ext>
            </a:extLst>
          </p:cNvPr>
          <p:cNvSpPr>
            <a:spLocks noGrp="1"/>
          </p:cNvSpPr>
          <p:nvPr>
            <p:ph type="title"/>
          </p:nvPr>
        </p:nvSpPr>
        <p:spPr>
          <a:xfrm>
            <a:off x="457200" y="274638"/>
            <a:ext cx="8229600" cy="1143000"/>
          </a:xfrm>
          <a:prstGeom prst="rect">
            <a:avLst/>
          </a:prstGeom>
        </p:spPr>
        <p:txBody>
          <a:bodyPr anchor="ctr">
            <a:normAutofit/>
          </a:bodyPr>
          <a:lstStyle/>
          <a:p>
            <a:r>
              <a:rPr lang="en-US" dirty="0"/>
              <a:t>Initial Population</a:t>
            </a:r>
          </a:p>
        </p:txBody>
      </p:sp>
      <p:pic>
        <p:nvPicPr>
          <p:cNvPr id="4" name="Picture 3">
            <a:extLst>
              <a:ext uri="{FF2B5EF4-FFF2-40B4-BE49-F238E27FC236}">
                <a16:creationId xmlns:a16="http://schemas.microsoft.com/office/drawing/2014/main" id="{4C4FCDAB-5BC9-4A7C-B0F6-C3957DDD26C0}"/>
              </a:ext>
            </a:extLst>
          </p:cNvPr>
          <p:cNvPicPr>
            <a:picLocks noChangeAspect="1"/>
          </p:cNvPicPr>
          <p:nvPr/>
        </p:nvPicPr>
        <p:blipFill>
          <a:blip r:embed="rId2"/>
          <a:stretch>
            <a:fillRect/>
          </a:stretch>
        </p:blipFill>
        <p:spPr>
          <a:xfrm>
            <a:off x="457200" y="2071498"/>
            <a:ext cx="8229600" cy="3477006"/>
          </a:xfrm>
          <a:prstGeom prst="rect">
            <a:avLst/>
          </a:prstGeom>
          <a:noFill/>
        </p:spPr>
      </p:pic>
    </p:spTree>
    <p:extLst>
      <p:ext uri="{BB962C8B-B14F-4D97-AF65-F5344CB8AC3E}">
        <p14:creationId xmlns:p14="http://schemas.microsoft.com/office/powerpoint/2010/main" val="22035100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9B86-2F8E-4E6F-A001-379BB8030EBC}"/>
              </a:ext>
            </a:extLst>
          </p:cNvPr>
          <p:cNvSpPr>
            <a:spLocks noGrp="1"/>
          </p:cNvSpPr>
          <p:nvPr>
            <p:ph type="title"/>
          </p:nvPr>
        </p:nvSpPr>
        <p:spPr/>
        <p:txBody>
          <a:bodyPr/>
          <a:lstStyle/>
          <a:p>
            <a:r>
              <a:rPr lang="en-US" dirty="0"/>
              <a:t>Mutation</a:t>
            </a:r>
          </a:p>
        </p:txBody>
      </p:sp>
      <p:sp>
        <p:nvSpPr>
          <p:cNvPr id="3" name="Content Placeholder 2">
            <a:extLst>
              <a:ext uri="{FF2B5EF4-FFF2-40B4-BE49-F238E27FC236}">
                <a16:creationId xmlns:a16="http://schemas.microsoft.com/office/drawing/2014/main" id="{D7FB4E54-0AE7-4A4A-AF70-85250453C8C6}"/>
              </a:ext>
            </a:extLst>
          </p:cNvPr>
          <p:cNvSpPr>
            <a:spLocks noGrp="1"/>
          </p:cNvSpPr>
          <p:nvPr>
            <p:ph idx="1"/>
          </p:nvPr>
        </p:nvSpPr>
        <p:spPr/>
        <p:txBody>
          <a:bodyPr/>
          <a:lstStyle/>
          <a:p>
            <a:r>
              <a:rPr lang="en-US" dirty="0">
                <a:latin typeface="+mn-lt"/>
              </a:rPr>
              <a:t>Mutation is a change in the gene characteristics of a chromosome.</a:t>
            </a:r>
          </a:p>
          <a:p>
            <a:endParaRPr lang="en-US" dirty="0">
              <a:latin typeface="+mn-lt"/>
            </a:endParaRPr>
          </a:p>
          <a:p>
            <a:r>
              <a:rPr lang="en-US" dirty="0">
                <a:latin typeface="+mn-lt"/>
              </a:rPr>
              <a:t>When applied to evolutionary computation it means a change in the parameters of the vector through a perturbation with a random element.</a:t>
            </a:r>
          </a:p>
        </p:txBody>
      </p:sp>
    </p:spTree>
    <p:extLst>
      <p:ext uri="{BB962C8B-B14F-4D97-AF65-F5344CB8AC3E}">
        <p14:creationId xmlns:p14="http://schemas.microsoft.com/office/powerpoint/2010/main" val="38195838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433B78DF-21D1-46E6-ACFE-B321E5A74016}"/>
              </a:ext>
            </a:extLst>
          </p:cNvPr>
          <p:cNvSpPr>
            <a:spLocks noGrp="1"/>
          </p:cNvSpPr>
          <p:nvPr>
            <p:ph idx="1"/>
          </p:nvPr>
        </p:nvSpPr>
        <p:spPr>
          <a:xfrm>
            <a:off x="741363" y="1219200"/>
            <a:ext cx="8229600" cy="4830763"/>
          </a:xfrm>
        </p:spPr>
        <p:txBody>
          <a:bodyPr/>
          <a:lstStyle/>
          <a:p>
            <a:pPr marL="0" indent="1588" eaLnBrk="1" hangingPunct="1">
              <a:lnSpc>
                <a:spcPct val="150000"/>
              </a:lnSpc>
              <a:spcBef>
                <a:spcPts val="200"/>
              </a:spcBef>
              <a:spcAft>
                <a:spcPts val="200"/>
              </a:spcAft>
              <a:buFontTx/>
              <a:buNone/>
              <a:defRPr/>
            </a:pPr>
            <a:r>
              <a:rPr lang="en-US" sz="2400" b="1" dirty="0">
                <a:solidFill>
                  <a:srgbClr val="00B050"/>
                </a:solidFill>
                <a:latin typeface="+mn-lt"/>
              </a:rPr>
              <a:t>Differential Evolution (DE)</a:t>
            </a:r>
          </a:p>
          <a:p>
            <a:pPr marL="0" indent="266700" eaLnBrk="1" hangingPunct="1">
              <a:lnSpc>
                <a:spcPct val="150000"/>
              </a:lnSpc>
              <a:spcBef>
                <a:spcPts val="200"/>
              </a:spcBef>
              <a:spcAft>
                <a:spcPts val="200"/>
              </a:spcAft>
              <a:buFont typeface="Arial" pitchFamily="34" charset="0"/>
              <a:buChar char="•"/>
              <a:defRPr/>
            </a:pPr>
            <a:r>
              <a:rPr lang="en-US" i="1" dirty="0">
                <a:latin typeface="+mn-lt"/>
              </a:rPr>
              <a:t>Mutation</a:t>
            </a:r>
          </a:p>
          <a:p>
            <a:pPr marL="0" indent="266700" eaLnBrk="1" hangingPunct="1">
              <a:spcBef>
                <a:spcPts val="200"/>
              </a:spcBef>
              <a:spcAft>
                <a:spcPts val="200"/>
              </a:spcAft>
              <a:buFont typeface="Arial" pitchFamily="34" charset="0"/>
              <a:buChar char="•"/>
              <a:defRPr/>
            </a:pPr>
            <a:endParaRPr lang="en-US" dirty="0">
              <a:latin typeface="+mn-lt"/>
            </a:endParaRPr>
          </a:p>
        </p:txBody>
      </p:sp>
      <p:pic>
        <p:nvPicPr>
          <p:cNvPr id="10243" name="Picture 4">
            <a:extLst>
              <a:ext uri="{FF2B5EF4-FFF2-40B4-BE49-F238E27FC236}">
                <a16:creationId xmlns:a16="http://schemas.microsoft.com/office/drawing/2014/main" id="{2147F18E-82AC-4087-A6EE-3794F99948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743200"/>
            <a:ext cx="291465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itle 1">
            <a:extLst>
              <a:ext uri="{FF2B5EF4-FFF2-40B4-BE49-F238E27FC236}">
                <a16:creationId xmlns:a16="http://schemas.microsoft.com/office/drawing/2014/main" id="{B9497282-BB0F-4F9A-8387-4301C5F7E050}"/>
              </a:ext>
            </a:extLst>
          </p:cNvPr>
          <p:cNvSpPr>
            <a:spLocks noGrp="1"/>
          </p:cNvSpPr>
          <p:nvPr>
            <p:ph type="title"/>
          </p:nvPr>
        </p:nvSpPr>
        <p:spPr/>
        <p:txBody>
          <a:bodyPr/>
          <a:lstStyle/>
          <a:p>
            <a:pPr eaLnBrk="1" hangingPunct="1"/>
            <a:r>
              <a:rPr lang="en-US" altLang="en-US"/>
              <a:t>Heuristic Methods</a:t>
            </a:r>
          </a:p>
        </p:txBody>
      </p:sp>
      <p:pic>
        <p:nvPicPr>
          <p:cNvPr id="10245" name="Picture 6">
            <a:extLst>
              <a:ext uri="{FF2B5EF4-FFF2-40B4-BE49-F238E27FC236}">
                <a16:creationId xmlns:a16="http://schemas.microsoft.com/office/drawing/2014/main" id="{1311E0B2-E070-4CDC-8DE8-F0E5A8C3F00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9525" y="1828800"/>
            <a:ext cx="5095875" cy="407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735306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9B86-2F8E-4E6F-A001-379BB8030EBC}"/>
              </a:ext>
            </a:extLst>
          </p:cNvPr>
          <p:cNvSpPr>
            <a:spLocks noGrp="1"/>
          </p:cNvSpPr>
          <p:nvPr>
            <p:ph type="title"/>
          </p:nvPr>
        </p:nvSpPr>
        <p:spPr/>
        <p:txBody>
          <a:bodyPr/>
          <a:lstStyle/>
          <a:p>
            <a:r>
              <a:rPr lang="en-US" dirty="0"/>
              <a:t>Mutation</a:t>
            </a:r>
          </a:p>
        </p:txBody>
      </p:sp>
      <p:sp>
        <p:nvSpPr>
          <p:cNvPr id="3" name="Content Placeholder 2">
            <a:extLst>
              <a:ext uri="{FF2B5EF4-FFF2-40B4-BE49-F238E27FC236}">
                <a16:creationId xmlns:a16="http://schemas.microsoft.com/office/drawing/2014/main" id="{D7FB4E54-0AE7-4A4A-AF70-85250453C8C6}"/>
              </a:ext>
            </a:extLst>
          </p:cNvPr>
          <p:cNvSpPr>
            <a:spLocks noGrp="1"/>
          </p:cNvSpPr>
          <p:nvPr>
            <p:ph idx="1"/>
          </p:nvPr>
        </p:nvSpPr>
        <p:spPr>
          <a:xfrm>
            <a:off x="457200" y="1752600"/>
            <a:ext cx="8229600" cy="4343400"/>
          </a:xfrm>
        </p:spPr>
        <p:txBody>
          <a:bodyPr>
            <a:normAutofit/>
          </a:bodyPr>
          <a:lstStyle/>
          <a:p>
            <a:r>
              <a:rPr lang="en-US" dirty="0">
                <a:latin typeface="+mj-lt"/>
              </a:rPr>
              <a:t>A parent vector from the current generation is called </a:t>
            </a:r>
            <a:r>
              <a:rPr lang="en-US" dirty="0">
                <a:solidFill>
                  <a:srgbClr val="00B050"/>
                </a:solidFill>
                <a:latin typeface="+mj-lt"/>
              </a:rPr>
              <a:t>target vector</a:t>
            </a:r>
          </a:p>
          <a:p>
            <a:endParaRPr lang="en-US" dirty="0">
              <a:solidFill>
                <a:srgbClr val="00B050"/>
              </a:solidFill>
              <a:latin typeface="+mj-lt"/>
            </a:endParaRPr>
          </a:p>
          <a:p>
            <a:r>
              <a:rPr lang="en-US" dirty="0">
                <a:latin typeface="+mj-lt"/>
              </a:rPr>
              <a:t>The mutant vector obtained through differential perturbation is called </a:t>
            </a:r>
            <a:r>
              <a:rPr lang="en-US" dirty="0">
                <a:solidFill>
                  <a:srgbClr val="FF0000"/>
                </a:solidFill>
                <a:latin typeface="+mj-lt"/>
              </a:rPr>
              <a:t>donor vector</a:t>
            </a:r>
          </a:p>
          <a:p>
            <a:endParaRPr lang="en-US" dirty="0">
              <a:solidFill>
                <a:srgbClr val="FF0000"/>
              </a:solidFill>
              <a:latin typeface="+mj-lt"/>
            </a:endParaRPr>
          </a:p>
          <a:p>
            <a:r>
              <a:rPr lang="en-US" dirty="0">
                <a:latin typeface="+mj-lt"/>
              </a:rPr>
              <a:t>The offspring obtained through recombination of </a:t>
            </a:r>
            <a:r>
              <a:rPr lang="en-US" dirty="0">
                <a:solidFill>
                  <a:srgbClr val="00B050"/>
                </a:solidFill>
                <a:latin typeface="+mj-lt"/>
              </a:rPr>
              <a:t>target</a:t>
            </a:r>
            <a:r>
              <a:rPr lang="en-US" dirty="0">
                <a:latin typeface="+mj-lt"/>
              </a:rPr>
              <a:t> and </a:t>
            </a:r>
            <a:r>
              <a:rPr lang="en-US" dirty="0">
                <a:solidFill>
                  <a:srgbClr val="FF0000"/>
                </a:solidFill>
                <a:latin typeface="+mj-lt"/>
              </a:rPr>
              <a:t>donor</a:t>
            </a:r>
            <a:r>
              <a:rPr lang="en-US" dirty="0">
                <a:latin typeface="+mj-lt"/>
              </a:rPr>
              <a:t> is called </a:t>
            </a:r>
            <a:r>
              <a:rPr lang="en-US" dirty="0">
                <a:solidFill>
                  <a:srgbClr val="0070C0"/>
                </a:solidFill>
                <a:latin typeface="+mj-lt"/>
              </a:rPr>
              <a:t>trial vector</a:t>
            </a:r>
          </a:p>
        </p:txBody>
      </p:sp>
    </p:spTree>
    <p:extLst>
      <p:ext uri="{BB962C8B-B14F-4D97-AF65-F5344CB8AC3E}">
        <p14:creationId xmlns:p14="http://schemas.microsoft.com/office/powerpoint/2010/main" val="10063398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Ways to modify GA</a:t>
            </a:r>
            <a:br>
              <a:rPr lang="en-US" dirty="0"/>
            </a:br>
            <a:r>
              <a:rPr lang="en-US" dirty="0"/>
              <a:t>Crossover &amp; Mutation </a:t>
            </a:r>
          </a:p>
        </p:txBody>
      </p:sp>
      <p:sp>
        <p:nvSpPr>
          <p:cNvPr id="9" name="Content Placeholder 6"/>
          <p:cNvSpPr>
            <a:spLocks noGrp="1"/>
          </p:cNvSpPr>
          <p:nvPr>
            <p:ph idx="4294967295"/>
          </p:nvPr>
        </p:nvSpPr>
        <p:spPr>
          <a:xfrm>
            <a:off x="177363" y="1904763"/>
            <a:ext cx="8749862" cy="3705791"/>
          </a:xfrm>
        </p:spPr>
        <p:txBody>
          <a:bodyPr>
            <a:normAutofit fontScale="77500" lnSpcReduction="20000"/>
          </a:bodyPr>
          <a:lstStyle/>
          <a:p>
            <a:pPr>
              <a:buFontTx/>
              <a:buChar char="-"/>
            </a:pPr>
            <a:r>
              <a:rPr lang="en-US" i="1" u="sng" kern="1200" dirty="0">
                <a:solidFill>
                  <a:schemeClr val="tx1"/>
                </a:solidFill>
                <a:latin typeface="+mn-lt"/>
              </a:rPr>
              <a:t>Adaptive genetic algorithms </a:t>
            </a:r>
            <a:r>
              <a:rPr lang="en-US" kern="1200" dirty="0">
                <a:solidFill>
                  <a:schemeClr val="tx1"/>
                </a:solidFill>
                <a:latin typeface="+mn-lt"/>
              </a:rPr>
              <a:t>have been introduced in order to allow the use of precise parameters in setting the population size, the crossing over probability, and the mutation probability. All of these parameters are dynamic and changing over the iterations. </a:t>
            </a:r>
          </a:p>
          <a:p>
            <a:pPr>
              <a:buFontTx/>
              <a:buChar char="-"/>
            </a:pPr>
            <a:endParaRPr lang="en-US" dirty="0">
              <a:latin typeface="+mn-lt"/>
            </a:endParaRPr>
          </a:p>
          <a:p>
            <a:pPr>
              <a:buFontTx/>
              <a:buChar char="-"/>
            </a:pPr>
            <a:r>
              <a:rPr lang="en-US" i="1" u="sng" kern="1200" dirty="0">
                <a:solidFill>
                  <a:schemeClr val="tx1"/>
                </a:solidFill>
                <a:latin typeface="+mn-lt"/>
              </a:rPr>
              <a:t>Reinitialization</a:t>
            </a:r>
            <a:r>
              <a:rPr lang="en-US" kern="1200" dirty="0">
                <a:solidFill>
                  <a:schemeClr val="tx1"/>
                </a:solidFill>
                <a:latin typeface="+mn-lt"/>
              </a:rPr>
              <a:t>: Raja and </a:t>
            </a:r>
            <a:r>
              <a:rPr lang="en-US" kern="1200" dirty="0" err="1">
                <a:solidFill>
                  <a:schemeClr val="tx1"/>
                </a:solidFill>
                <a:latin typeface="+mn-lt"/>
              </a:rPr>
              <a:t>Bhaskaran</a:t>
            </a:r>
            <a:r>
              <a:rPr lang="en-US" kern="1200" dirty="0">
                <a:solidFill>
                  <a:schemeClr val="tx1"/>
                </a:solidFill>
                <a:latin typeface="+mn-lt"/>
              </a:rPr>
              <a:t> [22] have utilized initialization twice where the first initialization is uses to identify the promising area. After the first initialization, all chromosome are ranked and the best chromosomes are selected. After that, GA is initialize again within the area where the best chromosomes have been identified. </a:t>
            </a:r>
          </a:p>
          <a:p>
            <a:pPr>
              <a:buFontTx/>
              <a:buChar char="-"/>
            </a:pPr>
            <a:endParaRPr lang="en-US" dirty="0">
              <a:latin typeface="+mn-lt"/>
            </a:endParaRPr>
          </a:p>
        </p:txBody>
      </p:sp>
    </p:spTree>
    <p:extLst>
      <p:ext uri="{BB962C8B-B14F-4D97-AF65-F5344CB8AC3E}">
        <p14:creationId xmlns:p14="http://schemas.microsoft.com/office/powerpoint/2010/main" val="6753354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9B86-2F8E-4E6F-A001-379BB8030EBC}"/>
              </a:ext>
            </a:extLst>
          </p:cNvPr>
          <p:cNvSpPr>
            <a:spLocks noGrp="1"/>
          </p:cNvSpPr>
          <p:nvPr>
            <p:ph type="title"/>
          </p:nvPr>
        </p:nvSpPr>
        <p:spPr>
          <a:xfrm>
            <a:off x="457200" y="274638"/>
            <a:ext cx="8229600" cy="1143000"/>
          </a:xfrm>
          <a:prstGeom prst="rect">
            <a:avLst/>
          </a:prstGeom>
        </p:spPr>
        <p:txBody>
          <a:bodyPr anchor="ctr">
            <a:normAutofit/>
          </a:bodyPr>
          <a:lstStyle/>
          <a:p>
            <a:r>
              <a:rPr lang="en-US" dirty="0"/>
              <a:t>Mutation</a:t>
            </a:r>
          </a:p>
        </p:txBody>
      </p:sp>
      <p:pic>
        <p:nvPicPr>
          <p:cNvPr id="7" name="Content Placeholder 6">
            <a:extLst>
              <a:ext uri="{FF2B5EF4-FFF2-40B4-BE49-F238E27FC236}">
                <a16:creationId xmlns:a16="http://schemas.microsoft.com/office/drawing/2014/main" id="{62905102-8CEB-49B4-A63C-EC7FE0022614}"/>
              </a:ext>
            </a:extLst>
          </p:cNvPr>
          <p:cNvPicPr>
            <a:picLocks noGrp="1" noChangeAspect="1"/>
          </p:cNvPicPr>
          <p:nvPr>
            <p:ph idx="1"/>
          </p:nvPr>
        </p:nvPicPr>
        <p:blipFill>
          <a:blip r:embed="rId3"/>
          <a:stretch>
            <a:fillRect/>
          </a:stretch>
        </p:blipFill>
        <p:spPr>
          <a:xfrm>
            <a:off x="457200" y="2534413"/>
            <a:ext cx="8229600" cy="2551176"/>
          </a:xfrm>
          <a:prstGeom prst="rect">
            <a:avLst/>
          </a:prstGeom>
          <a:noFill/>
        </p:spPr>
      </p:pic>
    </p:spTree>
    <p:extLst>
      <p:ext uri="{BB962C8B-B14F-4D97-AF65-F5344CB8AC3E}">
        <p14:creationId xmlns:p14="http://schemas.microsoft.com/office/powerpoint/2010/main" val="74812877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9B86-2F8E-4E6F-A001-379BB8030EBC}"/>
              </a:ext>
            </a:extLst>
          </p:cNvPr>
          <p:cNvSpPr>
            <a:spLocks noGrp="1"/>
          </p:cNvSpPr>
          <p:nvPr>
            <p:ph type="title"/>
          </p:nvPr>
        </p:nvSpPr>
        <p:spPr>
          <a:xfrm>
            <a:off x="457200" y="274638"/>
            <a:ext cx="8229600" cy="1143000"/>
          </a:xfrm>
          <a:prstGeom prst="rect">
            <a:avLst/>
          </a:prstGeom>
        </p:spPr>
        <p:txBody>
          <a:bodyPr anchor="ctr">
            <a:normAutofit/>
          </a:bodyPr>
          <a:lstStyle/>
          <a:p>
            <a:r>
              <a:rPr lang="en-US" dirty="0"/>
              <a:t>Mutation</a:t>
            </a:r>
          </a:p>
        </p:txBody>
      </p:sp>
      <p:pic>
        <p:nvPicPr>
          <p:cNvPr id="4" name="Content Placeholder 3" descr="A screenshot of a cell phone&#10;&#10;Description automatically generated">
            <a:extLst>
              <a:ext uri="{FF2B5EF4-FFF2-40B4-BE49-F238E27FC236}">
                <a16:creationId xmlns:a16="http://schemas.microsoft.com/office/drawing/2014/main" id="{41C7A78C-B045-4D21-859B-42D7D3EF665E}"/>
              </a:ext>
            </a:extLst>
          </p:cNvPr>
          <p:cNvPicPr>
            <a:picLocks noGrp="1" noChangeAspect="1"/>
          </p:cNvPicPr>
          <p:nvPr>
            <p:ph idx="1"/>
          </p:nvPr>
        </p:nvPicPr>
        <p:blipFill>
          <a:blip r:embed="rId2"/>
          <a:stretch>
            <a:fillRect/>
          </a:stretch>
        </p:blipFill>
        <p:spPr>
          <a:xfrm>
            <a:off x="457200" y="2112646"/>
            <a:ext cx="8229600" cy="3394709"/>
          </a:xfrm>
          <a:prstGeom prst="rect">
            <a:avLst/>
          </a:prstGeom>
          <a:noFill/>
        </p:spPr>
      </p:pic>
    </p:spTree>
    <p:extLst>
      <p:ext uri="{BB962C8B-B14F-4D97-AF65-F5344CB8AC3E}">
        <p14:creationId xmlns:p14="http://schemas.microsoft.com/office/powerpoint/2010/main" val="388277977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FB67C1C-8C8D-437C-8057-8F43DEB62C7D}"/>
              </a:ext>
            </a:extLst>
          </p:cNvPr>
          <p:cNvSpPr>
            <a:spLocks noGrp="1"/>
          </p:cNvSpPr>
          <p:nvPr>
            <p:ph type="title"/>
          </p:nvPr>
        </p:nvSpPr>
        <p:spPr>
          <a:xfrm>
            <a:off x="457200" y="274638"/>
            <a:ext cx="8229600" cy="1143000"/>
          </a:xfrm>
        </p:spPr>
        <p:txBody>
          <a:bodyPr/>
          <a:lstStyle/>
          <a:p>
            <a:r>
              <a:rPr lang="en-US" dirty="0"/>
              <a:t>Crossover</a:t>
            </a:r>
          </a:p>
        </p:txBody>
      </p:sp>
      <p:pic>
        <p:nvPicPr>
          <p:cNvPr id="4" name="Picture 3">
            <a:extLst>
              <a:ext uri="{FF2B5EF4-FFF2-40B4-BE49-F238E27FC236}">
                <a16:creationId xmlns:a16="http://schemas.microsoft.com/office/drawing/2014/main" id="{A09EB532-D608-424B-BF04-147117A3C8FE}"/>
              </a:ext>
            </a:extLst>
          </p:cNvPr>
          <p:cNvPicPr>
            <a:picLocks noChangeAspect="1"/>
          </p:cNvPicPr>
          <p:nvPr/>
        </p:nvPicPr>
        <p:blipFill>
          <a:blip r:embed="rId3"/>
          <a:stretch>
            <a:fillRect/>
          </a:stretch>
        </p:blipFill>
        <p:spPr>
          <a:xfrm>
            <a:off x="443345" y="3445730"/>
            <a:ext cx="7481455" cy="2712027"/>
          </a:xfrm>
          <a:prstGeom prst="rect">
            <a:avLst/>
          </a:prstGeom>
          <a:noFill/>
        </p:spPr>
      </p:pic>
      <p:pic>
        <p:nvPicPr>
          <p:cNvPr id="5" name="Picture 4">
            <a:extLst>
              <a:ext uri="{FF2B5EF4-FFF2-40B4-BE49-F238E27FC236}">
                <a16:creationId xmlns:a16="http://schemas.microsoft.com/office/drawing/2014/main" id="{AD8B7E82-41AC-41B4-A781-1E3A2844EE8A}"/>
              </a:ext>
            </a:extLst>
          </p:cNvPr>
          <p:cNvPicPr>
            <a:picLocks noChangeAspect="1"/>
          </p:cNvPicPr>
          <p:nvPr/>
        </p:nvPicPr>
        <p:blipFill>
          <a:blip r:embed="rId4"/>
          <a:stretch>
            <a:fillRect/>
          </a:stretch>
        </p:blipFill>
        <p:spPr>
          <a:xfrm>
            <a:off x="3380231" y="72771"/>
            <a:ext cx="5610226" cy="3286125"/>
          </a:xfrm>
          <a:prstGeom prst="rect">
            <a:avLst/>
          </a:prstGeom>
        </p:spPr>
      </p:pic>
    </p:spTree>
    <p:extLst>
      <p:ext uri="{BB962C8B-B14F-4D97-AF65-F5344CB8AC3E}">
        <p14:creationId xmlns:p14="http://schemas.microsoft.com/office/powerpoint/2010/main" val="32683637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79206959-66B8-4E8F-BC03-E5AFF20AF4B3}"/>
              </a:ext>
            </a:extLst>
          </p:cNvPr>
          <p:cNvSpPr>
            <a:spLocks noGrp="1"/>
          </p:cNvSpPr>
          <p:nvPr>
            <p:ph type="title"/>
          </p:nvPr>
        </p:nvSpPr>
        <p:spPr>
          <a:xfrm>
            <a:off x="457200" y="274638"/>
            <a:ext cx="8229600" cy="1143000"/>
          </a:xfrm>
        </p:spPr>
        <p:txBody>
          <a:bodyPr/>
          <a:lstStyle/>
          <a:p>
            <a:r>
              <a:rPr lang="en-US" dirty="0"/>
              <a:t>Create Trial Vector</a:t>
            </a:r>
          </a:p>
        </p:txBody>
      </p:sp>
      <p:pic>
        <p:nvPicPr>
          <p:cNvPr id="4" name="Content Placeholder 3">
            <a:extLst>
              <a:ext uri="{FF2B5EF4-FFF2-40B4-BE49-F238E27FC236}">
                <a16:creationId xmlns:a16="http://schemas.microsoft.com/office/drawing/2014/main" id="{83747638-19EB-4800-9D55-0C7A027EC479}"/>
              </a:ext>
            </a:extLst>
          </p:cNvPr>
          <p:cNvPicPr>
            <a:picLocks noGrp="1" noChangeAspect="1"/>
          </p:cNvPicPr>
          <p:nvPr>
            <p:ph idx="1"/>
          </p:nvPr>
        </p:nvPicPr>
        <p:blipFill>
          <a:blip r:embed="rId2"/>
          <a:stretch>
            <a:fillRect/>
          </a:stretch>
        </p:blipFill>
        <p:spPr>
          <a:xfrm>
            <a:off x="498635" y="1600201"/>
            <a:ext cx="8146730" cy="4419600"/>
          </a:xfrm>
          <a:prstGeom prst="rect">
            <a:avLst/>
          </a:prstGeom>
          <a:noFill/>
        </p:spPr>
      </p:pic>
    </p:spTree>
    <p:extLst>
      <p:ext uri="{BB962C8B-B14F-4D97-AF65-F5344CB8AC3E}">
        <p14:creationId xmlns:p14="http://schemas.microsoft.com/office/powerpoint/2010/main" val="281281305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9B86-2F8E-4E6F-A001-379BB8030EBC}"/>
              </a:ext>
            </a:extLst>
          </p:cNvPr>
          <p:cNvSpPr>
            <a:spLocks noGrp="1"/>
          </p:cNvSpPr>
          <p:nvPr>
            <p:ph type="title"/>
          </p:nvPr>
        </p:nvSpPr>
        <p:spPr>
          <a:xfrm>
            <a:off x="457200" y="274638"/>
            <a:ext cx="8229600" cy="1143000"/>
          </a:xfrm>
          <a:prstGeom prst="rect">
            <a:avLst/>
          </a:prstGeom>
        </p:spPr>
        <p:txBody>
          <a:bodyPr anchor="ctr">
            <a:normAutofit fontScale="90000"/>
          </a:bodyPr>
          <a:lstStyle/>
          <a:p>
            <a:r>
              <a:rPr lang="en-US" dirty="0"/>
              <a:t>Selection- Choose between Parent and</a:t>
            </a:r>
            <a:br>
              <a:rPr lang="en-US" dirty="0"/>
            </a:br>
            <a:r>
              <a:rPr lang="en-US" dirty="0"/>
              <a:t>Child/Trial Vector</a:t>
            </a:r>
          </a:p>
        </p:txBody>
      </p:sp>
      <p:pic>
        <p:nvPicPr>
          <p:cNvPr id="7" name="Content Placeholder 6">
            <a:extLst>
              <a:ext uri="{FF2B5EF4-FFF2-40B4-BE49-F238E27FC236}">
                <a16:creationId xmlns:a16="http://schemas.microsoft.com/office/drawing/2014/main" id="{D0E68A3F-6865-4BC8-AABB-F6E67A9828B4}"/>
              </a:ext>
            </a:extLst>
          </p:cNvPr>
          <p:cNvPicPr>
            <a:picLocks noGrp="1" noChangeAspect="1"/>
          </p:cNvPicPr>
          <p:nvPr>
            <p:ph idx="1"/>
          </p:nvPr>
        </p:nvPicPr>
        <p:blipFill>
          <a:blip r:embed="rId2"/>
          <a:stretch>
            <a:fillRect/>
          </a:stretch>
        </p:blipFill>
        <p:spPr>
          <a:xfrm>
            <a:off x="457200" y="2503552"/>
            <a:ext cx="8229600" cy="2612898"/>
          </a:xfrm>
          <a:prstGeom prst="rect">
            <a:avLst/>
          </a:prstGeom>
          <a:noFill/>
        </p:spPr>
      </p:pic>
    </p:spTree>
    <p:extLst>
      <p:ext uri="{BB962C8B-B14F-4D97-AF65-F5344CB8AC3E}">
        <p14:creationId xmlns:p14="http://schemas.microsoft.com/office/powerpoint/2010/main" val="269815954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B9B86-2F8E-4E6F-A001-379BB8030EBC}"/>
              </a:ext>
            </a:extLst>
          </p:cNvPr>
          <p:cNvSpPr>
            <a:spLocks noGrp="1"/>
          </p:cNvSpPr>
          <p:nvPr>
            <p:ph type="title"/>
          </p:nvPr>
        </p:nvSpPr>
        <p:spPr/>
        <p:txBody>
          <a:bodyPr/>
          <a:lstStyle/>
          <a:p>
            <a:r>
              <a:rPr lang="en-US" dirty="0"/>
              <a:t>Control Parameters</a:t>
            </a:r>
          </a:p>
        </p:txBody>
      </p:sp>
      <p:sp>
        <p:nvSpPr>
          <p:cNvPr id="3" name="Content Placeholder 2">
            <a:extLst>
              <a:ext uri="{FF2B5EF4-FFF2-40B4-BE49-F238E27FC236}">
                <a16:creationId xmlns:a16="http://schemas.microsoft.com/office/drawing/2014/main" id="{D7FB4E54-0AE7-4A4A-AF70-85250453C8C6}"/>
              </a:ext>
            </a:extLst>
          </p:cNvPr>
          <p:cNvSpPr>
            <a:spLocks noGrp="1"/>
          </p:cNvSpPr>
          <p:nvPr>
            <p:ph idx="1"/>
          </p:nvPr>
        </p:nvSpPr>
        <p:spPr/>
        <p:txBody>
          <a:bodyPr/>
          <a:lstStyle/>
          <a:p>
            <a:r>
              <a:rPr lang="en-US" dirty="0">
                <a:latin typeface="+mn-lt"/>
              </a:rPr>
              <a:t>NP, F and Cr are collectively termed as control parameters of DE</a:t>
            </a:r>
          </a:p>
          <a:p>
            <a:endParaRPr lang="en-US" dirty="0">
              <a:latin typeface="+mn-lt"/>
            </a:endParaRPr>
          </a:p>
          <a:p>
            <a:r>
              <a:rPr lang="en-US" dirty="0">
                <a:latin typeface="+mn-lt"/>
              </a:rPr>
              <a:t>The performance of DE is very sensitive to the values of control parameters</a:t>
            </a:r>
          </a:p>
          <a:p>
            <a:endParaRPr lang="en-US" dirty="0">
              <a:latin typeface="+mn-lt"/>
            </a:endParaRPr>
          </a:p>
          <a:p>
            <a:r>
              <a:rPr lang="en-US" dirty="0">
                <a:latin typeface="+mn-lt"/>
              </a:rPr>
              <a:t>Every problem/function may respond differently to different sets of control parameters.</a:t>
            </a:r>
          </a:p>
        </p:txBody>
      </p:sp>
    </p:spTree>
    <p:extLst>
      <p:ext uri="{BB962C8B-B14F-4D97-AF65-F5344CB8AC3E}">
        <p14:creationId xmlns:p14="http://schemas.microsoft.com/office/powerpoint/2010/main" val="7306434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F2930-6380-4039-A35C-B49B5C914D8D}"/>
              </a:ext>
            </a:extLst>
          </p:cNvPr>
          <p:cNvSpPr>
            <a:spLocks noGrp="1"/>
          </p:cNvSpPr>
          <p:nvPr>
            <p:ph type="title"/>
          </p:nvPr>
        </p:nvSpPr>
        <p:spPr/>
        <p:txBody>
          <a:bodyPr/>
          <a:lstStyle/>
          <a:p>
            <a:r>
              <a:rPr lang="en-US" dirty="0"/>
              <a:t>Summary of DE</a:t>
            </a:r>
          </a:p>
        </p:txBody>
      </p:sp>
      <p:sp>
        <p:nvSpPr>
          <p:cNvPr id="3" name="Content Placeholder 2">
            <a:extLst>
              <a:ext uri="{FF2B5EF4-FFF2-40B4-BE49-F238E27FC236}">
                <a16:creationId xmlns:a16="http://schemas.microsoft.com/office/drawing/2014/main" id="{C15B1A89-E49A-4B7D-8ED0-3254A7E47F30}"/>
              </a:ext>
            </a:extLst>
          </p:cNvPr>
          <p:cNvSpPr>
            <a:spLocks noGrp="1"/>
          </p:cNvSpPr>
          <p:nvPr>
            <p:ph idx="1"/>
          </p:nvPr>
        </p:nvSpPr>
        <p:spPr/>
        <p:txBody>
          <a:bodyPr>
            <a:normAutofit fontScale="62500" lnSpcReduction="20000"/>
          </a:bodyPr>
          <a:lstStyle/>
          <a:p>
            <a:r>
              <a:rPr lang="en-US" dirty="0">
                <a:latin typeface="+mn-lt"/>
              </a:rPr>
              <a:t>The exploitation behavior occurs when the difference between two solution vectors in                                     are small while the exploration behavior occurs when the difference between those two are large</a:t>
            </a:r>
          </a:p>
          <a:p>
            <a:pPr marL="0" indent="0">
              <a:buNone/>
            </a:pPr>
            <a:endParaRPr lang="en-US" dirty="0">
              <a:latin typeface="+mn-lt"/>
            </a:endParaRPr>
          </a:p>
          <a:p>
            <a:r>
              <a:rPr lang="en-US" dirty="0">
                <a:latin typeface="+mn-lt"/>
              </a:rPr>
              <a:t>DE is advantageous in terms of enhancing the capacity of local search and keeping the multiplicity of the population while it suffers from slow convergence and being unstable</a:t>
            </a:r>
          </a:p>
          <a:p>
            <a:endParaRPr lang="en-US" dirty="0">
              <a:latin typeface="+mn-lt"/>
            </a:endParaRPr>
          </a:p>
          <a:p>
            <a:r>
              <a:rPr lang="en-US" dirty="0">
                <a:latin typeface="+mn-lt"/>
              </a:rPr>
              <a:t>Higher population size can benefit DE performance</a:t>
            </a:r>
          </a:p>
          <a:p>
            <a:endParaRPr lang="en-US" dirty="0">
              <a:latin typeface="+mn-lt"/>
            </a:endParaRPr>
          </a:p>
          <a:p>
            <a:r>
              <a:rPr lang="en-US" dirty="0">
                <a:latin typeface="+mn-lt"/>
              </a:rPr>
              <a:t>Using similar mechanism to LDIW in PSO, scaling factor can be tuned to balance exploration and exploitation behaviors by starting with exploration and gradually turn to do more exploitation.</a:t>
            </a:r>
          </a:p>
          <a:p>
            <a:endParaRPr lang="en-US" dirty="0">
              <a:latin typeface="+mn-lt"/>
            </a:endParaRPr>
          </a:p>
          <a:p>
            <a:r>
              <a:rPr lang="en-US" dirty="0">
                <a:latin typeface="+mn-lt"/>
              </a:rPr>
              <a:t>Elitism which can avoid the best solution from being destroyed when the next generation is created</a:t>
            </a:r>
          </a:p>
        </p:txBody>
      </p:sp>
      <p:pic>
        <p:nvPicPr>
          <p:cNvPr id="4" name="Content Placeholder 6">
            <a:extLst>
              <a:ext uri="{FF2B5EF4-FFF2-40B4-BE49-F238E27FC236}">
                <a16:creationId xmlns:a16="http://schemas.microsoft.com/office/drawing/2014/main" id="{6DE38402-5502-4476-921C-61763A73E6A3}"/>
              </a:ext>
            </a:extLst>
          </p:cNvPr>
          <p:cNvPicPr>
            <a:picLocks noChangeAspect="1"/>
          </p:cNvPicPr>
          <p:nvPr/>
        </p:nvPicPr>
        <p:blipFill rotWithShape="1">
          <a:blip r:embed="rId3"/>
          <a:srcRect l="2778" r="44444" b="79869"/>
          <a:stretch/>
        </p:blipFill>
        <p:spPr>
          <a:xfrm>
            <a:off x="1905000" y="1841977"/>
            <a:ext cx="2228850" cy="263550"/>
          </a:xfrm>
          <a:prstGeom prst="rect">
            <a:avLst/>
          </a:prstGeom>
          <a:noFill/>
        </p:spPr>
      </p:pic>
    </p:spTree>
    <p:extLst>
      <p:ext uri="{BB962C8B-B14F-4D97-AF65-F5344CB8AC3E}">
        <p14:creationId xmlns:p14="http://schemas.microsoft.com/office/powerpoint/2010/main" val="81774395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a:t>Particle Swarm Optimization</a:t>
            </a:r>
            <a:endParaRPr lang="en-US" dirty="0"/>
          </a:p>
        </p:txBody>
      </p:sp>
      <p:sp>
        <p:nvSpPr>
          <p:cNvPr id="9" name="Content Placeholder 6"/>
          <p:cNvSpPr>
            <a:spLocks noGrp="1"/>
          </p:cNvSpPr>
          <p:nvPr>
            <p:ph idx="4294967295"/>
          </p:nvPr>
        </p:nvSpPr>
        <p:spPr>
          <a:xfrm>
            <a:off x="320040" y="1904763"/>
            <a:ext cx="8449887" cy="3457484"/>
          </a:xfrm>
        </p:spPr>
        <p:txBody>
          <a:bodyPr>
            <a:normAutofit fontScale="70000" lnSpcReduction="20000"/>
          </a:bodyPr>
          <a:lstStyle/>
          <a:p>
            <a:pPr>
              <a:buFontTx/>
              <a:buChar char="-"/>
            </a:pPr>
            <a:r>
              <a:rPr lang="en-US" dirty="0">
                <a:latin typeface="+mn-lt"/>
              </a:rPr>
              <a:t>PSO is an Evolutionary Algorithm inspired from animal social behaviors. (Kennedy, 1995, Ribeiro and </a:t>
            </a:r>
            <a:r>
              <a:rPr lang="en-US" dirty="0" err="1">
                <a:latin typeface="+mn-lt"/>
              </a:rPr>
              <a:t>Schlansker</a:t>
            </a:r>
            <a:r>
              <a:rPr lang="en-US" dirty="0">
                <a:latin typeface="+mn-lt"/>
              </a:rPr>
              <a:t>, 2005; Chang et al., 2004; Pugh and </a:t>
            </a:r>
            <a:r>
              <a:rPr lang="en-US" dirty="0" err="1">
                <a:latin typeface="+mn-lt"/>
              </a:rPr>
              <a:t>Martinoli</a:t>
            </a:r>
            <a:r>
              <a:rPr lang="en-US" dirty="0">
                <a:latin typeface="+mn-lt"/>
              </a:rPr>
              <a:t>, 2006; Sousa et al., 2003; Nomura,2007)</a:t>
            </a:r>
          </a:p>
          <a:p>
            <a:pPr marL="0" indent="0"/>
            <a:endParaRPr lang="en-US" dirty="0">
              <a:latin typeface="+mn-lt"/>
            </a:endParaRPr>
          </a:p>
          <a:p>
            <a:pPr>
              <a:buFontTx/>
              <a:buChar char="-"/>
            </a:pPr>
            <a:r>
              <a:rPr lang="en-US" dirty="0">
                <a:latin typeface="+mn-lt"/>
              </a:rPr>
              <a:t>PSO outperformed other Evolutionary Algorithms such as GA in some problems (</a:t>
            </a:r>
            <a:r>
              <a:rPr lang="en-US" dirty="0" err="1">
                <a:latin typeface="+mn-lt"/>
              </a:rPr>
              <a:t>Vesterstrom</a:t>
            </a:r>
            <a:r>
              <a:rPr lang="en-US" dirty="0">
                <a:latin typeface="+mn-lt"/>
              </a:rPr>
              <a:t> and </a:t>
            </a:r>
            <a:r>
              <a:rPr lang="en-US" dirty="0" err="1">
                <a:latin typeface="+mn-lt"/>
              </a:rPr>
              <a:t>Riget</a:t>
            </a:r>
            <a:r>
              <a:rPr lang="en-US" dirty="0">
                <a:latin typeface="+mn-lt"/>
              </a:rPr>
              <a:t>, 2002; </a:t>
            </a:r>
            <a:r>
              <a:rPr lang="en-US" dirty="0" err="1">
                <a:latin typeface="+mn-lt"/>
              </a:rPr>
              <a:t>Ratnaweera</a:t>
            </a:r>
            <a:r>
              <a:rPr lang="en-US" dirty="0">
                <a:latin typeface="+mn-lt"/>
              </a:rPr>
              <a:t> et al., 2004; </a:t>
            </a:r>
            <a:r>
              <a:rPr lang="en-US" dirty="0" err="1">
                <a:latin typeface="+mn-lt"/>
              </a:rPr>
              <a:t>Pasupuleti</a:t>
            </a:r>
            <a:r>
              <a:rPr lang="en-US" dirty="0">
                <a:latin typeface="+mn-lt"/>
              </a:rPr>
              <a:t> and Battiti,2006).</a:t>
            </a:r>
          </a:p>
          <a:p>
            <a:pPr marL="0" indent="0"/>
            <a:endParaRPr lang="en-US" dirty="0">
              <a:latin typeface="+mn-lt"/>
            </a:endParaRPr>
          </a:p>
          <a:p>
            <a:pPr>
              <a:buFontTx/>
              <a:buChar char="-"/>
            </a:pPr>
            <a:r>
              <a:rPr lang="en-US" dirty="0">
                <a:latin typeface="+mn-lt"/>
              </a:rPr>
              <a:t>PSO is an optimization technique which  models a set of potential problem solutions as a swarm of particles moving about in a virtual search space. (Kennedy, 1995 )</a:t>
            </a:r>
          </a:p>
        </p:txBody>
      </p:sp>
    </p:spTree>
    <p:extLst>
      <p:ext uri="{BB962C8B-B14F-4D97-AF65-F5344CB8AC3E}">
        <p14:creationId xmlns:p14="http://schemas.microsoft.com/office/powerpoint/2010/main" val="115715912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a:t>Particle Swarm Optimization</a:t>
            </a:r>
            <a:endParaRPr lang="en-US" dirty="0"/>
          </a:p>
        </p:txBody>
      </p:sp>
      <p:sp>
        <p:nvSpPr>
          <p:cNvPr id="9" name="Content Placeholder 6"/>
          <p:cNvSpPr>
            <a:spLocks noGrp="1"/>
          </p:cNvSpPr>
          <p:nvPr>
            <p:ph idx="4294967295"/>
          </p:nvPr>
        </p:nvSpPr>
        <p:spPr>
          <a:xfrm>
            <a:off x="320040" y="1904762"/>
            <a:ext cx="8449887" cy="3540254"/>
          </a:xfrm>
        </p:spPr>
        <p:txBody>
          <a:bodyPr>
            <a:normAutofit fontScale="92500" lnSpcReduction="20000"/>
          </a:bodyPr>
          <a:lstStyle/>
          <a:p>
            <a:pPr>
              <a:buFontTx/>
              <a:buChar char="-"/>
            </a:pPr>
            <a:r>
              <a:rPr lang="en-US" dirty="0">
                <a:latin typeface="+mn-lt"/>
              </a:rPr>
              <a:t>The method was inspired by the movement of flocking birds and their interactions with their neighbors in the group.  (Kennedy, 1995 )</a:t>
            </a:r>
          </a:p>
          <a:p>
            <a:pPr>
              <a:buFontTx/>
              <a:buChar char="-"/>
            </a:pPr>
            <a:endParaRPr lang="en-US" sz="1050" dirty="0">
              <a:latin typeface="+mn-lt"/>
            </a:endParaRPr>
          </a:p>
          <a:p>
            <a:pPr>
              <a:buFontTx/>
              <a:buChar char="-"/>
            </a:pPr>
            <a:r>
              <a:rPr lang="en-US" dirty="0">
                <a:latin typeface="+mn-lt"/>
              </a:rPr>
              <a:t>PSO achieves optimization using three primary principles: (Pugh, </a:t>
            </a:r>
            <a:r>
              <a:rPr lang="en-US" dirty="0" err="1">
                <a:latin typeface="+mn-lt"/>
              </a:rPr>
              <a:t>Martinoli</a:t>
            </a:r>
            <a:r>
              <a:rPr lang="en-US" dirty="0">
                <a:latin typeface="+mn-lt"/>
              </a:rPr>
              <a:t>, 2007)</a:t>
            </a:r>
          </a:p>
          <a:p>
            <a:pPr marL="0" indent="0"/>
            <a:endParaRPr lang="en-US" sz="1200" dirty="0">
              <a:latin typeface="+mn-lt"/>
            </a:endParaRPr>
          </a:p>
          <a:p>
            <a:pPr lvl="1">
              <a:buFontTx/>
              <a:buChar char="-"/>
            </a:pPr>
            <a:r>
              <a:rPr lang="en-US" sz="1800" i="1" u="sng" dirty="0"/>
              <a:t>Evaluation</a:t>
            </a:r>
            <a:r>
              <a:rPr lang="en-US" sz="1800" dirty="0"/>
              <a:t>, where quantitative fitness can be determined for some particle location; </a:t>
            </a:r>
            <a:endParaRPr lang="en-US" sz="825" dirty="0"/>
          </a:p>
          <a:p>
            <a:pPr lvl="1">
              <a:buFontTx/>
              <a:buChar char="-"/>
            </a:pPr>
            <a:r>
              <a:rPr lang="en-US" sz="1800" i="1" u="sng" dirty="0"/>
              <a:t>Comparison</a:t>
            </a:r>
            <a:r>
              <a:rPr lang="en-US" sz="1800" dirty="0"/>
              <a:t>, where the best performer out of multiple particles can be selected;</a:t>
            </a:r>
            <a:r>
              <a:rPr lang="en-US" sz="825" dirty="0"/>
              <a:t> </a:t>
            </a:r>
          </a:p>
          <a:p>
            <a:pPr lvl="1">
              <a:buFontTx/>
              <a:buChar char="-"/>
            </a:pPr>
            <a:r>
              <a:rPr lang="en-US" sz="1800" i="1" u="sng" dirty="0"/>
              <a:t>Imitation</a:t>
            </a:r>
            <a:r>
              <a:rPr lang="en-US" sz="1800" dirty="0"/>
              <a:t>, where the qualities of better particles are mimicked by others.</a:t>
            </a:r>
          </a:p>
        </p:txBody>
      </p:sp>
    </p:spTree>
    <p:extLst>
      <p:ext uri="{BB962C8B-B14F-4D97-AF65-F5344CB8AC3E}">
        <p14:creationId xmlns:p14="http://schemas.microsoft.com/office/powerpoint/2010/main" val="19590670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a:t>Particle Swarm Optimization</a:t>
            </a:r>
            <a:endParaRPr lang="en-US" dirty="0"/>
          </a:p>
        </p:txBody>
      </p:sp>
      <p:sp>
        <p:nvSpPr>
          <p:cNvPr id="9" name="Content Placeholder 6"/>
          <p:cNvSpPr>
            <a:spLocks noGrp="1"/>
          </p:cNvSpPr>
          <p:nvPr>
            <p:ph idx="4294967295"/>
          </p:nvPr>
        </p:nvSpPr>
        <p:spPr>
          <a:xfrm>
            <a:off x="320040" y="1904762"/>
            <a:ext cx="3144433" cy="3788561"/>
          </a:xfrm>
        </p:spPr>
        <p:txBody>
          <a:bodyPr>
            <a:normAutofit fontScale="77500" lnSpcReduction="20000"/>
          </a:bodyPr>
          <a:lstStyle/>
          <a:p>
            <a:pPr>
              <a:defRPr/>
            </a:pPr>
            <a:r>
              <a:rPr lang="en-US" altLang="en-US" dirty="0">
                <a:latin typeface="Times New Roman" panose="02020603050405020304" pitchFamily="18" charset="0"/>
                <a:cs typeface="Times New Roman" panose="02020603050405020304" pitchFamily="18" charset="0"/>
              </a:rPr>
              <a:t>Velocity: (1)</a:t>
            </a:r>
          </a:p>
          <a:p>
            <a:pPr>
              <a:defRPr/>
            </a:pPr>
            <a:endParaRPr lang="en-US" altLang="en-US" dirty="0">
              <a:latin typeface="Times New Roman" panose="02020603050405020304" pitchFamily="18" charset="0"/>
              <a:cs typeface="Times New Roman" panose="02020603050405020304" pitchFamily="18" charset="0"/>
            </a:endParaRPr>
          </a:p>
          <a:p>
            <a:pPr>
              <a:defRPr/>
            </a:pPr>
            <a:endParaRPr lang="en-US" altLang="en-US" dirty="0">
              <a:latin typeface="Times New Roman" panose="02020603050405020304" pitchFamily="18" charset="0"/>
              <a:cs typeface="Times New Roman" panose="02020603050405020304" pitchFamily="18" charset="0"/>
            </a:endParaRPr>
          </a:p>
          <a:p>
            <a:pPr>
              <a:defRPr/>
            </a:pPr>
            <a:endParaRPr lang="en-US" altLang="en-US" dirty="0">
              <a:latin typeface="Times New Roman" panose="02020603050405020304" pitchFamily="18" charset="0"/>
              <a:cs typeface="Times New Roman" panose="02020603050405020304" pitchFamily="18" charset="0"/>
            </a:endParaRPr>
          </a:p>
          <a:p>
            <a:pPr>
              <a:defRPr/>
            </a:pPr>
            <a:r>
              <a:rPr lang="en-US" altLang="en-US" dirty="0">
                <a:latin typeface="Times New Roman" panose="02020603050405020304" pitchFamily="18" charset="0"/>
                <a:cs typeface="Times New Roman" panose="02020603050405020304" pitchFamily="18" charset="0"/>
              </a:rPr>
              <a:t>Maximum Velocity (2)</a:t>
            </a:r>
          </a:p>
          <a:p>
            <a:pPr>
              <a:defRPr/>
            </a:pPr>
            <a:endParaRPr lang="en-US" altLang="en-US" dirty="0">
              <a:latin typeface="Times New Roman" panose="02020603050405020304" pitchFamily="18" charset="0"/>
              <a:cs typeface="Times New Roman" panose="02020603050405020304" pitchFamily="18" charset="0"/>
            </a:endParaRPr>
          </a:p>
          <a:p>
            <a:pPr>
              <a:defRPr/>
            </a:pPr>
            <a:endParaRPr lang="en-US" altLang="en-US" dirty="0">
              <a:latin typeface="Times New Roman" panose="02020603050405020304" pitchFamily="18" charset="0"/>
              <a:cs typeface="Times New Roman" panose="02020603050405020304" pitchFamily="18" charset="0"/>
            </a:endParaRPr>
          </a:p>
          <a:p>
            <a:pPr>
              <a:defRPr/>
            </a:pPr>
            <a:endParaRPr lang="en-US" altLang="en-US" dirty="0">
              <a:latin typeface="Times New Roman" panose="02020603050405020304" pitchFamily="18" charset="0"/>
              <a:cs typeface="Times New Roman" panose="02020603050405020304" pitchFamily="18" charset="0"/>
            </a:endParaRPr>
          </a:p>
          <a:p>
            <a:pPr>
              <a:defRPr/>
            </a:pPr>
            <a:endParaRPr lang="en-US" altLang="en-US" dirty="0">
              <a:latin typeface="Times New Roman" panose="02020603050405020304" pitchFamily="18" charset="0"/>
              <a:cs typeface="Times New Roman" panose="02020603050405020304" pitchFamily="18" charset="0"/>
            </a:endParaRPr>
          </a:p>
          <a:p>
            <a:pPr>
              <a:defRPr/>
            </a:pPr>
            <a:r>
              <a:rPr lang="en-US" altLang="en-US" dirty="0">
                <a:latin typeface="Times New Roman" panose="02020603050405020304" pitchFamily="18" charset="0"/>
                <a:cs typeface="Times New Roman" panose="02020603050405020304" pitchFamily="18" charset="0"/>
              </a:rPr>
              <a:t>Inertia Weight (2-1)</a:t>
            </a:r>
          </a:p>
          <a:p>
            <a:pPr>
              <a:defRPr/>
            </a:pPr>
            <a:endParaRPr lang="en-US" altLang="en-US" dirty="0">
              <a:latin typeface="Times New Roman" panose="02020603050405020304" pitchFamily="18" charset="0"/>
              <a:cs typeface="Times New Roman" panose="02020603050405020304" pitchFamily="18" charset="0"/>
            </a:endParaRPr>
          </a:p>
        </p:txBody>
      </p:sp>
      <p:pic>
        <p:nvPicPr>
          <p:cNvPr id="7" name="Picture 7" descr="v">
            <a:extLst>
              <a:ext uri="{FF2B5EF4-FFF2-40B4-BE49-F238E27FC236}">
                <a16:creationId xmlns:a16="http://schemas.microsoft.com/office/drawing/2014/main" id="{95C461A7-FC94-4AFA-B226-CDCF0B9645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1148" y="1729403"/>
            <a:ext cx="3453716" cy="1417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a:extLst>
              <a:ext uri="{FF2B5EF4-FFF2-40B4-BE49-F238E27FC236}">
                <a16:creationId xmlns:a16="http://schemas.microsoft.com/office/drawing/2014/main" id="{6BC4B806-52EB-4130-9AB1-453765E5BA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0442" y="3255128"/>
            <a:ext cx="4041985" cy="1149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a:extLst>
              <a:ext uri="{FF2B5EF4-FFF2-40B4-BE49-F238E27FC236}">
                <a16:creationId xmlns:a16="http://schemas.microsoft.com/office/drawing/2014/main" id="{6373F059-74AD-4FEE-B90B-CFF8272701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3109" y="4611580"/>
            <a:ext cx="5699891" cy="928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778211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0910F-0F3A-4424-93DE-25F0364CDECE}"/>
              </a:ext>
            </a:extLst>
          </p:cNvPr>
          <p:cNvSpPr>
            <a:spLocks noGrp="1"/>
          </p:cNvSpPr>
          <p:nvPr>
            <p:ph type="title"/>
          </p:nvPr>
        </p:nvSpPr>
        <p:spPr/>
        <p:txBody>
          <a:bodyPr/>
          <a:lstStyle/>
          <a:p>
            <a:pPr algn="ctr"/>
            <a:r>
              <a:rPr lang="en-US" altLang="zh-CN" dirty="0"/>
              <a:t>Particle Swarm Optimization</a:t>
            </a:r>
            <a:endParaRPr lang="en-US" dirty="0"/>
          </a:p>
        </p:txBody>
      </p:sp>
      <p:sp>
        <p:nvSpPr>
          <p:cNvPr id="3" name="Rectangle 2">
            <a:extLst>
              <a:ext uri="{FF2B5EF4-FFF2-40B4-BE49-F238E27FC236}">
                <a16:creationId xmlns:a16="http://schemas.microsoft.com/office/drawing/2014/main" id="{9DBFACDF-F4DC-4540-BF30-43A4911D6AAF}"/>
              </a:ext>
            </a:extLst>
          </p:cNvPr>
          <p:cNvSpPr/>
          <p:nvPr/>
        </p:nvSpPr>
        <p:spPr>
          <a:xfrm>
            <a:off x="398123" y="1920111"/>
            <a:ext cx="8509571" cy="1754326"/>
          </a:xfrm>
          <a:prstGeom prst="rect">
            <a:avLst/>
          </a:prstGeom>
        </p:spPr>
        <p:txBody>
          <a:bodyPr wrap="square">
            <a:spAutoFit/>
          </a:bodyPr>
          <a:lstStyle/>
          <a:p>
            <a:pPr marL="428625" indent="-257175">
              <a:buFont typeface="Arial" panose="020B0604020202020204" pitchFamily="34" charset="0"/>
              <a:buChar char="•"/>
            </a:pPr>
            <a:r>
              <a:rPr lang="en-US" dirty="0">
                <a:latin typeface="Arial" panose="020B0604020202020204" pitchFamily="34" charset="0"/>
              </a:rPr>
              <a:t>Solutions (positions): (3)</a:t>
            </a:r>
          </a:p>
          <a:p>
            <a:pPr marL="428625" indent="-257175">
              <a:buFont typeface="Arial" panose="020B0604020202020204" pitchFamily="34" charset="0"/>
              <a:buChar char="•"/>
            </a:pPr>
            <a:endParaRPr lang="en-US" dirty="0">
              <a:solidFill>
                <a:schemeClr val="bg2"/>
              </a:solidFill>
              <a:latin typeface="Arial" panose="020B0604020202020204" pitchFamily="34" charset="0"/>
            </a:endParaRPr>
          </a:p>
          <a:p>
            <a:pPr marL="428625" indent="-257175">
              <a:buFont typeface="Arial" panose="020B0604020202020204" pitchFamily="34" charset="0"/>
              <a:buChar char="•"/>
            </a:pPr>
            <a:endParaRPr lang="en-US" dirty="0">
              <a:solidFill>
                <a:schemeClr val="bg2"/>
              </a:solidFill>
              <a:latin typeface="Arial" panose="020B0604020202020204" pitchFamily="34" charset="0"/>
            </a:endParaRPr>
          </a:p>
          <a:p>
            <a:pPr marL="428625" indent="-257175">
              <a:buFont typeface="Arial" panose="020B0604020202020204" pitchFamily="34" charset="0"/>
              <a:buChar char="•"/>
            </a:pPr>
            <a:endParaRPr lang="en-US" dirty="0">
              <a:solidFill>
                <a:schemeClr val="bg2"/>
              </a:solidFill>
              <a:latin typeface="Arial" panose="020B0604020202020204" pitchFamily="34" charset="0"/>
            </a:endParaRPr>
          </a:p>
          <a:p>
            <a:pPr marL="428625" indent="-257175">
              <a:buFont typeface="Arial" panose="020B0604020202020204" pitchFamily="34" charset="0"/>
              <a:buChar char="•"/>
            </a:pPr>
            <a:r>
              <a:rPr lang="en-US" dirty="0">
                <a:latin typeface="Arial" panose="020B0604020202020204" pitchFamily="34" charset="0"/>
              </a:rPr>
              <a:t>Personal best and Global Best (4)</a:t>
            </a:r>
          </a:p>
          <a:p>
            <a:pPr marL="342900" indent="-171450"/>
            <a:endParaRPr lang="en-US" dirty="0">
              <a:solidFill>
                <a:schemeClr val="bg2"/>
              </a:solidFill>
              <a:latin typeface="Arial" panose="020B0604020202020204" pitchFamily="34" charset="0"/>
            </a:endParaRPr>
          </a:p>
        </p:txBody>
      </p:sp>
      <p:pic>
        <p:nvPicPr>
          <p:cNvPr id="5" name="Picture 4">
            <a:extLst>
              <a:ext uri="{FF2B5EF4-FFF2-40B4-BE49-F238E27FC236}">
                <a16:creationId xmlns:a16="http://schemas.microsoft.com/office/drawing/2014/main" id="{EF81E690-B95C-4F08-8026-7C66E614F8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0757" y="3421076"/>
            <a:ext cx="6263214" cy="1775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x">
            <a:extLst>
              <a:ext uri="{FF2B5EF4-FFF2-40B4-BE49-F238E27FC236}">
                <a16:creationId xmlns:a16="http://schemas.microsoft.com/office/drawing/2014/main" id="{F8E1D23A-FF54-4635-BC8A-1BCE5F6360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57388" y="2064625"/>
            <a:ext cx="3833813" cy="48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4258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543B-E7B0-4574-ACCB-069CB634EFBF}"/>
              </a:ext>
            </a:extLst>
          </p:cNvPr>
          <p:cNvSpPr>
            <a:spLocks noGrp="1"/>
          </p:cNvSpPr>
          <p:nvPr>
            <p:ph type="title"/>
          </p:nvPr>
        </p:nvSpPr>
        <p:spPr/>
        <p:txBody>
          <a:bodyPr>
            <a:normAutofit fontScale="90000"/>
          </a:bodyPr>
          <a:lstStyle/>
          <a:p>
            <a:pPr algn="ctr"/>
            <a:r>
              <a:rPr lang="en-US" dirty="0"/>
              <a:t>Problems and Solutions in  Basic PSO</a:t>
            </a:r>
          </a:p>
        </p:txBody>
      </p:sp>
      <p:sp>
        <p:nvSpPr>
          <p:cNvPr id="4" name="Rectangle 3">
            <a:extLst>
              <a:ext uri="{FF2B5EF4-FFF2-40B4-BE49-F238E27FC236}">
                <a16:creationId xmlns:a16="http://schemas.microsoft.com/office/drawing/2014/main" id="{1D117924-312E-43E0-A0CF-129743B7081B}"/>
              </a:ext>
            </a:extLst>
          </p:cNvPr>
          <p:cNvSpPr/>
          <p:nvPr/>
        </p:nvSpPr>
        <p:spPr>
          <a:xfrm>
            <a:off x="254286" y="1803921"/>
            <a:ext cx="4298008" cy="3139321"/>
          </a:xfrm>
          <a:prstGeom prst="rect">
            <a:avLst/>
          </a:prstGeom>
        </p:spPr>
        <p:txBody>
          <a:bodyPr wrap="square">
            <a:spAutoFit/>
          </a:bodyPr>
          <a:lstStyle/>
          <a:p>
            <a:pPr marL="214313" indent="-214313">
              <a:buFont typeface="Arial" panose="020B0604020202020204" pitchFamily="34" charset="0"/>
              <a:buChar char="•"/>
            </a:pPr>
            <a:r>
              <a:rPr lang="en-US" b="1" dirty="0"/>
              <a:t>Problems</a:t>
            </a:r>
          </a:p>
          <a:p>
            <a:pPr marL="557213" lvl="1" indent="-214313">
              <a:buFont typeface="Arial" panose="020B0604020202020204" pitchFamily="34" charset="0"/>
              <a:buChar char="•"/>
            </a:pPr>
            <a:r>
              <a:rPr lang="en-US" dirty="0"/>
              <a:t>Premature convergence</a:t>
            </a:r>
          </a:p>
          <a:p>
            <a:pPr marL="557213" lvl="1" indent="-214313">
              <a:buFont typeface="Arial" panose="020B0604020202020204" pitchFamily="34" charset="0"/>
              <a:buChar char="•"/>
            </a:pPr>
            <a:endParaRPr lang="en-US" dirty="0"/>
          </a:p>
          <a:p>
            <a:pPr marL="557213" lvl="1" indent="-214313">
              <a:buFont typeface="Arial" panose="020B0604020202020204" pitchFamily="34" charset="0"/>
              <a:buChar char="•"/>
            </a:pPr>
            <a:r>
              <a:rPr lang="en-US" dirty="0"/>
              <a:t>Parameter control</a:t>
            </a:r>
          </a:p>
          <a:p>
            <a:pPr marL="557213" lvl="1" indent="-214313">
              <a:buFont typeface="Arial" panose="020B0604020202020204" pitchFamily="34" charset="0"/>
              <a:buChar char="•"/>
            </a:pPr>
            <a:endParaRPr lang="en-US" dirty="0"/>
          </a:p>
          <a:p>
            <a:pPr marL="557213" lvl="1" indent="-214313">
              <a:buFont typeface="Arial" panose="020B0604020202020204" pitchFamily="34" charset="0"/>
              <a:buChar char="•"/>
            </a:pPr>
            <a:r>
              <a:rPr lang="en-US" dirty="0"/>
              <a:t>Diversity (exploration, exploitation)</a:t>
            </a:r>
          </a:p>
          <a:p>
            <a:pPr marL="557213" lvl="1" indent="-214313">
              <a:buFont typeface="Arial" panose="020B0604020202020204" pitchFamily="34" charset="0"/>
              <a:buChar char="•"/>
            </a:pPr>
            <a:endParaRPr lang="en-US" dirty="0"/>
          </a:p>
          <a:p>
            <a:pPr marL="557213" lvl="1" indent="-214313">
              <a:buFont typeface="Arial" panose="020B0604020202020204" pitchFamily="34" charset="0"/>
              <a:buChar char="•"/>
            </a:pPr>
            <a:r>
              <a:rPr lang="en-US" dirty="0"/>
              <a:t>Dynamic domains</a:t>
            </a:r>
          </a:p>
          <a:p>
            <a:pPr marL="557213" lvl="1" indent="-214313">
              <a:buFont typeface="Arial" panose="020B0604020202020204" pitchFamily="34" charset="0"/>
              <a:buChar char="•"/>
            </a:pPr>
            <a:endParaRPr lang="en-US" dirty="0"/>
          </a:p>
          <a:p>
            <a:pPr marL="557213" lvl="1" indent="-214313">
              <a:buFont typeface="Arial" panose="020B0604020202020204" pitchFamily="34" charset="0"/>
              <a:buChar char="•"/>
            </a:pPr>
            <a:r>
              <a:rPr lang="en-US" dirty="0"/>
              <a:t>Real Time domains</a:t>
            </a:r>
          </a:p>
          <a:p>
            <a:pPr marL="214313" indent="-214313">
              <a:buFont typeface="Arial" panose="020B0604020202020204" pitchFamily="34" charset="0"/>
              <a:buChar char="•"/>
            </a:pPr>
            <a:endParaRPr lang="en-US" dirty="0"/>
          </a:p>
        </p:txBody>
      </p:sp>
      <p:sp>
        <p:nvSpPr>
          <p:cNvPr id="8" name="Rectangle 7">
            <a:extLst>
              <a:ext uri="{FF2B5EF4-FFF2-40B4-BE49-F238E27FC236}">
                <a16:creationId xmlns:a16="http://schemas.microsoft.com/office/drawing/2014/main" id="{3C140BBD-9D1A-4A0B-A634-885C536DA72E}"/>
              </a:ext>
            </a:extLst>
          </p:cNvPr>
          <p:cNvSpPr/>
          <p:nvPr/>
        </p:nvSpPr>
        <p:spPr>
          <a:xfrm>
            <a:off x="4684398" y="1811804"/>
            <a:ext cx="4298008" cy="2862322"/>
          </a:xfrm>
          <a:prstGeom prst="rect">
            <a:avLst/>
          </a:prstGeom>
        </p:spPr>
        <p:txBody>
          <a:bodyPr wrap="square">
            <a:spAutoFit/>
          </a:bodyPr>
          <a:lstStyle/>
          <a:p>
            <a:pPr marL="214313" indent="-214313">
              <a:buFont typeface="Arial" panose="020B0604020202020204" pitchFamily="34" charset="0"/>
              <a:buChar char="•"/>
            </a:pPr>
            <a:r>
              <a:rPr lang="en-US" b="1" dirty="0"/>
              <a:t>Solutions</a:t>
            </a:r>
          </a:p>
          <a:p>
            <a:pPr marL="557213" lvl="1" indent="-214313">
              <a:buFont typeface="Arial" panose="020B0604020202020204" pitchFamily="34" charset="0"/>
              <a:buChar char="•"/>
            </a:pPr>
            <a:r>
              <a:rPr lang="en-US" dirty="0"/>
              <a:t>Improvement on neighborhood topology, velocity equation, global best and personal best.</a:t>
            </a:r>
          </a:p>
          <a:p>
            <a:pPr marL="557213" lvl="1" indent="-214313">
              <a:buFont typeface="Arial" panose="020B0604020202020204" pitchFamily="34" charset="0"/>
              <a:buChar char="•"/>
            </a:pPr>
            <a:endParaRPr lang="en-US" dirty="0"/>
          </a:p>
          <a:p>
            <a:pPr marL="557213" lvl="1" indent="-214313">
              <a:buFont typeface="Arial" panose="020B0604020202020204" pitchFamily="34" charset="0"/>
              <a:buChar char="•"/>
            </a:pPr>
            <a:r>
              <a:rPr lang="en-US" dirty="0"/>
              <a:t>Niching PSO, Mutation, Parallelism, Reinitialization, Clearing memory, Using Sub-Swarms</a:t>
            </a:r>
          </a:p>
          <a:p>
            <a:pPr marL="214313" indent="-214313">
              <a:buFont typeface="Arial" panose="020B0604020202020204" pitchFamily="34" charset="0"/>
              <a:buChar char="•"/>
            </a:pPr>
            <a:endParaRPr lang="en-US" dirty="0"/>
          </a:p>
        </p:txBody>
      </p:sp>
      <p:sp>
        <p:nvSpPr>
          <p:cNvPr id="7" name="Rectangle 6">
            <a:extLst>
              <a:ext uri="{FF2B5EF4-FFF2-40B4-BE49-F238E27FC236}">
                <a16:creationId xmlns:a16="http://schemas.microsoft.com/office/drawing/2014/main" id="{8D831968-7251-4531-80FA-C4BE93E0F527}"/>
              </a:ext>
            </a:extLst>
          </p:cNvPr>
          <p:cNvSpPr/>
          <p:nvPr/>
        </p:nvSpPr>
        <p:spPr>
          <a:xfrm>
            <a:off x="216775" y="5005891"/>
            <a:ext cx="8793218" cy="715581"/>
          </a:xfrm>
          <a:prstGeom prst="rect">
            <a:avLst/>
          </a:prstGeom>
        </p:spPr>
        <p:txBody>
          <a:bodyPr wrap="square">
            <a:spAutoFit/>
          </a:bodyPr>
          <a:lstStyle/>
          <a:p>
            <a:r>
              <a:rPr lang="da-DK" sz="1350" dirty="0"/>
              <a:t>(Brits, Engelbrecht, and Van Den Bergh, 2002,2003; Yoshida, et al.,2001; Stacey, Jancic and Grundy,2003;Chang, et al., 2005; Vestestrom, Riget, 2002; Qin et al., 2004; Pasupuleti and Battiti, 2006; Ratnaweera et al., 2004;Peram et al., 2003; Parsopoulos and Vrahatis, 2002)</a:t>
            </a:r>
          </a:p>
        </p:txBody>
      </p:sp>
    </p:spTree>
    <p:extLst>
      <p:ext uri="{BB962C8B-B14F-4D97-AF65-F5344CB8AC3E}">
        <p14:creationId xmlns:p14="http://schemas.microsoft.com/office/powerpoint/2010/main" val="15492930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543B-E7B0-4574-ACCB-069CB634EFBF}"/>
              </a:ext>
            </a:extLst>
          </p:cNvPr>
          <p:cNvSpPr>
            <a:spLocks noGrp="1"/>
          </p:cNvSpPr>
          <p:nvPr>
            <p:ph type="title"/>
          </p:nvPr>
        </p:nvSpPr>
        <p:spPr/>
        <p:txBody>
          <a:bodyPr/>
          <a:lstStyle/>
          <a:p>
            <a:pPr algn="ctr"/>
            <a:r>
              <a:rPr lang="en-US" dirty="0"/>
              <a:t>Various Modeling of PSO</a:t>
            </a:r>
          </a:p>
        </p:txBody>
      </p:sp>
      <p:sp>
        <p:nvSpPr>
          <p:cNvPr id="4" name="Rectangle 3">
            <a:extLst>
              <a:ext uri="{FF2B5EF4-FFF2-40B4-BE49-F238E27FC236}">
                <a16:creationId xmlns:a16="http://schemas.microsoft.com/office/drawing/2014/main" id="{1D117924-312E-43E0-A0CF-129743B7081B}"/>
              </a:ext>
            </a:extLst>
          </p:cNvPr>
          <p:cNvSpPr/>
          <p:nvPr/>
        </p:nvSpPr>
        <p:spPr>
          <a:xfrm>
            <a:off x="254286" y="1803921"/>
            <a:ext cx="8889714" cy="3958776"/>
          </a:xfrm>
          <a:prstGeom prst="rect">
            <a:avLst/>
          </a:prstGeom>
        </p:spPr>
        <p:txBody>
          <a:bodyPr wrap="square">
            <a:spAutoFit/>
          </a:bodyPr>
          <a:lstStyle/>
          <a:p>
            <a:pPr marL="214313" indent="-214313">
              <a:buFont typeface="Arial" panose="020B0604020202020204" pitchFamily="34" charset="0"/>
              <a:buChar char="•"/>
            </a:pPr>
            <a:r>
              <a:rPr lang="en-US" dirty="0"/>
              <a:t>Two main implementation of PSO are known as </a:t>
            </a:r>
            <a:r>
              <a:rPr lang="en-US" dirty="0" err="1"/>
              <a:t>i</a:t>
            </a:r>
            <a:r>
              <a:rPr lang="en-US" dirty="0"/>
              <a:t>) Macroscopic and ii) Microscopic models.</a:t>
            </a:r>
          </a:p>
          <a:p>
            <a:pPr marL="214313" indent="-214313">
              <a:buFont typeface="Arial" panose="020B0604020202020204" pitchFamily="34" charset="0"/>
              <a:buChar char="•"/>
            </a:pPr>
            <a:endParaRPr lang="en-US" dirty="0"/>
          </a:p>
          <a:p>
            <a:pPr marL="214313" indent="-214313">
              <a:buFont typeface="Arial" panose="020B0604020202020204" pitchFamily="34" charset="0"/>
              <a:buChar char="•"/>
            </a:pPr>
            <a:endParaRPr lang="en-US" dirty="0"/>
          </a:p>
          <a:p>
            <a:pPr marL="214313" indent="-214313">
              <a:buFont typeface="Arial" panose="020B0604020202020204" pitchFamily="34" charset="0"/>
              <a:buChar char="•"/>
            </a:pPr>
            <a:r>
              <a:rPr lang="en-US" i="1" u="sng" dirty="0"/>
              <a:t>Microscopic Modeling</a:t>
            </a:r>
            <a:r>
              <a:rPr lang="en-US" dirty="0"/>
              <a:t>: refer to implementations in which each agent represent a swarm by itself and particles of that swarm, represent the possible acts for that individual agent as the next move.</a:t>
            </a:r>
          </a:p>
          <a:p>
            <a:pPr marL="214313" indent="-214313">
              <a:buFont typeface="Arial" panose="020B0604020202020204" pitchFamily="34" charset="0"/>
              <a:buChar char="•"/>
            </a:pPr>
            <a:endParaRPr lang="en-US" dirty="0"/>
          </a:p>
          <a:p>
            <a:pPr marL="214313" indent="-214313">
              <a:buFont typeface="Arial" panose="020B0604020202020204" pitchFamily="34" charset="0"/>
              <a:buChar char="•"/>
            </a:pPr>
            <a:endParaRPr lang="en-US" dirty="0"/>
          </a:p>
          <a:p>
            <a:pPr marL="214313" indent="-214313">
              <a:buFont typeface="Arial" panose="020B0604020202020204" pitchFamily="34" charset="0"/>
              <a:buChar char="•"/>
            </a:pPr>
            <a:r>
              <a:rPr lang="en-US" i="1" u="sng" dirty="0"/>
              <a:t>Macroscopic Modeling</a:t>
            </a:r>
            <a:r>
              <a:rPr lang="en-US" dirty="0"/>
              <a:t>: refer to implementations in which each agent represent a particle of the swarm therefore, the whole team represent the swarm.</a:t>
            </a:r>
          </a:p>
          <a:p>
            <a:pPr marL="214313" indent="-214313">
              <a:buFont typeface="Arial" panose="020B0604020202020204" pitchFamily="34" charset="0"/>
              <a:buChar char="•"/>
            </a:pPr>
            <a:endParaRPr lang="en-US" dirty="0"/>
          </a:p>
          <a:p>
            <a:pPr marL="214313" indent="-214313">
              <a:buFont typeface="Arial" panose="020B0604020202020204" pitchFamily="34" charset="0"/>
              <a:buChar char="•"/>
            </a:pPr>
            <a:endParaRPr lang="en-US" sz="825" dirty="0"/>
          </a:p>
          <a:p>
            <a:r>
              <a:rPr lang="en-US" sz="1350" dirty="0"/>
              <a:t>(</a:t>
            </a:r>
            <a:r>
              <a:rPr lang="en-US" sz="1350" dirty="0" err="1"/>
              <a:t>Agassounon</a:t>
            </a:r>
            <a:r>
              <a:rPr lang="en-US" sz="1350" dirty="0"/>
              <a:t> et al., 2004, Chang et al., 2005, </a:t>
            </a:r>
            <a:r>
              <a:rPr lang="en-US" sz="1350" dirty="0" err="1"/>
              <a:t>Kazadi</a:t>
            </a:r>
            <a:r>
              <a:rPr lang="en-US" sz="1350" dirty="0"/>
              <a:t> et al., 2002, </a:t>
            </a:r>
            <a:r>
              <a:rPr lang="en-US" sz="1350" dirty="0" err="1"/>
              <a:t>Lerman</a:t>
            </a:r>
            <a:r>
              <a:rPr lang="en-US" sz="1350" dirty="0"/>
              <a:t> et al., 2001, </a:t>
            </a:r>
            <a:r>
              <a:rPr lang="en-US" sz="1350" dirty="0" err="1"/>
              <a:t>Martinoli</a:t>
            </a:r>
            <a:r>
              <a:rPr lang="en-US" sz="1350" dirty="0"/>
              <a:t> et al., 2007, Pugh and </a:t>
            </a:r>
            <a:r>
              <a:rPr lang="en-US" sz="1350" dirty="0" err="1"/>
              <a:t>Martinoli</a:t>
            </a:r>
            <a:r>
              <a:rPr lang="en-US" sz="1350" dirty="0"/>
              <a:t> 2007a, Li et al., 2004)</a:t>
            </a:r>
            <a:endParaRPr lang="en-US" dirty="0"/>
          </a:p>
        </p:txBody>
      </p:sp>
    </p:spTree>
    <p:extLst>
      <p:ext uri="{BB962C8B-B14F-4D97-AF65-F5344CB8AC3E}">
        <p14:creationId xmlns:p14="http://schemas.microsoft.com/office/powerpoint/2010/main" val="16431833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8E76A-AA43-4CCA-9EDE-B20043E85CBF}"/>
              </a:ext>
            </a:extLst>
          </p:cNvPr>
          <p:cNvSpPr>
            <a:spLocks noGrp="1"/>
          </p:cNvSpPr>
          <p:nvPr>
            <p:ph type="title"/>
          </p:nvPr>
        </p:nvSpPr>
        <p:spPr/>
        <p:txBody>
          <a:bodyPr/>
          <a:lstStyle/>
          <a:p>
            <a:r>
              <a:rPr lang="en-US" dirty="0"/>
              <a:t>Disclosure</a:t>
            </a:r>
          </a:p>
        </p:txBody>
      </p:sp>
      <p:sp>
        <p:nvSpPr>
          <p:cNvPr id="3" name="Content Placeholder 2">
            <a:extLst>
              <a:ext uri="{FF2B5EF4-FFF2-40B4-BE49-F238E27FC236}">
                <a16:creationId xmlns:a16="http://schemas.microsoft.com/office/drawing/2014/main" id="{C6C09524-7DA0-4291-8015-C23409EA6491}"/>
              </a:ext>
            </a:extLst>
          </p:cNvPr>
          <p:cNvSpPr>
            <a:spLocks noGrp="1"/>
          </p:cNvSpPr>
          <p:nvPr>
            <p:ph idx="1"/>
          </p:nvPr>
        </p:nvSpPr>
        <p:spPr/>
        <p:txBody>
          <a:bodyPr/>
          <a:lstStyle/>
          <a:p>
            <a:r>
              <a:rPr lang="en-US" dirty="0">
                <a:latin typeface="+mn-lt"/>
              </a:rPr>
              <a:t>We will be using following article in our Search Optimization lectures</a:t>
            </a:r>
          </a:p>
          <a:p>
            <a:pPr marL="0" indent="0">
              <a:buNone/>
            </a:pPr>
            <a:endParaRPr lang="en-US" dirty="0">
              <a:latin typeface="Calibri"/>
              <a:cs typeface="Calibri"/>
            </a:endParaRPr>
          </a:p>
          <a:p>
            <a:pPr marL="0" indent="0">
              <a:buNone/>
            </a:pPr>
            <a:r>
              <a:rPr lang="en-US" dirty="0">
                <a:latin typeface="Calibri"/>
                <a:cs typeface="Calibri"/>
              </a:rPr>
              <a:t>Ab Wahab MN, </a:t>
            </a:r>
            <a:r>
              <a:rPr lang="en-US" dirty="0" err="1">
                <a:latin typeface="Calibri"/>
                <a:cs typeface="Calibri"/>
              </a:rPr>
              <a:t>Nefti-Meziani</a:t>
            </a:r>
            <a:r>
              <a:rPr lang="en-US" dirty="0">
                <a:latin typeface="Calibri"/>
                <a:cs typeface="Calibri"/>
              </a:rPr>
              <a:t> S, Atyabi A (2015) A Comprehensive Review of Swarm Optimization Algorithms. </a:t>
            </a:r>
            <a:r>
              <a:rPr lang="en-US" dirty="0" err="1">
                <a:latin typeface="Calibri"/>
                <a:cs typeface="Calibri"/>
              </a:rPr>
              <a:t>PLoS</a:t>
            </a:r>
            <a:r>
              <a:rPr lang="en-US" dirty="0">
                <a:latin typeface="Calibri"/>
                <a:cs typeface="Calibri"/>
              </a:rPr>
              <a:t> ONE 10(5): e0122827. doi:10.1371/journal.pone.0122827</a:t>
            </a:r>
          </a:p>
          <a:p>
            <a:endParaRPr lang="en-US" dirty="0">
              <a:latin typeface="+mn-lt"/>
            </a:endParaRPr>
          </a:p>
          <a:p>
            <a:endParaRPr lang="en-US" dirty="0">
              <a:latin typeface="+mn-lt"/>
            </a:endParaRPr>
          </a:p>
        </p:txBody>
      </p:sp>
    </p:spTree>
    <p:extLst>
      <p:ext uri="{BB962C8B-B14F-4D97-AF65-F5344CB8AC3E}">
        <p14:creationId xmlns:p14="http://schemas.microsoft.com/office/powerpoint/2010/main" val="35112580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BE6AE2-4E1B-4F2B-BE23-497D2480E7CD}"/>
              </a:ext>
            </a:extLst>
          </p:cNvPr>
          <p:cNvSpPr>
            <a:spLocks noGrp="1"/>
          </p:cNvSpPr>
          <p:nvPr>
            <p:ph type="title"/>
          </p:nvPr>
        </p:nvSpPr>
        <p:spPr>
          <a:xfrm>
            <a:off x="342900" y="1068154"/>
            <a:ext cx="8430611" cy="651272"/>
          </a:xfrm>
        </p:spPr>
        <p:txBody>
          <a:bodyPr/>
          <a:lstStyle/>
          <a:p>
            <a:pPr algn="ctr"/>
            <a:r>
              <a:rPr lang="en-US" sz="2100" dirty="0"/>
              <a:t>Modifying PSO formulation </a:t>
            </a:r>
          </a:p>
        </p:txBody>
      </p:sp>
      <p:pic>
        <p:nvPicPr>
          <p:cNvPr id="17" name="Picture 8">
            <a:extLst>
              <a:ext uri="{FF2B5EF4-FFF2-40B4-BE49-F238E27FC236}">
                <a16:creationId xmlns:a16="http://schemas.microsoft.com/office/drawing/2014/main" id="{0E095B31-12A9-4DC1-B123-578554822B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453" y="2077149"/>
            <a:ext cx="5426869" cy="203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9">
            <a:extLst>
              <a:ext uri="{FF2B5EF4-FFF2-40B4-BE49-F238E27FC236}">
                <a16:creationId xmlns:a16="http://schemas.microsoft.com/office/drawing/2014/main" id="{47BF27D8-CD39-4942-BFB7-7ED2E870EE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6044" y="4236942"/>
            <a:ext cx="2807494" cy="760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010652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543B-E7B0-4574-ACCB-069CB634EFBF}"/>
              </a:ext>
            </a:extLst>
          </p:cNvPr>
          <p:cNvSpPr>
            <a:spLocks noGrp="1"/>
          </p:cNvSpPr>
          <p:nvPr>
            <p:ph type="title"/>
          </p:nvPr>
        </p:nvSpPr>
        <p:spPr>
          <a:xfrm>
            <a:off x="402021" y="1044178"/>
            <a:ext cx="8335579" cy="651272"/>
          </a:xfrm>
        </p:spPr>
        <p:txBody>
          <a:bodyPr>
            <a:normAutofit fontScale="90000"/>
          </a:bodyPr>
          <a:lstStyle/>
          <a:p>
            <a:pPr algn="ctr"/>
            <a:r>
              <a:rPr lang="en-US" dirty="0"/>
              <a:t>Performance Comparison: Benchmark Problems</a:t>
            </a:r>
          </a:p>
        </p:txBody>
      </p:sp>
      <p:sp>
        <p:nvSpPr>
          <p:cNvPr id="4" name="Rectangle 3">
            <a:extLst>
              <a:ext uri="{FF2B5EF4-FFF2-40B4-BE49-F238E27FC236}">
                <a16:creationId xmlns:a16="http://schemas.microsoft.com/office/drawing/2014/main" id="{1D117924-312E-43E0-A0CF-129743B7081B}"/>
              </a:ext>
            </a:extLst>
          </p:cNvPr>
          <p:cNvSpPr/>
          <p:nvPr/>
        </p:nvSpPr>
        <p:spPr>
          <a:xfrm>
            <a:off x="254286" y="1803921"/>
            <a:ext cx="8889714" cy="369332"/>
          </a:xfrm>
          <a:prstGeom prst="rect">
            <a:avLst/>
          </a:prstGeom>
        </p:spPr>
        <p:txBody>
          <a:bodyPr wrap="square">
            <a:spAutoFit/>
          </a:bodyPr>
          <a:lstStyle/>
          <a:p>
            <a:pPr marL="214313" indent="-214313">
              <a:buFont typeface="Arial" panose="020B0604020202020204" pitchFamily="34" charset="0"/>
              <a:buChar char="•"/>
            </a:pPr>
            <a:endParaRPr lang="en-US" dirty="0">
              <a:solidFill>
                <a:schemeClr val="bg2"/>
              </a:solidFill>
            </a:endParaRPr>
          </a:p>
        </p:txBody>
      </p:sp>
      <p:sp>
        <p:nvSpPr>
          <p:cNvPr id="6" name="Rectangle 5">
            <a:extLst>
              <a:ext uri="{FF2B5EF4-FFF2-40B4-BE49-F238E27FC236}">
                <a16:creationId xmlns:a16="http://schemas.microsoft.com/office/drawing/2014/main" id="{AD1C2C5A-845E-4FA5-9A68-8C415E6B7790}"/>
              </a:ext>
            </a:extLst>
          </p:cNvPr>
          <p:cNvSpPr/>
          <p:nvPr/>
        </p:nvSpPr>
        <p:spPr>
          <a:xfrm>
            <a:off x="260131" y="1823663"/>
            <a:ext cx="8631621" cy="3000821"/>
          </a:xfrm>
          <a:prstGeom prst="rect">
            <a:avLst/>
          </a:prstGeom>
        </p:spPr>
        <p:txBody>
          <a:bodyPr wrap="square">
            <a:spAutoFit/>
          </a:bodyPr>
          <a:lstStyle/>
          <a:p>
            <a:pPr marL="214313" indent="-214313">
              <a:buFont typeface="Arial" panose="020B0604020202020204" pitchFamily="34" charset="0"/>
              <a:buChar char="•"/>
            </a:pPr>
            <a:r>
              <a:rPr lang="en-US" sz="2100" dirty="0">
                <a:solidFill>
                  <a:srgbClr val="000000"/>
                </a:solidFill>
                <a:latin typeface="AdvOT1ef757c0"/>
              </a:rPr>
              <a:t>There are many optimization techniques claiming superiority over other approaches. </a:t>
            </a:r>
          </a:p>
          <a:p>
            <a:pPr marL="214313" indent="-214313">
              <a:buFont typeface="Arial" panose="020B0604020202020204" pitchFamily="34" charset="0"/>
              <a:buChar char="•"/>
            </a:pPr>
            <a:endParaRPr lang="en-US" sz="2100" dirty="0">
              <a:solidFill>
                <a:srgbClr val="000000"/>
              </a:solidFill>
              <a:latin typeface="AdvOT1ef757c0"/>
            </a:endParaRPr>
          </a:p>
          <a:p>
            <a:pPr marL="214313" indent="-214313">
              <a:buFont typeface="Arial" panose="020B0604020202020204" pitchFamily="34" charset="0"/>
              <a:buChar char="•"/>
            </a:pPr>
            <a:r>
              <a:rPr lang="en-US" sz="2100" dirty="0">
                <a:solidFill>
                  <a:srgbClr val="000000"/>
                </a:solidFill>
                <a:latin typeface="AdvOT1ef757c0"/>
              </a:rPr>
              <a:t>In order to determine the most reliable algorithms, benchmark functions can be used as indicator to prove their effectiveness. </a:t>
            </a:r>
          </a:p>
          <a:p>
            <a:pPr marL="214313" indent="-214313">
              <a:buFont typeface="Arial" panose="020B0604020202020204" pitchFamily="34" charset="0"/>
              <a:buChar char="•"/>
            </a:pPr>
            <a:endParaRPr lang="en-US" sz="2100" dirty="0">
              <a:solidFill>
                <a:srgbClr val="000000"/>
              </a:solidFill>
              <a:latin typeface="AdvOT1ef757c0"/>
            </a:endParaRPr>
          </a:p>
          <a:p>
            <a:pPr marL="214313" indent="-214313">
              <a:buFont typeface="Arial" panose="020B0604020202020204" pitchFamily="34" charset="0"/>
              <a:buChar char="•"/>
            </a:pPr>
            <a:r>
              <a:rPr lang="en-US" sz="2100" dirty="0">
                <a:solidFill>
                  <a:srgbClr val="000000"/>
                </a:solidFill>
                <a:latin typeface="AdvOT1ef757c0"/>
              </a:rPr>
              <a:t>Several benchmark functions with different properties have been used to evaluate the feasibility of optimization algorithms; </a:t>
            </a:r>
          </a:p>
          <a:p>
            <a:endParaRPr lang="en-US" sz="2100" dirty="0"/>
          </a:p>
        </p:txBody>
      </p:sp>
    </p:spTree>
    <p:extLst>
      <p:ext uri="{BB962C8B-B14F-4D97-AF65-F5344CB8AC3E}">
        <p14:creationId xmlns:p14="http://schemas.microsoft.com/office/powerpoint/2010/main" val="11663135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543B-E7B0-4574-ACCB-069CB634EFBF}"/>
              </a:ext>
            </a:extLst>
          </p:cNvPr>
          <p:cNvSpPr>
            <a:spLocks noGrp="1"/>
          </p:cNvSpPr>
          <p:nvPr>
            <p:ph type="title"/>
          </p:nvPr>
        </p:nvSpPr>
        <p:spPr>
          <a:xfrm>
            <a:off x="402021" y="1044178"/>
            <a:ext cx="8335579" cy="651272"/>
          </a:xfrm>
        </p:spPr>
        <p:txBody>
          <a:bodyPr>
            <a:normAutofit fontScale="90000"/>
          </a:bodyPr>
          <a:lstStyle/>
          <a:p>
            <a:pPr algn="ctr"/>
            <a:r>
              <a:rPr lang="en-US" dirty="0"/>
              <a:t>Performance Comparison: Benchmark Problems</a:t>
            </a:r>
          </a:p>
        </p:txBody>
      </p:sp>
      <p:sp>
        <p:nvSpPr>
          <p:cNvPr id="4" name="Rectangle 3">
            <a:extLst>
              <a:ext uri="{FF2B5EF4-FFF2-40B4-BE49-F238E27FC236}">
                <a16:creationId xmlns:a16="http://schemas.microsoft.com/office/drawing/2014/main" id="{1D117924-312E-43E0-A0CF-129743B7081B}"/>
              </a:ext>
            </a:extLst>
          </p:cNvPr>
          <p:cNvSpPr/>
          <p:nvPr/>
        </p:nvSpPr>
        <p:spPr>
          <a:xfrm>
            <a:off x="254286" y="1803921"/>
            <a:ext cx="8889714" cy="369332"/>
          </a:xfrm>
          <a:prstGeom prst="rect">
            <a:avLst/>
          </a:prstGeom>
        </p:spPr>
        <p:txBody>
          <a:bodyPr wrap="square">
            <a:spAutoFit/>
          </a:bodyPr>
          <a:lstStyle/>
          <a:p>
            <a:pPr marL="214313" indent="-214313">
              <a:buFont typeface="Arial" panose="020B0604020202020204" pitchFamily="34" charset="0"/>
              <a:buChar char="•"/>
            </a:pPr>
            <a:endParaRPr lang="en-US" dirty="0">
              <a:solidFill>
                <a:schemeClr val="bg2"/>
              </a:solidFill>
            </a:endParaRPr>
          </a:p>
        </p:txBody>
      </p:sp>
      <p:sp>
        <p:nvSpPr>
          <p:cNvPr id="6" name="Rectangle 5">
            <a:extLst>
              <a:ext uri="{FF2B5EF4-FFF2-40B4-BE49-F238E27FC236}">
                <a16:creationId xmlns:a16="http://schemas.microsoft.com/office/drawing/2014/main" id="{AD1C2C5A-845E-4FA5-9A68-8C415E6B7790}"/>
              </a:ext>
            </a:extLst>
          </p:cNvPr>
          <p:cNvSpPr/>
          <p:nvPr/>
        </p:nvSpPr>
        <p:spPr>
          <a:xfrm>
            <a:off x="260131" y="1823664"/>
            <a:ext cx="8631621" cy="3647152"/>
          </a:xfrm>
          <a:prstGeom prst="rect">
            <a:avLst/>
          </a:prstGeom>
        </p:spPr>
        <p:txBody>
          <a:bodyPr wrap="square">
            <a:spAutoFit/>
          </a:bodyPr>
          <a:lstStyle/>
          <a:p>
            <a:pPr marL="214313" indent="-214313">
              <a:buFont typeface="Arial" panose="020B0604020202020204" pitchFamily="34" charset="0"/>
              <a:buChar char="•"/>
            </a:pPr>
            <a:r>
              <a:rPr lang="en-US" sz="2100" dirty="0">
                <a:solidFill>
                  <a:srgbClr val="000000"/>
                </a:solidFill>
                <a:latin typeface="AdvOT1ef757c0"/>
              </a:rPr>
              <a:t>There are 3 properties that are considered in benchmark functions called </a:t>
            </a:r>
            <a:r>
              <a:rPr lang="en-US" sz="2100" b="1" dirty="0">
                <a:solidFill>
                  <a:srgbClr val="000000"/>
                </a:solidFill>
                <a:latin typeface="AdvOT1ef757c0"/>
              </a:rPr>
              <a:t>multimodality</a:t>
            </a:r>
            <a:r>
              <a:rPr lang="en-US" sz="2100" dirty="0">
                <a:solidFill>
                  <a:srgbClr val="000000"/>
                </a:solidFill>
                <a:latin typeface="AdvOT1ef757c0"/>
              </a:rPr>
              <a:t>, </a:t>
            </a:r>
            <a:r>
              <a:rPr lang="en-US" sz="2100" b="1" dirty="0">
                <a:solidFill>
                  <a:srgbClr val="000000"/>
                </a:solidFill>
                <a:latin typeface="AdvOT1ef757c0"/>
              </a:rPr>
              <a:t>separability</a:t>
            </a:r>
            <a:r>
              <a:rPr lang="en-US" sz="2100" dirty="0">
                <a:solidFill>
                  <a:srgbClr val="000000"/>
                </a:solidFill>
                <a:latin typeface="AdvOT1ef757c0"/>
              </a:rPr>
              <a:t>, and </a:t>
            </a:r>
            <a:r>
              <a:rPr lang="en-US" sz="2100" b="1" dirty="0">
                <a:solidFill>
                  <a:srgbClr val="000000"/>
                </a:solidFill>
                <a:latin typeface="AdvOT1ef757c0"/>
              </a:rPr>
              <a:t>regularity</a:t>
            </a:r>
            <a:r>
              <a:rPr lang="en-US" sz="2100" dirty="0">
                <a:solidFill>
                  <a:srgbClr val="000000"/>
                </a:solidFill>
                <a:latin typeface="AdvOT1ef757c0"/>
              </a:rPr>
              <a:t>.</a:t>
            </a:r>
          </a:p>
          <a:p>
            <a:pPr marL="214313" indent="-214313">
              <a:buFont typeface="Arial" panose="020B0604020202020204" pitchFamily="34" charset="0"/>
              <a:buChar char="•"/>
            </a:pPr>
            <a:endParaRPr lang="en-US" sz="2100" dirty="0">
              <a:solidFill>
                <a:srgbClr val="000000"/>
              </a:solidFill>
              <a:latin typeface="AdvOT1ef757c0"/>
            </a:endParaRPr>
          </a:p>
          <a:p>
            <a:pPr marL="214313" indent="-214313">
              <a:buFont typeface="Arial" panose="020B0604020202020204" pitchFamily="34" charset="0"/>
              <a:buChar char="•"/>
            </a:pPr>
            <a:r>
              <a:rPr lang="en-US" sz="2100" dirty="0">
                <a:solidFill>
                  <a:srgbClr val="000000"/>
                </a:solidFill>
                <a:latin typeface="AdvOT1ef757c0"/>
              </a:rPr>
              <a:t>A function is </a:t>
            </a:r>
            <a:r>
              <a:rPr lang="en-US" sz="2100" i="1" u="sng" dirty="0">
                <a:solidFill>
                  <a:srgbClr val="000000"/>
                </a:solidFill>
                <a:latin typeface="AdvOT1ef757c0"/>
              </a:rPr>
              <a:t>multimodal</a:t>
            </a:r>
            <a:r>
              <a:rPr lang="en-US" sz="2100" dirty="0">
                <a:solidFill>
                  <a:srgbClr val="000000"/>
                </a:solidFill>
                <a:latin typeface="AdvOT1ef757c0"/>
              </a:rPr>
              <a:t> if it has two or more local optima. </a:t>
            </a:r>
          </a:p>
          <a:p>
            <a:pPr marL="214313" indent="-214313">
              <a:buFont typeface="Arial" panose="020B0604020202020204" pitchFamily="34" charset="0"/>
              <a:buChar char="•"/>
            </a:pPr>
            <a:endParaRPr lang="en-US" sz="2100" dirty="0">
              <a:solidFill>
                <a:srgbClr val="000000"/>
              </a:solidFill>
              <a:latin typeface="AdvOT1ef757c0"/>
            </a:endParaRPr>
          </a:p>
          <a:p>
            <a:pPr marL="214313" indent="-214313">
              <a:buFont typeface="Arial" panose="020B0604020202020204" pitchFamily="34" charset="0"/>
              <a:buChar char="•"/>
            </a:pPr>
            <a:r>
              <a:rPr lang="en-US" sz="2100" dirty="0">
                <a:solidFill>
                  <a:srgbClr val="000000"/>
                </a:solidFill>
                <a:latin typeface="AdvOT1ef757c0"/>
              </a:rPr>
              <a:t>A function of </a:t>
            </a:r>
            <a:r>
              <a:rPr lang="en-US" sz="2100" i="1" dirty="0">
                <a:solidFill>
                  <a:srgbClr val="000000"/>
                </a:solidFill>
                <a:latin typeface="AdvOT1ef757c0"/>
              </a:rPr>
              <a:t>p</a:t>
            </a:r>
            <a:r>
              <a:rPr lang="en-US" sz="2100" dirty="0">
                <a:solidFill>
                  <a:srgbClr val="000000"/>
                </a:solidFill>
                <a:latin typeface="AdvOT1ef757c0"/>
              </a:rPr>
              <a:t> variables is </a:t>
            </a:r>
            <a:r>
              <a:rPr lang="en-US" sz="2100" i="1" u="sng" dirty="0">
                <a:solidFill>
                  <a:srgbClr val="000000"/>
                </a:solidFill>
                <a:latin typeface="AdvOT1ef757c0"/>
              </a:rPr>
              <a:t>separable</a:t>
            </a:r>
            <a:r>
              <a:rPr lang="en-US" sz="2100" dirty="0">
                <a:solidFill>
                  <a:srgbClr val="000000"/>
                </a:solidFill>
                <a:latin typeface="AdvOT1ef757c0"/>
              </a:rPr>
              <a:t> if it can be rewritten as a sum of </a:t>
            </a:r>
            <a:r>
              <a:rPr lang="en-US" sz="2100" i="1" dirty="0">
                <a:solidFill>
                  <a:srgbClr val="000000"/>
                </a:solidFill>
                <a:latin typeface="AdvOT1ef757c0"/>
              </a:rPr>
              <a:t>p</a:t>
            </a:r>
            <a:r>
              <a:rPr lang="en-US" sz="2100" dirty="0">
                <a:solidFill>
                  <a:srgbClr val="000000"/>
                </a:solidFill>
                <a:latin typeface="AdvOT1ef757c0"/>
              </a:rPr>
              <a:t> functions of just one variable. The separability is closely related to the concept of epistasis or interrelation among the variables of the function. In the field of evolutionary computation, the epistasis measures how much the contribution of a gene to the fitness of the individual depends on the values of other genes.</a:t>
            </a:r>
          </a:p>
        </p:txBody>
      </p:sp>
    </p:spTree>
    <p:extLst>
      <p:ext uri="{BB962C8B-B14F-4D97-AF65-F5344CB8AC3E}">
        <p14:creationId xmlns:p14="http://schemas.microsoft.com/office/powerpoint/2010/main" val="20639114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543B-E7B0-4574-ACCB-069CB634EFBF}"/>
              </a:ext>
            </a:extLst>
          </p:cNvPr>
          <p:cNvSpPr>
            <a:spLocks noGrp="1"/>
          </p:cNvSpPr>
          <p:nvPr>
            <p:ph type="title"/>
          </p:nvPr>
        </p:nvSpPr>
        <p:spPr>
          <a:xfrm>
            <a:off x="402021" y="1044178"/>
            <a:ext cx="8335579" cy="651272"/>
          </a:xfrm>
        </p:spPr>
        <p:txBody>
          <a:bodyPr>
            <a:normAutofit fontScale="90000"/>
          </a:bodyPr>
          <a:lstStyle/>
          <a:p>
            <a:pPr algn="ctr"/>
            <a:r>
              <a:rPr lang="en-US" dirty="0"/>
              <a:t>Performance Comparison: Benchmark Problems</a:t>
            </a:r>
          </a:p>
        </p:txBody>
      </p:sp>
      <p:sp>
        <p:nvSpPr>
          <p:cNvPr id="4" name="Rectangle 3">
            <a:extLst>
              <a:ext uri="{FF2B5EF4-FFF2-40B4-BE49-F238E27FC236}">
                <a16:creationId xmlns:a16="http://schemas.microsoft.com/office/drawing/2014/main" id="{1D117924-312E-43E0-A0CF-129743B7081B}"/>
              </a:ext>
            </a:extLst>
          </p:cNvPr>
          <p:cNvSpPr/>
          <p:nvPr/>
        </p:nvSpPr>
        <p:spPr>
          <a:xfrm>
            <a:off x="254286" y="1803921"/>
            <a:ext cx="8889714" cy="369332"/>
          </a:xfrm>
          <a:prstGeom prst="rect">
            <a:avLst/>
          </a:prstGeom>
        </p:spPr>
        <p:txBody>
          <a:bodyPr wrap="square">
            <a:spAutoFit/>
          </a:bodyPr>
          <a:lstStyle/>
          <a:p>
            <a:pPr marL="214313" indent="-214313">
              <a:buFont typeface="Arial" panose="020B0604020202020204" pitchFamily="34" charset="0"/>
              <a:buChar char="•"/>
            </a:pPr>
            <a:endParaRPr lang="en-US" dirty="0">
              <a:solidFill>
                <a:schemeClr val="bg2"/>
              </a:solidFill>
            </a:endParaRPr>
          </a:p>
        </p:txBody>
      </p:sp>
      <p:sp>
        <p:nvSpPr>
          <p:cNvPr id="6" name="Rectangle 5">
            <a:extLst>
              <a:ext uri="{FF2B5EF4-FFF2-40B4-BE49-F238E27FC236}">
                <a16:creationId xmlns:a16="http://schemas.microsoft.com/office/drawing/2014/main" id="{AD1C2C5A-845E-4FA5-9A68-8C415E6B7790}"/>
              </a:ext>
            </a:extLst>
          </p:cNvPr>
          <p:cNvSpPr/>
          <p:nvPr/>
        </p:nvSpPr>
        <p:spPr>
          <a:xfrm>
            <a:off x="260131" y="1823663"/>
            <a:ext cx="8631621" cy="3139321"/>
          </a:xfrm>
          <a:prstGeom prst="rect">
            <a:avLst/>
          </a:prstGeom>
        </p:spPr>
        <p:txBody>
          <a:bodyPr wrap="square">
            <a:spAutoFit/>
          </a:bodyPr>
          <a:lstStyle/>
          <a:p>
            <a:pPr marL="214313" indent="-214313">
              <a:buFont typeface="Arial" panose="020B0604020202020204" pitchFamily="34" charset="0"/>
              <a:buChar char="•"/>
            </a:pPr>
            <a:r>
              <a:rPr lang="en-US" dirty="0"/>
              <a:t>Non separable functions are more difficult to optimize as the accurate search direction depends on two or more genes. On the other hand, separable functions can be optimized for each variable in turn. The problem is even more difficult if the function is also multimodal. The search process must be able to avoid the regions around local minima in order to approximate, as far as possible, the global optimum. The most complex case appears when the local optima are randomly distributed in the search space.</a:t>
            </a:r>
          </a:p>
          <a:p>
            <a:pPr marL="214313" indent="-214313">
              <a:buFont typeface="Arial" panose="020B0604020202020204" pitchFamily="34" charset="0"/>
              <a:buChar char="•"/>
            </a:pPr>
            <a:endParaRPr lang="en-US" dirty="0"/>
          </a:p>
          <a:p>
            <a:pPr marL="214313" indent="-214313">
              <a:buFont typeface="Arial" panose="020B0604020202020204" pitchFamily="34" charset="0"/>
              <a:buChar char="•"/>
            </a:pPr>
            <a:r>
              <a:rPr lang="en-US" dirty="0"/>
              <a:t>The dimensionality of the search space is another important factor in the complexity of the problem. A study of the dimensionality problem and its features was carried out by Friedman [Fri94]. </a:t>
            </a:r>
          </a:p>
        </p:txBody>
      </p:sp>
    </p:spTree>
    <p:extLst>
      <p:ext uri="{BB962C8B-B14F-4D97-AF65-F5344CB8AC3E}">
        <p14:creationId xmlns:p14="http://schemas.microsoft.com/office/powerpoint/2010/main" val="24062831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543B-E7B0-4574-ACCB-069CB634EFBF}"/>
              </a:ext>
            </a:extLst>
          </p:cNvPr>
          <p:cNvSpPr>
            <a:spLocks noGrp="1"/>
          </p:cNvSpPr>
          <p:nvPr>
            <p:ph type="title"/>
          </p:nvPr>
        </p:nvSpPr>
        <p:spPr>
          <a:xfrm>
            <a:off x="402021" y="1044178"/>
            <a:ext cx="8335579" cy="651272"/>
          </a:xfrm>
        </p:spPr>
        <p:txBody>
          <a:bodyPr>
            <a:normAutofit fontScale="90000"/>
          </a:bodyPr>
          <a:lstStyle/>
          <a:p>
            <a:pPr algn="ctr"/>
            <a:r>
              <a:rPr lang="en-US" dirty="0"/>
              <a:t>Performance Comparison: Parameter settings</a:t>
            </a:r>
          </a:p>
        </p:txBody>
      </p:sp>
      <p:sp>
        <p:nvSpPr>
          <p:cNvPr id="4" name="Rectangle 3">
            <a:extLst>
              <a:ext uri="{FF2B5EF4-FFF2-40B4-BE49-F238E27FC236}">
                <a16:creationId xmlns:a16="http://schemas.microsoft.com/office/drawing/2014/main" id="{1D117924-312E-43E0-A0CF-129743B7081B}"/>
              </a:ext>
            </a:extLst>
          </p:cNvPr>
          <p:cNvSpPr/>
          <p:nvPr/>
        </p:nvSpPr>
        <p:spPr>
          <a:xfrm>
            <a:off x="254286" y="1803921"/>
            <a:ext cx="8889714" cy="369332"/>
          </a:xfrm>
          <a:prstGeom prst="rect">
            <a:avLst/>
          </a:prstGeom>
        </p:spPr>
        <p:txBody>
          <a:bodyPr wrap="square">
            <a:spAutoFit/>
          </a:bodyPr>
          <a:lstStyle/>
          <a:p>
            <a:pPr marL="214313" indent="-214313">
              <a:buFont typeface="Arial" panose="020B0604020202020204" pitchFamily="34" charset="0"/>
              <a:buChar char="•"/>
            </a:pPr>
            <a:endParaRPr lang="en-US" dirty="0">
              <a:solidFill>
                <a:schemeClr val="bg2"/>
              </a:solidFill>
            </a:endParaRPr>
          </a:p>
        </p:txBody>
      </p:sp>
      <p:sp>
        <p:nvSpPr>
          <p:cNvPr id="6" name="Rectangle 5">
            <a:extLst>
              <a:ext uri="{FF2B5EF4-FFF2-40B4-BE49-F238E27FC236}">
                <a16:creationId xmlns:a16="http://schemas.microsoft.com/office/drawing/2014/main" id="{AD1C2C5A-845E-4FA5-9A68-8C415E6B7790}"/>
              </a:ext>
            </a:extLst>
          </p:cNvPr>
          <p:cNvSpPr/>
          <p:nvPr/>
        </p:nvSpPr>
        <p:spPr>
          <a:xfrm>
            <a:off x="260131" y="1823664"/>
            <a:ext cx="8631621" cy="3970318"/>
          </a:xfrm>
          <a:prstGeom prst="rect">
            <a:avLst/>
          </a:prstGeom>
        </p:spPr>
        <p:txBody>
          <a:bodyPr wrap="square">
            <a:spAutoFit/>
          </a:bodyPr>
          <a:lstStyle/>
          <a:p>
            <a:pPr marL="214313" indent="-214313">
              <a:buFont typeface="Arial" panose="020B0604020202020204" pitchFamily="34" charset="0"/>
              <a:buChar char="•"/>
            </a:pPr>
            <a:endParaRPr lang="en-US" b="1" dirty="0"/>
          </a:p>
          <a:p>
            <a:pPr marL="214313" indent="-214313">
              <a:buFont typeface="Arial" panose="020B0604020202020204" pitchFamily="34" charset="0"/>
              <a:buChar char="•"/>
            </a:pPr>
            <a:r>
              <a:rPr lang="en-US" b="1" dirty="0"/>
              <a:t>GA</a:t>
            </a:r>
            <a:r>
              <a:rPr lang="en-US" dirty="0"/>
              <a:t>: </a:t>
            </a:r>
          </a:p>
          <a:p>
            <a:pPr marL="557213" lvl="1" indent="-214313">
              <a:buFont typeface="Arial" panose="020B0604020202020204" pitchFamily="34" charset="0"/>
              <a:buChar char="•"/>
            </a:pPr>
            <a:r>
              <a:rPr lang="en-US" dirty="0"/>
              <a:t>Max iteration numbers is set to 100</a:t>
            </a:r>
          </a:p>
          <a:p>
            <a:pPr marL="557213" lvl="1" indent="-214313">
              <a:buFont typeface="Arial" panose="020B0604020202020204" pitchFamily="34" charset="0"/>
              <a:buChar char="•"/>
            </a:pPr>
            <a:r>
              <a:rPr lang="en-US" dirty="0"/>
              <a:t>Population sizes is set to 100</a:t>
            </a:r>
          </a:p>
          <a:p>
            <a:pPr marL="557213" lvl="1" indent="-214313">
              <a:buFont typeface="Arial" panose="020B0604020202020204" pitchFamily="34" charset="0"/>
              <a:buChar char="•"/>
            </a:pPr>
            <a:r>
              <a:rPr lang="en-US" dirty="0"/>
              <a:t>Single point crossover type is used with 1 crossover probability. </a:t>
            </a:r>
          </a:p>
          <a:p>
            <a:pPr marL="557213" lvl="1" indent="-214313">
              <a:buFont typeface="Arial" panose="020B0604020202020204" pitchFamily="34" charset="0"/>
              <a:buChar char="•"/>
            </a:pPr>
            <a:r>
              <a:rPr lang="en-US" dirty="0"/>
              <a:t>Mutation probability is set to 0.01 </a:t>
            </a:r>
          </a:p>
          <a:p>
            <a:pPr marL="557213" lvl="1" indent="-214313">
              <a:buFont typeface="Arial" panose="020B0604020202020204" pitchFamily="34" charset="0"/>
              <a:buChar char="•"/>
            </a:pPr>
            <a:r>
              <a:rPr lang="en-US" dirty="0"/>
              <a:t>the best two solutions are selected for elitism.</a:t>
            </a:r>
          </a:p>
          <a:p>
            <a:pPr marL="214313" indent="-214313">
              <a:buFont typeface="Arial" panose="020B0604020202020204" pitchFamily="34" charset="0"/>
              <a:buChar char="•"/>
            </a:pPr>
            <a:endParaRPr lang="en-US" b="1" dirty="0"/>
          </a:p>
          <a:p>
            <a:pPr marL="214313" indent="-214313">
              <a:buFont typeface="Arial" panose="020B0604020202020204" pitchFamily="34" charset="0"/>
              <a:buChar char="•"/>
            </a:pPr>
            <a:r>
              <a:rPr lang="en-US" b="1" dirty="0"/>
              <a:t>PSO</a:t>
            </a:r>
            <a:r>
              <a:rPr lang="en-US" dirty="0"/>
              <a:t>: </a:t>
            </a:r>
          </a:p>
          <a:p>
            <a:pPr marL="557213" lvl="1" indent="-214313">
              <a:buFont typeface="Arial" panose="020B0604020202020204" pitchFamily="34" charset="0"/>
              <a:buChar char="•"/>
            </a:pPr>
            <a:r>
              <a:rPr lang="en-US" dirty="0"/>
              <a:t>Max iteration numbers is set to 100</a:t>
            </a:r>
          </a:p>
          <a:p>
            <a:pPr marL="557213" lvl="1" indent="-214313">
              <a:buFont typeface="Arial" panose="020B0604020202020204" pitchFamily="34" charset="0"/>
              <a:buChar char="•"/>
            </a:pPr>
            <a:r>
              <a:rPr lang="en-US" dirty="0"/>
              <a:t>Population sizes is set to 100</a:t>
            </a:r>
          </a:p>
          <a:p>
            <a:pPr marL="557213" lvl="1" indent="-214313">
              <a:buFont typeface="Arial" panose="020B0604020202020204" pitchFamily="34" charset="0"/>
              <a:buChar char="•"/>
            </a:pPr>
            <a:r>
              <a:rPr lang="en-US" dirty="0"/>
              <a:t>Inertia weight value used is 0.728994 </a:t>
            </a:r>
          </a:p>
          <a:p>
            <a:pPr marL="557213" lvl="1" indent="-214313">
              <a:buFont typeface="Arial" panose="020B0604020202020204" pitchFamily="34" charset="0"/>
              <a:buChar char="•"/>
            </a:pPr>
            <a:r>
              <a:rPr lang="en-US" dirty="0"/>
              <a:t>acceleration coefficients (c1,c2) for cognitive and social are set to 0.5 and 2.5 respectively.</a:t>
            </a:r>
          </a:p>
        </p:txBody>
      </p:sp>
    </p:spTree>
    <p:extLst>
      <p:ext uri="{BB962C8B-B14F-4D97-AF65-F5344CB8AC3E}">
        <p14:creationId xmlns:p14="http://schemas.microsoft.com/office/powerpoint/2010/main" val="21819422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543B-E7B0-4574-ACCB-069CB634EFBF}"/>
              </a:ext>
            </a:extLst>
          </p:cNvPr>
          <p:cNvSpPr>
            <a:spLocks noGrp="1"/>
          </p:cNvSpPr>
          <p:nvPr>
            <p:ph type="title"/>
          </p:nvPr>
        </p:nvSpPr>
        <p:spPr>
          <a:xfrm>
            <a:off x="152400" y="152400"/>
            <a:ext cx="8774388" cy="651272"/>
          </a:xfrm>
        </p:spPr>
        <p:txBody>
          <a:bodyPr>
            <a:noAutofit/>
          </a:bodyPr>
          <a:lstStyle/>
          <a:p>
            <a:pPr algn="ctr"/>
            <a:r>
              <a:rPr lang="en-US" sz="2800" dirty="0"/>
              <a:t>Performance Comparison: Benchmark Problems</a:t>
            </a:r>
          </a:p>
        </p:txBody>
      </p:sp>
      <p:sp>
        <p:nvSpPr>
          <p:cNvPr id="4" name="Rectangle 3">
            <a:extLst>
              <a:ext uri="{FF2B5EF4-FFF2-40B4-BE49-F238E27FC236}">
                <a16:creationId xmlns:a16="http://schemas.microsoft.com/office/drawing/2014/main" id="{1D117924-312E-43E0-A0CF-129743B7081B}"/>
              </a:ext>
            </a:extLst>
          </p:cNvPr>
          <p:cNvSpPr/>
          <p:nvPr/>
        </p:nvSpPr>
        <p:spPr>
          <a:xfrm>
            <a:off x="254286" y="1803921"/>
            <a:ext cx="8889714" cy="369332"/>
          </a:xfrm>
          <a:prstGeom prst="rect">
            <a:avLst/>
          </a:prstGeom>
        </p:spPr>
        <p:txBody>
          <a:bodyPr wrap="square">
            <a:spAutoFit/>
          </a:bodyPr>
          <a:lstStyle/>
          <a:p>
            <a:pPr marL="214313" indent="-214313">
              <a:buFont typeface="Arial" panose="020B0604020202020204" pitchFamily="34" charset="0"/>
              <a:buChar char="•"/>
            </a:pPr>
            <a:endParaRPr lang="en-US" dirty="0">
              <a:solidFill>
                <a:schemeClr val="bg2"/>
              </a:solidFill>
            </a:endParaRPr>
          </a:p>
        </p:txBody>
      </p:sp>
      <p:pic>
        <p:nvPicPr>
          <p:cNvPr id="3" name="Picture 2">
            <a:extLst>
              <a:ext uri="{FF2B5EF4-FFF2-40B4-BE49-F238E27FC236}">
                <a16:creationId xmlns:a16="http://schemas.microsoft.com/office/drawing/2014/main" id="{F4A9327E-30BE-451D-9D3D-9E9A6ED133E7}"/>
              </a:ext>
            </a:extLst>
          </p:cNvPr>
          <p:cNvPicPr>
            <a:picLocks noChangeAspect="1"/>
          </p:cNvPicPr>
          <p:nvPr/>
        </p:nvPicPr>
        <p:blipFill>
          <a:blip r:embed="rId3"/>
          <a:stretch>
            <a:fillRect/>
          </a:stretch>
        </p:blipFill>
        <p:spPr>
          <a:xfrm>
            <a:off x="44640" y="857250"/>
            <a:ext cx="5891077" cy="5143500"/>
          </a:xfrm>
          <a:prstGeom prst="rect">
            <a:avLst/>
          </a:prstGeom>
        </p:spPr>
      </p:pic>
      <p:sp>
        <p:nvSpPr>
          <p:cNvPr id="5" name="Rectangle 4">
            <a:extLst>
              <a:ext uri="{FF2B5EF4-FFF2-40B4-BE49-F238E27FC236}">
                <a16:creationId xmlns:a16="http://schemas.microsoft.com/office/drawing/2014/main" id="{A5639532-2F6A-40DD-BAF1-F062A8D3BCBC}"/>
              </a:ext>
            </a:extLst>
          </p:cNvPr>
          <p:cNvSpPr/>
          <p:nvPr/>
        </p:nvSpPr>
        <p:spPr>
          <a:xfrm>
            <a:off x="6365331" y="1143000"/>
            <a:ext cx="2778669" cy="861774"/>
          </a:xfrm>
          <a:prstGeom prst="rect">
            <a:avLst/>
          </a:prstGeom>
        </p:spPr>
        <p:txBody>
          <a:bodyPr wrap="square">
            <a:spAutoFit/>
          </a:bodyPr>
          <a:lstStyle/>
          <a:p>
            <a:r>
              <a:rPr lang="en-US" sz="1000" dirty="0"/>
              <a:t>Ab Wahab MN, </a:t>
            </a:r>
            <a:r>
              <a:rPr lang="en-US" sz="1000" dirty="0" err="1"/>
              <a:t>Nefti-Meziani</a:t>
            </a:r>
            <a:r>
              <a:rPr lang="en-US" sz="1000" dirty="0"/>
              <a:t> S, Atyabi A (2015) A Comprehensive Review of Swarm Optimization Algorithms. </a:t>
            </a:r>
            <a:r>
              <a:rPr lang="en-US" sz="1000" dirty="0" err="1"/>
              <a:t>PLoS</a:t>
            </a:r>
            <a:r>
              <a:rPr lang="en-US" sz="1000" dirty="0"/>
              <a:t> ONE 10(5):e0122827. doi:10.1371/journal.pone.0122827</a:t>
            </a:r>
          </a:p>
        </p:txBody>
      </p:sp>
    </p:spTree>
    <p:extLst>
      <p:ext uri="{BB962C8B-B14F-4D97-AF65-F5344CB8AC3E}">
        <p14:creationId xmlns:p14="http://schemas.microsoft.com/office/powerpoint/2010/main" val="42457399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543B-E7B0-4574-ACCB-069CB634EFBF}"/>
              </a:ext>
            </a:extLst>
          </p:cNvPr>
          <p:cNvSpPr>
            <a:spLocks noGrp="1"/>
          </p:cNvSpPr>
          <p:nvPr>
            <p:ph type="title"/>
          </p:nvPr>
        </p:nvSpPr>
        <p:spPr>
          <a:xfrm>
            <a:off x="152400" y="152400"/>
            <a:ext cx="8585200" cy="651272"/>
          </a:xfrm>
        </p:spPr>
        <p:txBody>
          <a:bodyPr>
            <a:normAutofit fontScale="90000"/>
          </a:bodyPr>
          <a:lstStyle/>
          <a:p>
            <a:pPr algn="ctr"/>
            <a:r>
              <a:rPr lang="en-US" dirty="0"/>
              <a:t>Performance Comparison</a:t>
            </a:r>
          </a:p>
        </p:txBody>
      </p:sp>
      <p:sp>
        <p:nvSpPr>
          <p:cNvPr id="4" name="Rectangle 3">
            <a:extLst>
              <a:ext uri="{FF2B5EF4-FFF2-40B4-BE49-F238E27FC236}">
                <a16:creationId xmlns:a16="http://schemas.microsoft.com/office/drawing/2014/main" id="{1D117924-312E-43E0-A0CF-129743B7081B}"/>
              </a:ext>
            </a:extLst>
          </p:cNvPr>
          <p:cNvSpPr/>
          <p:nvPr/>
        </p:nvSpPr>
        <p:spPr>
          <a:xfrm>
            <a:off x="254286" y="1803921"/>
            <a:ext cx="8889714" cy="369332"/>
          </a:xfrm>
          <a:prstGeom prst="rect">
            <a:avLst/>
          </a:prstGeom>
        </p:spPr>
        <p:txBody>
          <a:bodyPr wrap="square">
            <a:spAutoFit/>
          </a:bodyPr>
          <a:lstStyle/>
          <a:p>
            <a:pPr marL="214313" indent="-214313">
              <a:buFont typeface="Arial" panose="020B0604020202020204" pitchFamily="34" charset="0"/>
              <a:buChar char="•"/>
            </a:pPr>
            <a:endParaRPr lang="en-US" dirty="0">
              <a:solidFill>
                <a:schemeClr val="bg2"/>
              </a:solidFill>
            </a:endParaRPr>
          </a:p>
        </p:txBody>
      </p:sp>
      <p:pic>
        <p:nvPicPr>
          <p:cNvPr id="3" name="Picture 2">
            <a:extLst>
              <a:ext uri="{FF2B5EF4-FFF2-40B4-BE49-F238E27FC236}">
                <a16:creationId xmlns:a16="http://schemas.microsoft.com/office/drawing/2014/main" id="{AB0E1D93-8AB4-426E-9D35-AABB14E1F498}"/>
              </a:ext>
            </a:extLst>
          </p:cNvPr>
          <p:cNvPicPr>
            <a:picLocks noChangeAspect="1"/>
          </p:cNvPicPr>
          <p:nvPr/>
        </p:nvPicPr>
        <p:blipFill>
          <a:blip r:embed="rId3"/>
          <a:stretch>
            <a:fillRect/>
          </a:stretch>
        </p:blipFill>
        <p:spPr>
          <a:xfrm>
            <a:off x="141889" y="857250"/>
            <a:ext cx="5261742" cy="5143500"/>
          </a:xfrm>
          <a:prstGeom prst="rect">
            <a:avLst/>
          </a:prstGeom>
        </p:spPr>
      </p:pic>
      <p:sp>
        <p:nvSpPr>
          <p:cNvPr id="5" name="Rectangle 4">
            <a:extLst>
              <a:ext uri="{FF2B5EF4-FFF2-40B4-BE49-F238E27FC236}">
                <a16:creationId xmlns:a16="http://schemas.microsoft.com/office/drawing/2014/main" id="{7C5CDC1C-14D8-424E-A102-5F11CAAC1CC6}"/>
              </a:ext>
            </a:extLst>
          </p:cNvPr>
          <p:cNvSpPr/>
          <p:nvPr/>
        </p:nvSpPr>
        <p:spPr>
          <a:xfrm>
            <a:off x="5557345" y="1973834"/>
            <a:ext cx="3287108" cy="1131079"/>
          </a:xfrm>
          <a:prstGeom prst="rect">
            <a:avLst/>
          </a:prstGeom>
        </p:spPr>
        <p:txBody>
          <a:bodyPr wrap="square">
            <a:spAutoFit/>
          </a:bodyPr>
          <a:lstStyle/>
          <a:p>
            <a:r>
              <a:rPr lang="en-US" sz="1350" dirty="0"/>
              <a:t>Ab Wahab MN, </a:t>
            </a:r>
            <a:r>
              <a:rPr lang="en-US" sz="1350" dirty="0" err="1"/>
              <a:t>Nefti-Meziani</a:t>
            </a:r>
            <a:r>
              <a:rPr lang="en-US" sz="1350" dirty="0"/>
              <a:t> S, Atyabi A (2015) A Comprehensive Review of Swarm Optimization Algorithms. </a:t>
            </a:r>
            <a:r>
              <a:rPr lang="en-US" sz="1350" dirty="0" err="1"/>
              <a:t>PLoS</a:t>
            </a:r>
            <a:r>
              <a:rPr lang="en-US" sz="1350" dirty="0"/>
              <a:t> ONE 10(5):e0122827. doi:10.1371/journal.pone.0122827</a:t>
            </a:r>
          </a:p>
        </p:txBody>
      </p:sp>
    </p:spTree>
    <p:extLst>
      <p:ext uri="{BB962C8B-B14F-4D97-AF65-F5344CB8AC3E}">
        <p14:creationId xmlns:p14="http://schemas.microsoft.com/office/powerpoint/2010/main" val="38714373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543B-E7B0-4574-ACCB-069CB634EFBF}"/>
              </a:ext>
            </a:extLst>
          </p:cNvPr>
          <p:cNvSpPr>
            <a:spLocks noGrp="1"/>
          </p:cNvSpPr>
          <p:nvPr>
            <p:ph type="title"/>
          </p:nvPr>
        </p:nvSpPr>
        <p:spPr>
          <a:xfrm>
            <a:off x="152400" y="76200"/>
            <a:ext cx="8585200" cy="651272"/>
          </a:xfrm>
        </p:spPr>
        <p:txBody>
          <a:bodyPr>
            <a:normAutofit fontScale="90000"/>
          </a:bodyPr>
          <a:lstStyle/>
          <a:p>
            <a:pPr algn="ctr"/>
            <a:r>
              <a:rPr lang="en-US" dirty="0"/>
              <a:t>Performance Comparison</a:t>
            </a:r>
          </a:p>
        </p:txBody>
      </p:sp>
      <p:sp>
        <p:nvSpPr>
          <p:cNvPr id="4" name="Rectangle 3">
            <a:extLst>
              <a:ext uri="{FF2B5EF4-FFF2-40B4-BE49-F238E27FC236}">
                <a16:creationId xmlns:a16="http://schemas.microsoft.com/office/drawing/2014/main" id="{1D117924-312E-43E0-A0CF-129743B7081B}"/>
              </a:ext>
            </a:extLst>
          </p:cNvPr>
          <p:cNvSpPr/>
          <p:nvPr/>
        </p:nvSpPr>
        <p:spPr>
          <a:xfrm>
            <a:off x="254286" y="1803921"/>
            <a:ext cx="8889714" cy="369332"/>
          </a:xfrm>
          <a:prstGeom prst="rect">
            <a:avLst/>
          </a:prstGeom>
        </p:spPr>
        <p:txBody>
          <a:bodyPr wrap="square">
            <a:spAutoFit/>
          </a:bodyPr>
          <a:lstStyle/>
          <a:p>
            <a:pPr marL="214313" indent="-214313">
              <a:buFont typeface="Arial" panose="020B0604020202020204" pitchFamily="34" charset="0"/>
              <a:buChar char="•"/>
            </a:pPr>
            <a:endParaRPr lang="en-US" dirty="0">
              <a:solidFill>
                <a:schemeClr val="bg2"/>
              </a:solidFill>
            </a:endParaRPr>
          </a:p>
        </p:txBody>
      </p:sp>
      <p:pic>
        <p:nvPicPr>
          <p:cNvPr id="5" name="Picture 4">
            <a:extLst>
              <a:ext uri="{FF2B5EF4-FFF2-40B4-BE49-F238E27FC236}">
                <a16:creationId xmlns:a16="http://schemas.microsoft.com/office/drawing/2014/main" id="{AED8B8E2-4B4C-46A7-90CD-1B6045A293E5}"/>
              </a:ext>
            </a:extLst>
          </p:cNvPr>
          <p:cNvPicPr>
            <a:picLocks noChangeAspect="1"/>
          </p:cNvPicPr>
          <p:nvPr/>
        </p:nvPicPr>
        <p:blipFill>
          <a:blip r:embed="rId3"/>
          <a:stretch>
            <a:fillRect/>
          </a:stretch>
        </p:blipFill>
        <p:spPr>
          <a:xfrm>
            <a:off x="0" y="857250"/>
            <a:ext cx="5403631" cy="5143500"/>
          </a:xfrm>
          <a:prstGeom prst="rect">
            <a:avLst/>
          </a:prstGeom>
        </p:spPr>
      </p:pic>
      <p:sp>
        <p:nvSpPr>
          <p:cNvPr id="6" name="Rectangle 5">
            <a:extLst>
              <a:ext uri="{FF2B5EF4-FFF2-40B4-BE49-F238E27FC236}">
                <a16:creationId xmlns:a16="http://schemas.microsoft.com/office/drawing/2014/main" id="{593B0B3C-03E4-4BA1-B7C6-628267959213}"/>
              </a:ext>
            </a:extLst>
          </p:cNvPr>
          <p:cNvSpPr/>
          <p:nvPr/>
        </p:nvSpPr>
        <p:spPr>
          <a:xfrm>
            <a:off x="5498224" y="1784647"/>
            <a:ext cx="3405349" cy="1131079"/>
          </a:xfrm>
          <a:prstGeom prst="rect">
            <a:avLst/>
          </a:prstGeom>
        </p:spPr>
        <p:txBody>
          <a:bodyPr wrap="square">
            <a:spAutoFit/>
          </a:bodyPr>
          <a:lstStyle/>
          <a:p>
            <a:r>
              <a:rPr lang="en-US" sz="1350" dirty="0"/>
              <a:t>Ab Wahab MN, </a:t>
            </a:r>
            <a:r>
              <a:rPr lang="en-US" sz="1350" dirty="0" err="1"/>
              <a:t>Nefti-Meziani</a:t>
            </a:r>
            <a:r>
              <a:rPr lang="en-US" sz="1350" dirty="0"/>
              <a:t> S, Atyabi A (2015) A Comprehensive Review of Swarm Optimization Algorithms. </a:t>
            </a:r>
            <a:r>
              <a:rPr lang="en-US" sz="1350" dirty="0" err="1"/>
              <a:t>PLoS</a:t>
            </a:r>
            <a:r>
              <a:rPr lang="en-US" sz="1350" dirty="0"/>
              <a:t> ONE 10(5):e0122827. doi:10.1371/journal.pone.0122827</a:t>
            </a:r>
          </a:p>
        </p:txBody>
      </p:sp>
    </p:spTree>
    <p:extLst>
      <p:ext uri="{BB962C8B-B14F-4D97-AF65-F5344CB8AC3E}">
        <p14:creationId xmlns:p14="http://schemas.microsoft.com/office/powerpoint/2010/main" val="5478071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4543B-E7B0-4574-ACCB-069CB634EFBF}"/>
              </a:ext>
            </a:extLst>
          </p:cNvPr>
          <p:cNvSpPr>
            <a:spLocks noGrp="1"/>
          </p:cNvSpPr>
          <p:nvPr>
            <p:ph type="title"/>
          </p:nvPr>
        </p:nvSpPr>
        <p:spPr>
          <a:xfrm>
            <a:off x="354725" y="1044179"/>
            <a:ext cx="8382875" cy="664409"/>
          </a:xfrm>
        </p:spPr>
        <p:txBody>
          <a:bodyPr>
            <a:normAutofit fontScale="90000"/>
          </a:bodyPr>
          <a:lstStyle/>
          <a:p>
            <a:pPr algn="ctr"/>
            <a:r>
              <a:rPr lang="en-US" dirty="0"/>
              <a:t>Performance Comparison: Overall Results on 30 benchmark functions</a:t>
            </a:r>
          </a:p>
        </p:txBody>
      </p:sp>
      <p:sp>
        <p:nvSpPr>
          <p:cNvPr id="4" name="Rectangle 3">
            <a:extLst>
              <a:ext uri="{FF2B5EF4-FFF2-40B4-BE49-F238E27FC236}">
                <a16:creationId xmlns:a16="http://schemas.microsoft.com/office/drawing/2014/main" id="{1D117924-312E-43E0-A0CF-129743B7081B}"/>
              </a:ext>
            </a:extLst>
          </p:cNvPr>
          <p:cNvSpPr/>
          <p:nvPr/>
        </p:nvSpPr>
        <p:spPr>
          <a:xfrm>
            <a:off x="254286" y="1803921"/>
            <a:ext cx="8889714" cy="300082"/>
          </a:xfrm>
          <a:prstGeom prst="rect">
            <a:avLst/>
          </a:prstGeom>
        </p:spPr>
        <p:txBody>
          <a:bodyPr wrap="square">
            <a:spAutoFit/>
          </a:bodyPr>
          <a:lstStyle/>
          <a:p>
            <a:pPr marL="214313" indent="-214313">
              <a:buFont typeface="Arial" panose="020B0604020202020204" pitchFamily="34" charset="0"/>
              <a:buChar char="•"/>
            </a:pPr>
            <a:endParaRPr lang="en-US" sz="1350" dirty="0">
              <a:solidFill>
                <a:schemeClr val="bg2"/>
              </a:solidFill>
            </a:endParaRPr>
          </a:p>
        </p:txBody>
      </p:sp>
      <p:pic>
        <p:nvPicPr>
          <p:cNvPr id="3" name="Picture 2">
            <a:extLst>
              <a:ext uri="{FF2B5EF4-FFF2-40B4-BE49-F238E27FC236}">
                <a16:creationId xmlns:a16="http://schemas.microsoft.com/office/drawing/2014/main" id="{51BD8C49-BC48-4C7F-9DC6-535DB2792CB8}"/>
              </a:ext>
            </a:extLst>
          </p:cNvPr>
          <p:cNvPicPr>
            <a:picLocks noChangeAspect="1"/>
          </p:cNvPicPr>
          <p:nvPr/>
        </p:nvPicPr>
        <p:blipFill>
          <a:blip r:embed="rId3"/>
          <a:stretch>
            <a:fillRect/>
          </a:stretch>
        </p:blipFill>
        <p:spPr>
          <a:xfrm>
            <a:off x="439286" y="2234174"/>
            <a:ext cx="8312727" cy="2389654"/>
          </a:xfrm>
          <a:prstGeom prst="rect">
            <a:avLst/>
          </a:prstGeom>
        </p:spPr>
      </p:pic>
      <p:sp>
        <p:nvSpPr>
          <p:cNvPr id="6" name="Rectangle 5">
            <a:extLst>
              <a:ext uri="{FF2B5EF4-FFF2-40B4-BE49-F238E27FC236}">
                <a16:creationId xmlns:a16="http://schemas.microsoft.com/office/drawing/2014/main" id="{9B2D6A38-75AE-4DAD-9F2C-0A00D9CCB455}"/>
              </a:ext>
            </a:extLst>
          </p:cNvPr>
          <p:cNvSpPr/>
          <p:nvPr/>
        </p:nvSpPr>
        <p:spPr>
          <a:xfrm>
            <a:off x="240421" y="5284593"/>
            <a:ext cx="8497614" cy="507831"/>
          </a:xfrm>
          <a:prstGeom prst="rect">
            <a:avLst/>
          </a:prstGeom>
        </p:spPr>
        <p:txBody>
          <a:bodyPr wrap="square">
            <a:spAutoFit/>
          </a:bodyPr>
          <a:lstStyle/>
          <a:p>
            <a:r>
              <a:rPr lang="en-US" sz="1350" dirty="0"/>
              <a:t>Ab Wahab MN, </a:t>
            </a:r>
            <a:r>
              <a:rPr lang="en-US" sz="1350" dirty="0" err="1"/>
              <a:t>Nefti-Meziani</a:t>
            </a:r>
            <a:r>
              <a:rPr lang="en-US" sz="1350" dirty="0"/>
              <a:t> S, Atyabi A (2015) A Comprehensive Review of Swarm Optimization Algorithms. </a:t>
            </a:r>
            <a:r>
              <a:rPr lang="en-US" sz="1350" dirty="0" err="1"/>
              <a:t>PLoS</a:t>
            </a:r>
            <a:r>
              <a:rPr lang="en-US" sz="1350" dirty="0"/>
              <a:t> ONE 10(5):e0122827. doi:10.1371/journal.pone.0122827</a:t>
            </a:r>
          </a:p>
        </p:txBody>
      </p:sp>
    </p:spTree>
    <p:extLst>
      <p:ext uri="{BB962C8B-B14F-4D97-AF65-F5344CB8AC3E}">
        <p14:creationId xmlns:p14="http://schemas.microsoft.com/office/powerpoint/2010/main" val="35776232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bwMode="auto">
          <a:xfrm>
            <a:off x="279400" y="1895475"/>
            <a:ext cx="8731250" cy="676275"/>
          </a:xfrm>
          <a:prstGeom prst="rect">
            <a:avLst/>
          </a:prstGeom>
          <a:solidFill>
            <a:schemeClr val="bg1"/>
          </a:solidFill>
          <a:ln w="9525" cap="flat" cmpd="sng" algn="ctr">
            <a:noFill/>
            <a:prstDash val="solid"/>
            <a:round/>
            <a:headEnd type="none" w="med" len="med"/>
            <a:tailEnd type="none" w="med" len="med"/>
          </a:ln>
          <a:effectLst/>
        </p:spPr>
        <p:txBody>
          <a:bodyPr vert="horz" wrap="square" lIns="68580" tIns="34290" rIns="68580" bIns="34290" numCol="1" rtlCol="0" anchor="ctr" anchorCtr="0" compatLnSpc="1">
            <a:prstTxWarp prst="textNoShape">
              <a:avLst/>
            </a:prstTxWarp>
          </a:bodyPr>
          <a:lstStyle/>
          <a:p>
            <a:pPr defTabSz="685800" fontAlgn="base">
              <a:spcBef>
                <a:spcPct val="0"/>
              </a:spcBef>
              <a:spcAft>
                <a:spcPct val="0"/>
              </a:spcAft>
            </a:pPr>
            <a:endParaRPr lang="en-US">
              <a:ln>
                <a:solidFill>
                  <a:schemeClr val="bg1"/>
                </a:solidFill>
              </a:ln>
              <a:solidFill>
                <a:schemeClr val="accent3"/>
              </a:solidFill>
              <a:latin typeface="Arial" charset="0"/>
              <a:ea typeface="Geneva" pitchFamily="28" charset="-128"/>
            </a:endParaRPr>
          </a:p>
        </p:txBody>
      </p:sp>
      <p:sp>
        <p:nvSpPr>
          <p:cNvPr id="8" name="Title 1">
            <a:extLst>
              <a:ext uri="{FF2B5EF4-FFF2-40B4-BE49-F238E27FC236}">
                <a16:creationId xmlns:a16="http://schemas.microsoft.com/office/drawing/2014/main" id="{17B816A0-F25F-426E-980D-AD28D62BA565}"/>
              </a:ext>
            </a:extLst>
          </p:cNvPr>
          <p:cNvSpPr txBox="1">
            <a:spLocks/>
          </p:cNvSpPr>
          <p:nvPr/>
        </p:nvSpPr>
        <p:spPr>
          <a:xfrm>
            <a:off x="279400" y="381000"/>
            <a:ext cx="8458200" cy="1314450"/>
          </a:xfrm>
          <a:prstGeom prst="rect">
            <a:avLst/>
          </a:prstGeom>
        </p:spPr>
        <p:txBody>
          <a:bodyPr/>
          <a:lstStyle>
            <a:lvl1pPr algn="l" rtl="0" eaLnBrk="1" fontAlgn="base" hangingPunct="1">
              <a:spcBef>
                <a:spcPct val="0"/>
              </a:spcBef>
              <a:spcAft>
                <a:spcPct val="0"/>
              </a:spcAft>
              <a:defRPr sz="2400" b="1">
                <a:solidFill>
                  <a:schemeClr val="bg1"/>
                </a:solidFill>
                <a:latin typeface="+mj-lt"/>
                <a:ea typeface="+mj-ea"/>
                <a:cs typeface="+mj-cs"/>
              </a:defRPr>
            </a:lvl1pPr>
            <a:lvl2pPr algn="l" rtl="0" eaLnBrk="1" fontAlgn="base" hangingPunct="1">
              <a:spcBef>
                <a:spcPct val="0"/>
              </a:spcBef>
              <a:spcAft>
                <a:spcPct val="0"/>
              </a:spcAft>
              <a:defRPr sz="2400" b="1">
                <a:solidFill>
                  <a:schemeClr val="bg1"/>
                </a:solidFill>
                <a:latin typeface="Arial" charset="0"/>
                <a:cs typeface="Arial" charset="0"/>
              </a:defRPr>
            </a:lvl2pPr>
            <a:lvl3pPr algn="l" rtl="0" eaLnBrk="1" fontAlgn="base" hangingPunct="1">
              <a:spcBef>
                <a:spcPct val="0"/>
              </a:spcBef>
              <a:spcAft>
                <a:spcPct val="0"/>
              </a:spcAft>
              <a:defRPr sz="2400" b="1">
                <a:solidFill>
                  <a:schemeClr val="bg1"/>
                </a:solidFill>
                <a:latin typeface="Arial" charset="0"/>
                <a:cs typeface="Arial" charset="0"/>
              </a:defRPr>
            </a:lvl3pPr>
            <a:lvl4pPr algn="l" rtl="0" eaLnBrk="1" fontAlgn="base" hangingPunct="1">
              <a:spcBef>
                <a:spcPct val="0"/>
              </a:spcBef>
              <a:spcAft>
                <a:spcPct val="0"/>
              </a:spcAft>
              <a:defRPr sz="2400" b="1">
                <a:solidFill>
                  <a:schemeClr val="bg1"/>
                </a:solidFill>
                <a:latin typeface="Arial" charset="0"/>
                <a:cs typeface="Arial" charset="0"/>
              </a:defRPr>
            </a:lvl4pPr>
            <a:lvl5pPr algn="l" rtl="0" eaLnBrk="1" fontAlgn="base" hangingPunct="1">
              <a:spcBef>
                <a:spcPct val="0"/>
              </a:spcBef>
              <a:spcAft>
                <a:spcPct val="0"/>
              </a:spcAft>
              <a:defRPr sz="2400" b="1">
                <a:solidFill>
                  <a:schemeClr val="bg1"/>
                </a:solidFill>
                <a:latin typeface="Arial" charset="0"/>
                <a:cs typeface="Arial" charset="0"/>
              </a:defRPr>
            </a:lvl5pPr>
            <a:lvl6pPr marL="457200" algn="l" rtl="0" eaLnBrk="1" fontAlgn="base" hangingPunct="1">
              <a:spcBef>
                <a:spcPct val="0"/>
              </a:spcBef>
              <a:spcAft>
                <a:spcPct val="0"/>
              </a:spcAft>
              <a:defRPr sz="2400" b="1">
                <a:solidFill>
                  <a:schemeClr val="bg1"/>
                </a:solidFill>
                <a:latin typeface="Arial" charset="0"/>
                <a:cs typeface="Arial" charset="0"/>
              </a:defRPr>
            </a:lvl6pPr>
            <a:lvl7pPr marL="914400" algn="l" rtl="0" eaLnBrk="1" fontAlgn="base" hangingPunct="1">
              <a:spcBef>
                <a:spcPct val="0"/>
              </a:spcBef>
              <a:spcAft>
                <a:spcPct val="0"/>
              </a:spcAft>
              <a:defRPr sz="2400" b="1">
                <a:solidFill>
                  <a:schemeClr val="bg1"/>
                </a:solidFill>
                <a:latin typeface="Arial" charset="0"/>
                <a:cs typeface="Arial" charset="0"/>
              </a:defRPr>
            </a:lvl7pPr>
            <a:lvl8pPr marL="1371600" algn="l" rtl="0" eaLnBrk="1" fontAlgn="base" hangingPunct="1">
              <a:spcBef>
                <a:spcPct val="0"/>
              </a:spcBef>
              <a:spcAft>
                <a:spcPct val="0"/>
              </a:spcAft>
              <a:defRPr sz="2400" b="1">
                <a:solidFill>
                  <a:schemeClr val="bg1"/>
                </a:solidFill>
                <a:latin typeface="Arial" charset="0"/>
                <a:cs typeface="Arial" charset="0"/>
              </a:defRPr>
            </a:lvl8pPr>
            <a:lvl9pPr marL="1828800" algn="l" rtl="0" eaLnBrk="1" fontAlgn="base" hangingPunct="1">
              <a:spcBef>
                <a:spcPct val="0"/>
              </a:spcBef>
              <a:spcAft>
                <a:spcPct val="0"/>
              </a:spcAft>
              <a:defRPr sz="2400" b="1">
                <a:solidFill>
                  <a:schemeClr val="bg1"/>
                </a:solidFill>
                <a:latin typeface="Arial" charset="0"/>
                <a:cs typeface="Arial" charset="0"/>
              </a:defRPr>
            </a:lvl9pPr>
          </a:lstStyle>
          <a:p>
            <a:pPr algn="ctr"/>
            <a:r>
              <a:rPr lang="en-US" altLang="zh-CN" sz="3200" kern="0" dirty="0">
                <a:solidFill>
                  <a:schemeClr val="tx1"/>
                </a:solidFill>
              </a:rPr>
              <a:t>Things to consider when deciding on </a:t>
            </a:r>
          </a:p>
          <a:p>
            <a:pPr algn="ctr"/>
            <a:r>
              <a:rPr lang="en-US" altLang="zh-CN" sz="3200" kern="0" dirty="0">
                <a:solidFill>
                  <a:schemeClr val="tx1"/>
                </a:solidFill>
              </a:rPr>
              <a:t>which  evolutionary method to use</a:t>
            </a:r>
            <a:endParaRPr lang="en-US" sz="3200" kern="0" dirty="0">
              <a:solidFill>
                <a:schemeClr val="tx1"/>
              </a:solidFill>
            </a:endParaRPr>
          </a:p>
        </p:txBody>
      </p:sp>
      <p:sp>
        <p:nvSpPr>
          <p:cNvPr id="11" name="Rectangle 10">
            <a:extLst>
              <a:ext uri="{FF2B5EF4-FFF2-40B4-BE49-F238E27FC236}">
                <a16:creationId xmlns:a16="http://schemas.microsoft.com/office/drawing/2014/main" id="{295BAD5E-F68B-4BD1-9569-5406B6815583}"/>
              </a:ext>
            </a:extLst>
          </p:cNvPr>
          <p:cNvSpPr/>
          <p:nvPr/>
        </p:nvSpPr>
        <p:spPr>
          <a:xfrm>
            <a:off x="398123" y="1920112"/>
            <a:ext cx="8509571" cy="2862322"/>
          </a:xfrm>
          <a:prstGeom prst="rect">
            <a:avLst/>
          </a:prstGeom>
        </p:spPr>
        <p:txBody>
          <a:bodyPr wrap="square">
            <a:spAutoFit/>
          </a:bodyPr>
          <a:lstStyle/>
          <a:p>
            <a:pPr marL="428625" indent="-257175">
              <a:buFont typeface="Arial" panose="020B0604020202020204" pitchFamily="34" charset="0"/>
              <a:buChar char="•"/>
            </a:pPr>
            <a:r>
              <a:rPr lang="en-US" dirty="0">
                <a:latin typeface="Arial" panose="020B0604020202020204" pitchFamily="34" charset="0"/>
              </a:rPr>
              <a:t>Based on performance with benchmark functions, PSO and DE are known to be the most effective optimization techniques.</a:t>
            </a:r>
          </a:p>
          <a:p>
            <a:pPr marL="428625" indent="-257175">
              <a:buFont typeface="Arial" panose="020B0604020202020204" pitchFamily="34" charset="0"/>
              <a:buChar char="•"/>
            </a:pPr>
            <a:endParaRPr lang="en-US" dirty="0">
              <a:latin typeface="Arial" panose="020B0604020202020204" pitchFamily="34" charset="0"/>
            </a:endParaRPr>
          </a:p>
          <a:p>
            <a:pPr marL="428625" indent="-257175">
              <a:buFont typeface="Arial" panose="020B0604020202020204" pitchFamily="34" charset="0"/>
              <a:buChar char="•"/>
            </a:pPr>
            <a:r>
              <a:rPr lang="en-US" dirty="0">
                <a:latin typeface="Arial" panose="020B0604020202020204" pitchFamily="34" charset="0"/>
              </a:rPr>
              <a:t>PSO is known to be flexible in its design and when combined with macroscopic and microscopic modeling, it has the ability to fit the problem at hand.</a:t>
            </a:r>
          </a:p>
          <a:p>
            <a:pPr marL="428625" indent="-257175">
              <a:buFont typeface="Arial" panose="020B0604020202020204" pitchFamily="34" charset="0"/>
              <a:buChar char="•"/>
            </a:pPr>
            <a:endParaRPr lang="en-US" dirty="0">
              <a:latin typeface="Arial" panose="020B0604020202020204" pitchFamily="34" charset="0"/>
            </a:endParaRPr>
          </a:p>
          <a:p>
            <a:pPr marL="428625" indent="-257175">
              <a:buFont typeface="Arial" panose="020B0604020202020204" pitchFamily="34" charset="0"/>
              <a:buChar char="•"/>
            </a:pPr>
            <a:r>
              <a:rPr lang="en-US" dirty="0">
                <a:latin typeface="Arial" panose="020B0604020202020204" pitchFamily="34" charset="0"/>
              </a:rPr>
              <a:t>How to model the evolutionary method is highly effected by the user’s experience. An ill modeled EA method can be computationally intensive, memory intensive, and achieve lower than expected performance.</a:t>
            </a:r>
          </a:p>
        </p:txBody>
      </p:sp>
    </p:spTree>
    <p:extLst>
      <p:ext uri="{BB962C8B-B14F-4D97-AF65-F5344CB8AC3E}">
        <p14:creationId xmlns:p14="http://schemas.microsoft.com/office/powerpoint/2010/main" val="3043692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a:t>Swarm Intelligence (SI)</a:t>
            </a:r>
            <a:endParaRPr lang="en-US" dirty="0"/>
          </a:p>
        </p:txBody>
      </p:sp>
      <p:sp>
        <p:nvSpPr>
          <p:cNvPr id="9" name="Content Placeholder 6"/>
          <p:cNvSpPr>
            <a:spLocks noGrp="1"/>
          </p:cNvSpPr>
          <p:nvPr>
            <p:ph idx="4294967295"/>
          </p:nvPr>
        </p:nvSpPr>
        <p:spPr>
          <a:xfrm>
            <a:off x="320040" y="1904763"/>
            <a:ext cx="8449887" cy="2783509"/>
          </a:xfrm>
        </p:spPr>
        <p:txBody>
          <a:bodyPr>
            <a:normAutofit fontScale="77500" lnSpcReduction="20000"/>
          </a:bodyPr>
          <a:lstStyle/>
          <a:p>
            <a:pPr>
              <a:buFontTx/>
              <a:buChar char="-"/>
            </a:pPr>
            <a:r>
              <a:rPr lang="en-US" dirty="0" err="1">
                <a:latin typeface="+mj-lt"/>
              </a:rPr>
              <a:t>Bonabeau</a:t>
            </a:r>
            <a:r>
              <a:rPr lang="en-US" dirty="0">
                <a:latin typeface="+mj-lt"/>
              </a:rPr>
              <a:t> defined SI as “</a:t>
            </a:r>
            <a:r>
              <a:rPr lang="en-US" i="1" dirty="0">
                <a:latin typeface="+mj-lt"/>
              </a:rPr>
              <a:t>The emergent collective intelligence of groups of simple agents</a:t>
            </a:r>
            <a:r>
              <a:rPr lang="en-US" dirty="0">
                <a:latin typeface="+mj-lt"/>
              </a:rPr>
              <a:t>” [1]. </a:t>
            </a:r>
          </a:p>
          <a:p>
            <a:pPr>
              <a:buFontTx/>
              <a:buChar char="-"/>
            </a:pPr>
            <a:endParaRPr lang="en-US" sz="1350" dirty="0">
              <a:latin typeface="+mj-lt"/>
            </a:endParaRPr>
          </a:p>
          <a:p>
            <a:pPr>
              <a:buFontTx/>
              <a:buChar char="-"/>
            </a:pPr>
            <a:r>
              <a:rPr lang="en-US" dirty="0">
                <a:latin typeface="+mj-lt"/>
              </a:rPr>
              <a:t>SI is the collective intelligent behavior of self-organized and decentralized systems, e.g., artificial groups of simple agents. </a:t>
            </a:r>
          </a:p>
          <a:p>
            <a:pPr>
              <a:buFontTx/>
              <a:buChar char="-"/>
            </a:pPr>
            <a:endParaRPr lang="en-US" sz="1350" dirty="0">
              <a:latin typeface="+mj-lt"/>
            </a:endParaRPr>
          </a:p>
          <a:p>
            <a:pPr>
              <a:buFontTx/>
              <a:buChar char="-"/>
            </a:pPr>
            <a:r>
              <a:rPr lang="en-US" dirty="0">
                <a:latin typeface="+mj-lt"/>
              </a:rPr>
              <a:t>Two fundamental concepts that are considered as necessary properties of SI are self-organization and division of labor. </a:t>
            </a:r>
          </a:p>
        </p:txBody>
      </p:sp>
    </p:spTree>
    <p:extLst>
      <p:ext uri="{BB962C8B-B14F-4D97-AF65-F5344CB8AC3E}">
        <p14:creationId xmlns:p14="http://schemas.microsoft.com/office/powerpoint/2010/main" val="12234989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57200" y="274638"/>
            <a:ext cx="8229600" cy="1143000"/>
          </a:xfrm>
          <a:prstGeom prst="rect">
            <a:avLst/>
          </a:prstGeom>
        </p:spPr>
        <p:txBody>
          <a:bodyPr anchor="ctr">
            <a:normAutofit/>
          </a:bodyPr>
          <a:lstStyle/>
          <a:p>
            <a:pPr>
              <a:lnSpc>
                <a:spcPct val="90000"/>
              </a:lnSpc>
            </a:pPr>
            <a:r>
              <a:rPr lang="en-US" altLang="en-US" sz="3600" dirty="0"/>
              <a:t>Lecture 9: Search Optimization- Part II</a:t>
            </a:r>
            <a:br>
              <a:rPr lang="en-US" altLang="en-US" sz="3600" dirty="0"/>
            </a:br>
            <a:r>
              <a:rPr lang="en-US" altLang="en-US" sz="2200" dirty="0"/>
              <a:t>Simulated Annealing, </a:t>
            </a:r>
            <a:r>
              <a:rPr lang="en-US" altLang="en-US" sz="2200" dirty="0" err="1"/>
              <a:t>Tabu</a:t>
            </a:r>
            <a:r>
              <a:rPr lang="en-US" altLang="en-US" sz="2200" dirty="0"/>
              <a:t> Search &amp; Ant Colony Optimization</a:t>
            </a:r>
            <a:endParaRPr lang="en-US" sz="2200" dirty="0"/>
          </a:p>
        </p:txBody>
      </p:sp>
      <p:pic>
        <p:nvPicPr>
          <p:cNvPr id="4" name="Picture 3">
            <a:extLst>
              <a:ext uri="{FF2B5EF4-FFF2-40B4-BE49-F238E27FC236}">
                <a16:creationId xmlns:a16="http://schemas.microsoft.com/office/drawing/2014/main" id="{0AA893F2-5F0E-41D6-BE50-AF93A10E3EBD}"/>
              </a:ext>
            </a:extLst>
          </p:cNvPr>
          <p:cNvPicPr>
            <a:picLocks noChangeAspect="1" noChangeArrowheads="1"/>
          </p:cNvPicPr>
          <p:nvPr/>
        </p:nvPicPr>
        <p:blipFill rotWithShape="1">
          <a:blip r:embed="rId3" cstate="print"/>
          <a:srcRect r="-3" b="13706"/>
          <a:stretch/>
        </p:blipFill>
        <p:spPr bwMode="auto">
          <a:xfrm>
            <a:off x="457200" y="1600200"/>
            <a:ext cx="4038600" cy="4525963"/>
          </a:xfrm>
          <a:prstGeom prst="rect">
            <a:avLst/>
          </a:prstGeom>
          <a:noFill/>
          <a:ln w="9525">
            <a:noFill/>
            <a:miter lim="800000"/>
            <a:headEnd/>
            <a:tailEnd/>
          </a:ln>
        </p:spPr>
      </p:pic>
      <p:sp>
        <p:nvSpPr>
          <p:cNvPr id="5" name="Subtitle 4">
            <a:extLst>
              <a:ext uri="{FF2B5EF4-FFF2-40B4-BE49-F238E27FC236}">
                <a16:creationId xmlns:a16="http://schemas.microsoft.com/office/drawing/2014/main" id="{66BE5077-4D8D-BDB1-2EF5-34464A46FF78}"/>
              </a:ext>
            </a:extLst>
          </p:cNvPr>
          <p:cNvSpPr txBox="1">
            <a:spLocks/>
          </p:cNvSpPr>
          <p:nvPr/>
        </p:nvSpPr>
        <p:spPr>
          <a:xfrm>
            <a:off x="4495800" y="1524000"/>
            <a:ext cx="4648200" cy="4602163"/>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Arial Black"/>
                <a:ea typeface="+mn-ea"/>
                <a:cs typeface="Arial Black"/>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b="1" i="1"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Font typeface="Arial" pitchFamily="34" charset="0"/>
              <a:buNone/>
            </a:pPr>
            <a:r>
              <a:rPr lang="en-US" dirty="0">
                <a:solidFill>
                  <a:srgbClr val="00B050"/>
                </a:solidFill>
                <a:latin typeface="+mn-lt"/>
              </a:rPr>
              <a:t>CS-4820/5820</a:t>
            </a:r>
          </a:p>
          <a:p>
            <a:pPr marL="0" indent="0" algn="ctr">
              <a:buFont typeface="Arial" pitchFamily="34" charset="0"/>
              <a:buNone/>
            </a:pPr>
            <a:endParaRPr lang="en-US" sz="2600" dirty="0">
              <a:solidFill>
                <a:srgbClr val="00B050"/>
              </a:solidFill>
              <a:latin typeface="+mn-lt"/>
            </a:endParaRPr>
          </a:p>
          <a:p>
            <a:pPr marL="0" indent="0" algn="ctr">
              <a:buFont typeface="Arial" pitchFamily="34" charset="0"/>
              <a:buNone/>
            </a:pPr>
            <a:r>
              <a:rPr lang="en-US" sz="2600" dirty="0">
                <a:solidFill>
                  <a:srgbClr val="00B050"/>
                </a:solidFill>
                <a:latin typeface="+mn-lt"/>
              </a:rPr>
              <a:t>Tu/Th 12:15 PM-1:30 PM </a:t>
            </a:r>
          </a:p>
          <a:p>
            <a:pPr marL="0" indent="0" algn="ctr">
              <a:buFont typeface="Arial" pitchFamily="34" charset="0"/>
              <a:buNone/>
            </a:pPr>
            <a:r>
              <a:rPr lang="en-US" sz="2600" b="1" dirty="0">
                <a:solidFill>
                  <a:srgbClr val="00B050"/>
                </a:solidFill>
                <a:latin typeface="+mn-lt"/>
              </a:rPr>
              <a:t>Room</a:t>
            </a:r>
            <a:r>
              <a:rPr lang="en-US" sz="2600" dirty="0">
                <a:solidFill>
                  <a:srgbClr val="00B050"/>
                </a:solidFill>
                <a:latin typeface="+mn-lt"/>
              </a:rPr>
              <a:t>: Centennial Hall 106</a:t>
            </a:r>
          </a:p>
          <a:p>
            <a:pPr marL="0" indent="0" algn="ctr">
              <a:buFont typeface="Arial" pitchFamily="34" charset="0"/>
              <a:buNone/>
            </a:pPr>
            <a:r>
              <a:rPr lang="en-US" sz="2600" b="1" dirty="0">
                <a:solidFill>
                  <a:srgbClr val="00B050"/>
                </a:solidFill>
                <a:latin typeface="+mn-lt"/>
              </a:rPr>
              <a:t>Instructor</a:t>
            </a:r>
            <a:r>
              <a:rPr lang="en-US" sz="2600" dirty="0">
                <a:solidFill>
                  <a:srgbClr val="00B050"/>
                </a:solidFill>
                <a:latin typeface="+mn-lt"/>
              </a:rPr>
              <a:t>: Adham Atyabi</a:t>
            </a:r>
          </a:p>
          <a:p>
            <a:pPr marL="0" indent="0" algn="ctr">
              <a:buFont typeface="Arial" pitchFamily="34" charset="0"/>
              <a:buNone/>
            </a:pPr>
            <a:r>
              <a:rPr lang="en-US" sz="2600" b="1" dirty="0">
                <a:solidFill>
                  <a:srgbClr val="00B050"/>
                </a:solidFill>
                <a:latin typeface="+mn-lt"/>
              </a:rPr>
              <a:t>Office</a:t>
            </a:r>
            <a:r>
              <a:rPr lang="en-US" sz="2600" dirty="0">
                <a:solidFill>
                  <a:srgbClr val="00B050"/>
                </a:solidFill>
                <a:latin typeface="+mn-lt"/>
              </a:rPr>
              <a:t>: Engineering 243</a:t>
            </a:r>
          </a:p>
          <a:p>
            <a:pPr marL="0" indent="0" algn="ctr">
              <a:buFont typeface="Arial" pitchFamily="34" charset="0"/>
              <a:buNone/>
            </a:pPr>
            <a:r>
              <a:rPr lang="en-US" sz="2600" b="1" dirty="0">
                <a:solidFill>
                  <a:srgbClr val="00B050"/>
                </a:solidFill>
                <a:latin typeface="+mn-lt"/>
              </a:rPr>
              <a:t>Office</a:t>
            </a:r>
            <a:r>
              <a:rPr lang="en-US" sz="2600" dirty="0">
                <a:solidFill>
                  <a:srgbClr val="00B050"/>
                </a:solidFill>
                <a:latin typeface="+mn-lt"/>
              </a:rPr>
              <a:t> </a:t>
            </a:r>
            <a:r>
              <a:rPr lang="en-US" sz="2600" b="1" dirty="0">
                <a:solidFill>
                  <a:srgbClr val="00B050"/>
                </a:solidFill>
                <a:latin typeface="+mn-lt"/>
              </a:rPr>
              <a:t>Hours</a:t>
            </a:r>
            <a:r>
              <a:rPr lang="en-US" sz="2600" dirty="0">
                <a:solidFill>
                  <a:srgbClr val="00B050"/>
                </a:solidFill>
                <a:latin typeface="+mn-lt"/>
              </a:rPr>
              <a:t>: Mon 9:00 AM-14:00 PM.</a:t>
            </a:r>
          </a:p>
          <a:p>
            <a:pPr marL="0" indent="0" algn="ctr">
              <a:buFont typeface="Arial" pitchFamily="34" charset="0"/>
              <a:buNone/>
            </a:pPr>
            <a:r>
              <a:rPr lang="en-US" sz="2600" b="1" dirty="0">
                <a:solidFill>
                  <a:srgbClr val="00B050"/>
                </a:solidFill>
                <a:latin typeface="+mn-lt"/>
              </a:rPr>
              <a:t>Email</a:t>
            </a:r>
            <a:r>
              <a:rPr lang="en-US" sz="2600" dirty="0">
                <a:solidFill>
                  <a:srgbClr val="00B050"/>
                </a:solidFill>
                <a:latin typeface="+mn-lt"/>
              </a:rPr>
              <a:t>: </a:t>
            </a:r>
            <a:r>
              <a:rPr lang="en-US" sz="2600" dirty="0">
                <a:solidFill>
                  <a:srgbClr val="00B050"/>
                </a:solidFill>
                <a:latin typeface="+mn-lt"/>
                <a:hlinkClick r:id="rId4"/>
              </a:rPr>
              <a:t>aatyabi@uccs.edu</a:t>
            </a:r>
            <a:endParaRPr lang="en-US" sz="2600" dirty="0">
              <a:solidFill>
                <a:srgbClr val="00B050"/>
              </a:solidFill>
              <a:latin typeface="+mn-lt"/>
            </a:endParaRPr>
          </a:p>
          <a:p>
            <a:pPr marL="0" indent="0" algn="ctr">
              <a:buFont typeface="Arial" pitchFamily="34" charset="0"/>
              <a:buNone/>
            </a:pPr>
            <a:r>
              <a:rPr lang="en-US" sz="2600" dirty="0">
                <a:solidFill>
                  <a:srgbClr val="00B050"/>
                </a:solidFill>
                <a:latin typeface="+mn-lt"/>
              </a:rPr>
              <a:t>Teaching Assistant: Ali Al Shami (</a:t>
            </a:r>
            <a:r>
              <a:rPr lang="it-IT" sz="2600" dirty="0">
                <a:solidFill>
                  <a:srgbClr val="00B050"/>
                </a:solidFill>
                <a:latin typeface="+mn-lt"/>
              </a:rPr>
              <a:t>aalshami@uccs.edu</a:t>
            </a:r>
            <a:r>
              <a:rPr lang="en-US" sz="2600" dirty="0">
                <a:solidFill>
                  <a:srgbClr val="00B050"/>
                </a:solidFill>
                <a:latin typeface="+mn-lt"/>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2E909-AC53-445B-B612-18B6DBBE86C2}"/>
              </a:ext>
            </a:extLst>
          </p:cNvPr>
          <p:cNvSpPr>
            <a:spLocks noGrp="1"/>
          </p:cNvSpPr>
          <p:nvPr>
            <p:ph type="title"/>
          </p:nvPr>
        </p:nvSpPr>
        <p:spPr/>
        <p:txBody>
          <a:bodyPr/>
          <a:lstStyle/>
          <a:p>
            <a:r>
              <a:rPr lang="en-US" dirty="0"/>
              <a:t>Disclosure</a:t>
            </a:r>
          </a:p>
        </p:txBody>
      </p:sp>
      <p:sp>
        <p:nvSpPr>
          <p:cNvPr id="3" name="Content Placeholder 2">
            <a:extLst>
              <a:ext uri="{FF2B5EF4-FFF2-40B4-BE49-F238E27FC236}">
                <a16:creationId xmlns:a16="http://schemas.microsoft.com/office/drawing/2014/main" id="{52BB5A89-EB81-470D-BBD4-2AA63C6B35A1}"/>
              </a:ext>
            </a:extLst>
          </p:cNvPr>
          <p:cNvSpPr>
            <a:spLocks noGrp="1"/>
          </p:cNvSpPr>
          <p:nvPr>
            <p:ph sz="half" idx="1"/>
          </p:nvPr>
        </p:nvSpPr>
        <p:spPr>
          <a:xfrm>
            <a:off x="457200" y="1600200"/>
            <a:ext cx="8229600" cy="4525963"/>
          </a:xfrm>
        </p:spPr>
        <p:txBody>
          <a:bodyPr/>
          <a:lstStyle/>
          <a:p>
            <a:r>
              <a:rPr lang="en-US" dirty="0">
                <a:latin typeface="+mn-lt"/>
              </a:rPr>
              <a:t>We are using materials from Prof. Panagiotis </a:t>
            </a:r>
            <a:r>
              <a:rPr lang="en-US" dirty="0" err="1">
                <a:latin typeface="+mn-lt"/>
              </a:rPr>
              <a:t>Repoussis’s</a:t>
            </a:r>
            <a:r>
              <a:rPr lang="en-US" dirty="0">
                <a:latin typeface="+mn-lt"/>
              </a:rPr>
              <a:t> lecture on metaheuristic algorithms in Stevens Institute of Technology</a:t>
            </a:r>
          </a:p>
          <a:p>
            <a:endParaRPr lang="en-US" dirty="0">
              <a:latin typeface="+mn-lt"/>
            </a:endParaRPr>
          </a:p>
          <a:p>
            <a:r>
              <a:rPr lang="en-US" dirty="0">
                <a:latin typeface="+mn-lt"/>
              </a:rPr>
              <a:t>We are also using Prof. Jugal </a:t>
            </a:r>
            <a:r>
              <a:rPr lang="en-US" dirty="0" err="1">
                <a:latin typeface="+mn-lt"/>
              </a:rPr>
              <a:t>Kalita’s</a:t>
            </a:r>
            <a:r>
              <a:rPr lang="en-US" dirty="0">
                <a:latin typeface="+mn-lt"/>
              </a:rPr>
              <a:t> materials and  lecture slides on Ant Colony Optimization</a:t>
            </a:r>
          </a:p>
        </p:txBody>
      </p:sp>
    </p:spTree>
    <p:extLst>
      <p:ext uri="{BB962C8B-B14F-4D97-AF65-F5344CB8AC3E}">
        <p14:creationId xmlns:p14="http://schemas.microsoft.com/office/powerpoint/2010/main" val="21502738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References</a:t>
            </a:r>
          </a:p>
        </p:txBody>
      </p:sp>
      <p:sp>
        <p:nvSpPr>
          <p:cNvPr id="3" name="Content Placeholder 2"/>
          <p:cNvSpPr>
            <a:spLocks noGrp="1"/>
          </p:cNvSpPr>
          <p:nvPr>
            <p:ph idx="1"/>
          </p:nvPr>
        </p:nvSpPr>
        <p:spPr/>
        <p:txBody>
          <a:bodyPr>
            <a:normAutofit fontScale="92500" lnSpcReduction="20000"/>
          </a:bodyPr>
          <a:lstStyle/>
          <a:p>
            <a:r>
              <a:rPr lang="en-US" dirty="0" err="1">
                <a:latin typeface="+mn-lt"/>
              </a:rPr>
              <a:t>Talbi</a:t>
            </a:r>
            <a:r>
              <a:rPr lang="en-US" dirty="0">
                <a:latin typeface="+mn-lt"/>
              </a:rPr>
              <a:t> E.-G., 2009. </a:t>
            </a:r>
            <a:r>
              <a:rPr lang="en-US" i="1" dirty="0">
                <a:latin typeface="+mn-lt"/>
              </a:rPr>
              <a:t>Metaheuristics: from design to implementation</a:t>
            </a:r>
            <a:r>
              <a:rPr lang="en-US" dirty="0">
                <a:latin typeface="+mn-lt"/>
              </a:rPr>
              <a:t>, Vol. 74, John Wiley &amp; Sons</a:t>
            </a:r>
          </a:p>
          <a:p>
            <a:endParaRPr lang="en-US" dirty="0">
              <a:latin typeface="+mn-lt"/>
            </a:endParaRPr>
          </a:p>
          <a:p>
            <a:r>
              <a:rPr lang="en-US" dirty="0">
                <a:latin typeface="+mn-lt"/>
              </a:rPr>
              <a:t>Blum C. and </a:t>
            </a:r>
            <a:r>
              <a:rPr lang="en-US" dirty="0" err="1">
                <a:latin typeface="+mn-lt"/>
              </a:rPr>
              <a:t>Roli</a:t>
            </a:r>
            <a:r>
              <a:rPr lang="en-US" dirty="0">
                <a:latin typeface="+mn-lt"/>
              </a:rPr>
              <a:t> A., 2003. Metaheuristics in combinatorial optimization: Overview and conceptual comparison</a:t>
            </a:r>
            <a:r>
              <a:rPr lang="en-US" i="1" dirty="0">
                <a:latin typeface="+mn-lt"/>
              </a:rPr>
              <a:t>,</a:t>
            </a:r>
            <a:r>
              <a:rPr lang="en-US" dirty="0">
                <a:latin typeface="+mn-lt"/>
              </a:rPr>
              <a:t> </a:t>
            </a:r>
            <a:r>
              <a:rPr lang="en-US" i="1" dirty="0">
                <a:latin typeface="+mn-lt"/>
              </a:rPr>
              <a:t>ACM Computing Surveys,</a:t>
            </a:r>
            <a:r>
              <a:rPr lang="en-US" dirty="0">
                <a:latin typeface="+mn-lt"/>
              </a:rPr>
              <a:t> 35(3):268-308</a:t>
            </a:r>
          </a:p>
          <a:p>
            <a:endParaRPr lang="en-US" dirty="0">
              <a:latin typeface="+mn-lt"/>
            </a:endParaRPr>
          </a:p>
          <a:p>
            <a:r>
              <a:rPr lang="en-US" dirty="0">
                <a:latin typeface="+mn-lt"/>
              </a:rPr>
              <a:t>Back T., </a:t>
            </a:r>
            <a:r>
              <a:rPr lang="en-US" dirty="0" err="1">
                <a:latin typeface="+mn-lt"/>
              </a:rPr>
              <a:t>Hammel</a:t>
            </a:r>
            <a:r>
              <a:rPr lang="en-US" dirty="0">
                <a:latin typeface="+mn-lt"/>
              </a:rPr>
              <a:t> U. and </a:t>
            </a:r>
            <a:r>
              <a:rPr lang="en-US" dirty="0" err="1">
                <a:latin typeface="+mn-lt"/>
              </a:rPr>
              <a:t>Schwefel</a:t>
            </a:r>
            <a:r>
              <a:rPr lang="en-US" dirty="0">
                <a:latin typeface="+mn-lt"/>
              </a:rPr>
              <a:t> H.-P., 2002. Evolutionary computation: comments on the history and current state, </a:t>
            </a:r>
            <a:r>
              <a:rPr lang="en-US" i="1" dirty="0">
                <a:latin typeface="+mn-lt"/>
              </a:rPr>
              <a:t>IEEE Transactions on Evolutionary Computation</a:t>
            </a:r>
            <a:r>
              <a:rPr lang="en-US" dirty="0">
                <a:latin typeface="+mn-lt"/>
              </a:rPr>
              <a:t>, 1(1):3-17</a:t>
            </a:r>
          </a:p>
          <a:p>
            <a:endParaRPr lang="en-US" dirty="0">
              <a:latin typeface="+mn-lt"/>
            </a:endParaRPr>
          </a:p>
        </p:txBody>
      </p:sp>
    </p:spTree>
    <p:extLst>
      <p:ext uri="{BB962C8B-B14F-4D97-AF65-F5344CB8AC3E}">
        <p14:creationId xmlns:p14="http://schemas.microsoft.com/office/powerpoint/2010/main" val="31841324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a:t>
            </a:r>
          </a:p>
        </p:txBody>
      </p:sp>
      <p:sp>
        <p:nvSpPr>
          <p:cNvPr id="3" name="Content Placeholder 2"/>
          <p:cNvSpPr>
            <a:spLocks noGrp="1"/>
          </p:cNvSpPr>
          <p:nvPr>
            <p:ph idx="1"/>
          </p:nvPr>
        </p:nvSpPr>
        <p:spPr/>
        <p:txBody>
          <a:bodyPr>
            <a:normAutofit fontScale="92500" lnSpcReduction="20000"/>
          </a:bodyPr>
          <a:lstStyle/>
          <a:p>
            <a:r>
              <a:rPr lang="en-US" i="1" dirty="0">
                <a:latin typeface="+mn-lt"/>
              </a:rPr>
              <a:t>Heuristics</a:t>
            </a:r>
          </a:p>
          <a:p>
            <a:pPr lvl="1"/>
            <a:r>
              <a:rPr lang="en-US" dirty="0"/>
              <a:t>“to find” (from ancient Greek “</a:t>
            </a:r>
            <a:r>
              <a:rPr lang="el-GR" dirty="0" err="1"/>
              <a:t>ευρίσκειν</a:t>
            </a:r>
            <a:r>
              <a:rPr lang="en-US" dirty="0"/>
              <a:t>”)</a:t>
            </a:r>
          </a:p>
          <a:p>
            <a:endParaRPr lang="en-US" dirty="0">
              <a:latin typeface="+mn-lt"/>
            </a:endParaRPr>
          </a:p>
          <a:p>
            <a:r>
              <a:rPr lang="en-US" i="1" dirty="0">
                <a:latin typeface="+mn-lt"/>
              </a:rPr>
              <a:t>Meta-</a:t>
            </a:r>
          </a:p>
          <a:p>
            <a:pPr lvl="1"/>
            <a:r>
              <a:rPr lang="en-US" dirty="0"/>
              <a:t>An abstraction from another concept</a:t>
            </a:r>
          </a:p>
          <a:p>
            <a:pPr lvl="2"/>
            <a:r>
              <a:rPr lang="en-US" dirty="0"/>
              <a:t>beyond, in an upper level</a:t>
            </a:r>
          </a:p>
          <a:p>
            <a:pPr lvl="2"/>
            <a:r>
              <a:rPr lang="en-US" dirty="0"/>
              <a:t>used to complete or add to</a:t>
            </a:r>
          </a:p>
          <a:p>
            <a:pPr lvl="1"/>
            <a:r>
              <a:rPr lang="en-US" dirty="0"/>
              <a:t>E.g., meta-data = “data about data”</a:t>
            </a:r>
          </a:p>
          <a:p>
            <a:pPr lvl="1"/>
            <a:endParaRPr lang="en-US" dirty="0"/>
          </a:p>
          <a:p>
            <a:r>
              <a:rPr lang="en-US" i="1" dirty="0">
                <a:latin typeface="+mn-lt"/>
              </a:rPr>
              <a:t>Metaheuristics</a:t>
            </a:r>
          </a:p>
          <a:p>
            <a:pPr lvl="1"/>
            <a:r>
              <a:rPr lang="en-US" dirty="0"/>
              <a:t>“A heuristic around heuristics”</a:t>
            </a:r>
          </a:p>
          <a:p>
            <a:pPr lvl="1"/>
            <a:endParaRPr lang="en-US" i="1" dirty="0"/>
          </a:p>
        </p:txBody>
      </p:sp>
    </p:spTree>
    <p:extLst>
      <p:ext uri="{BB962C8B-B14F-4D97-AF65-F5344CB8AC3E}">
        <p14:creationId xmlns:p14="http://schemas.microsoft.com/office/powerpoint/2010/main" val="4043240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a:t>
            </a:r>
          </a:p>
        </p:txBody>
      </p:sp>
      <p:sp>
        <p:nvSpPr>
          <p:cNvPr id="3" name="Content Placeholder 2"/>
          <p:cNvSpPr>
            <a:spLocks noGrp="1"/>
          </p:cNvSpPr>
          <p:nvPr>
            <p:ph idx="1"/>
          </p:nvPr>
        </p:nvSpPr>
        <p:spPr/>
        <p:txBody>
          <a:bodyPr>
            <a:normAutofit fontScale="92500" lnSpcReduction="20000"/>
          </a:bodyPr>
          <a:lstStyle/>
          <a:p>
            <a:r>
              <a:rPr lang="en-US" dirty="0">
                <a:latin typeface="+mn-lt"/>
              </a:rPr>
              <a:t>Some popular frameworks</a:t>
            </a:r>
          </a:p>
          <a:p>
            <a:pPr lvl="1"/>
            <a:r>
              <a:rPr lang="en-US" dirty="0"/>
              <a:t>Genetic Algorithms</a:t>
            </a:r>
          </a:p>
          <a:p>
            <a:pPr lvl="1"/>
            <a:r>
              <a:rPr lang="en-US" dirty="0"/>
              <a:t>Simulated Annealing</a:t>
            </a:r>
          </a:p>
          <a:p>
            <a:pPr lvl="1"/>
            <a:r>
              <a:rPr lang="en-US" dirty="0"/>
              <a:t>Tabu Search</a:t>
            </a:r>
          </a:p>
          <a:p>
            <a:pPr lvl="1"/>
            <a:r>
              <a:rPr lang="en-US" dirty="0"/>
              <a:t>Scatter Search</a:t>
            </a:r>
          </a:p>
          <a:p>
            <a:pPr lvl="1"/>
            <a:r>
              <a:rPr lang="en-US" dirty="0"/>
              <a:t>Ant Colony Optimization</a:t>
            </a:r>
          </a:p>
          <a:p>
            <a:pPr lvl="1"/>
            <a:r>
              <a:rPr lang="en-US" dirty="0"/>
              <a:t>Particle Swarm Optimization</a:t>
            </a:r>
          </a:p>
          <a:p>
            <a:pPr lvl="1"/>
            <a:r>
              <a:rPr lang="en-US" dirty="0"/>
              <a:t>Iterated Local Search</a:t>
            </a:r>
          </a:p>
          <a:p>
            <a:pPr lvl="1"/>
            <a:r>
              <a:rPr lang="en-US" dirty="0"/>
              <a:t>Variable Neighborhood Search</a:t>
            </a:r>
          </a:p>
          <a:p>
            <a:pPr lvl="1"/>
            <a:r>
              <a:rPr lang="en-US" dirty="0"/>
              <a:t>Adaptive Memory Programming</a:t>
            </a:r>
          </a:p>
          <a:p>
            <a:pPr lvl="1"/>
            <a:r>
              <a:rPr lang="en-US" dirty="0"/>
              <a:t>…</a:t>
            </a:r>
          </a:p>
        </p:txBody>
      </p:sp>
    </p:spTree>
    <p:extLst>
      <p:ext uri="{BB962C8B-B14F-4D97-AF65-F5344CB8AC3E}">
        <p14:creationId xmlns:p14="http://schemas.microsoft.com/office/powerpoint/2010/main" val="18629406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a:t>
            </a:r>
          </a:p>
        </p:txBody>
      </p:sp>
      <p:sp>
        <p:nvSpPr>
          <p:cNvPr id="3" name="Content Placeholder 2"/>
          <p:cNvSpPr>
            <a:spLocks noGrp="1"/>
          </p:cNvSpPr>
          <p:nvPr>
            <p:ph idx="1"/>
          </p:nvPr>
        </p:nvSpPr>
        <p:spPr/>
        <p:txBody>
          <a:bodyPr>
            <a:normAutofit/>
          </a:bodyPr>
          <a:lstStyle/>
          <a:p>
            <a:r>
              <a:rPr lang="en-US" dirty="0">
                <a:latin typeface="+mn-lt"/>
              </a:rPr>
              <a:t>Metaheuristics…</a:t>
            </a:r>
          </a:p>
          <a:p>
            <a:pPr lvl="1"/>
            <a:r>
              <a:rPr lang="en-US" dirty="0"/>
              <a:t>…can address both discrete- and continuous-domain optimization problems</a:t>
            </a:r>
          </a:p>
          <a:p>
            <a:pPr lvl="1"/>
            <a:r>
              <a:rPr lang="en-US" dirty="0"/>
              <a:t>…are strategies that “guide” the search process</a:t>
            </a:r>
          </a:p>
          <a:p>
            <a:pPr lvl="1"/>
            <a:r>
              <a:rPr lang="en-US" dirty="0"/>
              <a:t>…range from simple local search procedures to complex adaptive learning processes</a:t>
            </a:r>
          </a:p>
        </p:txBody>
      </p:sp>
    </p:spTree>
    <p:extLst>
      <p:ext uri="{BB962C8B-B14F-4D97-AF65-F5344CB8AC3E}">
        <p14:creationId xmlns:p14="http://schemas.microsoft.com/office/powerpoint/2010/main" val="1277312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a:t>
            </a:r>
          </a:p>
        </p:txBody>
      </p:sp>
      <p:sp>
        <p:nvSpPr>
          <p:cNvPr id="3" name="Content Placeholder 2"/>
          <p:cNvSpPr>
            <a:spLocks noGrp="1"/>
          </p:cNvSpPr>
          <p:nvPr>
            <p:ph idx="1"/>
          </p:nvPr>
        </p:nvSpPr>
        <p:spPr>
          <a:xfrm>
            <a:off x="457200" y="1345171"/>
            <a:ext cx="8229600" cy="5419185"/>
          </a:xfrm>
        </p:spPr>
        <p:txBody>
          <a:bodyPr>
            <a:normAutofit/>
          </a:bodyPr>
          <a:lstStyle/>
          <a:p>
            <a:r>
              <a:rPr lang="en-US" sz="1800" dirty="0">
                <a:latin typeface="+mn-lt"/>
              </a:rPr>
              <a:t>Metaheuristics…</a:t>
            </a:r>
          </a:p>
          <a:p>
            <a:pPr lvl="1"/>
            <a:r>
              <a:rPr lang="en-US" sz="1800" dirty="0"/>
              <a:t>…efficiently explore the search space in order to find good (near-optimal) feasible solutions</a:t>
            </a:r>
          </a:p>
          <a:p>
            <a:pPr lvl="1"/>
            <a:r>
              <a:rPr lang="en-US" sz="1800" dirty="0"/>
              <a:t>…provide no guarantee of global or local optimality</a:t>
            </a:r>
          </a:p>
          <a:p>
            <a:pPr lvl="1"/>
            <a:r>
              <a:rPr lang="en-US" sz="1800" dirty="0"/>
              <a:t>…are agnostic to the unexplored feasible space (i.e., no “bound” information)</a:t>
            </a:r>
          </a:p>
          <a:p>
            <a:pPr lvl="1"/>
            <a:r>
              <a:rPr lang="en-US" sz="1800" dirty="0"/>
              <a:t>…lack a metric of “goodness” of solution (often stop due to an external time or iteration limit)</a:t>
            </a:r>
          </a:p>
          <a:p>
            <a:pPr lvl="1"/>
            <a:r>
              <a:rPr lang="en-US" sz="1800" dirty="0"/>
              <a:t>…are not based on some algebraic model</a:t>
            </a:r>
          </a:p>
          <a:p>
            <a:pPr marL="457200" lvl="1" indent="0">
              <a:buNone/>
            </a:pPr>
            <a:endParaRPr lang="en-US" sz="1800" dirty="0"/>
          </a:p>
          <a:p>
            <a:pPr marL="457200" lvl="1" indent="0">
              <a:buNone/>
            </a:pPr>
            <a:r>
              <a:rPr lang="en-US" sz="1800" dirty="0"/>
              <a:t>		</a:t>
            </a:r>
            <a:r>
              <a:rPr lang="en-US" sz="1800" i="1" dirty="0"/>
              <a:t>unlike exact methods!</a:t>
            </a:r>
          </a:p>
          <a:p>
            <a:pPr marL="457200" lvl="1" indent="0">
              <a:buNone/>
            </a:pPr>
            <a:endParaRPr lang="en-US" sz="1800" i="1" dirty="0"/>
          </a:p>
          <a:p>
            <a:pPr lvl="1"/>
            <a:r>
              <a:rPr lang="en-US" sz="1800" dirty="0"/>
              <a:t>…are often used in conjunction with an exact method</a:t>
            </a:r>
          </a:p>
          <a:p>
            <a:pPr lvl="2"/>
            <a:r>
              <a:rPr lang="en-US" sz="1600" dirty="0"/>
              <a:t>E.g., use metaheuristic to provide upper bounds</a:t>
            </a:r>
          </a:p>
          <a:p>
            <a:pPr lvl="2"/>
            <a:r>
              <a:rPr lang="en-US" sz="1600" dirty="0"/>
              <a:t>E.g., use restricted MILP as “local heuristic”</a:t>
            </a:r>
          </a:p>
        </p:txBody>
      </p:sp>
    </p:spTree>
    <p:extLst>
      <p:ext uri="{BB962C8B-B14F-4D97-AF65-F5344CB8AC3E}">
        <p14:creationId xmlns:p14="http://schemas.microsoft.com/office/powerpoint/2010/main" val="1035983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a:t>
            </a:r>
          </a:p>
        </p:txBody>
      </p:sp>
      <p:sp>
        <p:nvSpPr>
          <p:cNvPr id="3" name="Content Placeholder 2"/>
          <p:cNvSpPr>
            <a:spLocks noGrp="1"/>
          </p:cNvSpPr>
          <p:nvPr>
            <p:ph idx="1"/>
          </p:nvPr>
        </p:nvSpPr>
        <p:spPr/>
        <p:txBody>
          <a:bodyPr>
            <a:normAutofit/>
          </a:bodyPr>
          <a:lstStyle/>
          <a:p>
            <a:r>
              <a:rPr lang="en-US" dirty="0">
                <a:latin typeface="+mn-lt"/>
              </a:rPr>
              <a:t>Metaheuristics…</a:t>
            </a:r>
          </a:p>
          <a:p>
            <a:pPr lvl="1"/>
            <a:r>
              <a:rPr lang="en-US" dirty="0"/>
              <a:t>…usually are non-deterministic</a:t>
            </a:r>
          </a:p>
          <a:p>
            <a:pPr lvl="1"/>
            <a:r>
              <a:rPr lang="en-US" dirty="0"/>
              <a:t>…usually incorporate mechanisms to avoid getting trapped in confined areas of the search space</a:t>
            </a:r>
          </a:p>
          <a:p>
            <a:pPr lvl="1"/>
            <a:r>
              <a:rPr lang="en-US" dirty="0"/>
              <a:t>…are not problem specific (but their subordinate heuristics are)</a:t>
            </a:r>
          </a:p>
          <a:p>
            <a:pPr lvl="1"/>
            <a:r>
              <a:rPr lang="en-US" dirty="0"/>
              <a:t>…may use some form of memory to better guide the search</a:t>
            </a:r>
          </a:p>
          <a:p>
            <a:pPr lvl="1"/>
            <a:endParaRPr lang="en-US" dirty="0"/>
          </a:p>
          <a:p>
            <a:pPr lvl="1"/>
            <a:endParaRPr lang="en-US" dirty="0"/>
          </a:p>
        </p:txBody>
      </p:sp>
    </p:spTree>
    <p:extLst>
      <p:ext uri="{BB962C8B-B14F-4D97-AF65-F5344CB8AC3E}">
        <p14:creationId xmlns:p14="http://schemas.microsoft.com/office/powerpoint/2010/main" val="4177060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a:t>
            </a:r>
          </a:p>
        </p:txBody>
      </p:sp>
      <p:sp>
        <p:nvSpPr>
          <p:cNvPr id="3" name="Content Placeholder 2"/>
          <p:cNvSpPr>
            <a:spLocks noGrp="1"/>
          </p:cNvSpPr>
          <p:nvPr>
            <p:ph idx="1"/>
          </p:nvPr>
        </p:nvSpPr>
        <p:spPr/>
        <p:txBody>
          <a:bodyPr>
            <a:normAutofit lnSpcReduction="10000"/>
          </a:bodyPr>
          <a:lstStyle/>
          <a:p>
            <a:r>
              <a:rPr lang="en-US" dirty="0">
                <a:latin typeface="+mn-lt"/>
              </a:rPr>
              <a:t>Metaheuristics…</a:t>
            </a:r>
          </a:p>
          <a:p>
            <a:pPr lvl="1"/>
            <a:r>
              <a:rPr lang="en-US" dirty="0"/>
              <a:t>…is a relatively new field (started in the ‘80s or so)</a:t>
            </a:r>
          </a:p>
          <a:p>
            <a:pPr lvl="2"/>
            <a:endParaRPr lang="en-US" dirty="0"/>
          </a:p>
          <a:p>
            <a:pPr lvl="2"/>
            <a:r>
              <a:rPr lang="en-US" dirty="0"/>
              <a:t>becomes possible because we can now afford vast amounts of computation</a:t>
            </a:r>
          </a:p>
          <a:p>
            <a:pPr lvl="2"/>
            <a:endParaRPr lang="en-US" dirty="0"/>
          </a:p>
          <a:p>
            <a:pPr lvl="2"/>
            <a:r>
              <a:rPr lang="en-US" dirty="0"/>
              <a:t>inspired from “AI,” rather than “pure math”</a:t>
            </a:r>
          </a:p>
          <a:p>
            <a:pPr lvl="2"/>
            <a:endParaRPr lang="en-US" dirty="0"/>
          </a:p>
          <a:p>
            <a:pPr lvl="2"/>
            <a:r>
              <a:rPr lang="en-US" dirty="0"/>
              <a:t>lack of theoretical “rigor” (no proofs, theorems, etc. for people to pursue)</a:t>
            </a:r>
          </a:p>
        </p:txBody>
      </p:sp>
    </p:spTree>
    <p:extLst>
      <p:ext uri="{BB962C8B-B14F-4D97-AF65-F5344CB8AC3E}">
        <p14:creationId xmlns:p14="http://schemas.microsoft.com/office/powerpoint/2010/main" val="31853472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a:t>
            </a:r>
            <a:endParaRPr lang="el-GR" dirty="0"/>
          </a:p>
        </p:txBody>
      </p:sp>
      <p:sp>
        <p:nvSpPr>
          <p:cNvPr id="3" name="Content Placeholder 2"/>
          <p:cNvSpPr>
            <a:spLocks noGrp="1"/>
          </p:cNvSpPr>
          <p:nvPr>
            <p:ph idx="1"/>
          </p:nvPr>
        </p:nvSpPr>
        <p:spPr/>
        <p:txBody>
          <a:bodyPr>
            <a:normAutofit lnSpcReduction="10000"/>
          </a:bodyPr>
          <a:lstStyle/>
          <a:p>
            <a:r>
              <a:rPr lang="en-US" altLang="el-GR" dirty="0">
                <a:latin typeface="Arial" panose="020B0604020202020204" pitchFamily="34" charset="0"/>
                <a:ea typeface="ＭＳ Ｐゴシック" pitchFamily="-84" charset="-128"/>
              </a:rPr>
              <a:t>Let’s consider the problem of find the best visiting sequence (route) to serve 14 customers. </a:t>
            </a:r>
          </a:p>
          <a:p>
            <a:r>
              <a:rPr lang="en-US" altLang="el-GR" dirty="0">
                <a:latin typeface="Arial" panose="020B0604020202020204" pitchFamily="34" charset="0"/>
                <a:ea typeface="ＭＳ Ｐゴシック" pitchFamily="-84" charset="-128"/>
              </a:rPr>
              <a:t>How many possible routes exists?</a:t>
            </a:r>
          </a:p>
          <a:p>
            <a:pPr lvl="1"/>
            <a:r>
              <a:rPr lang="en-US" altLang="el-GR" dirty="0">
                <a:latin typeface="Arial" panose="020B0604020202020204" pitchFamily="34" charset="0"/>
                <a:ea typeface="ＭＳ Ｐゴシック" pitchFamily="-84" charset="-128"/>
              </a:rPr>
              <a:t> </a:t>
            </a:r>
            <a:r>
              <a:rPr lang="el-GR" altLang="el-GR" dirty="0">
                <a:latin typeface="Arial" panose="020B0604020202020204" pitchFamily="34" charset="0"/>
                <a:ea typeface="ＭＳ Ｐゴシック" pitchFamily="-84" charset="-128"/>
              </a:rPr>
              <a:t>(n-1)!=(15-1)!=14!= 8,7178 X 1010 =  88 </a:t>
            </a:r>
            <a:r>
              <a:rPr lang="en-US" altLang="el-GR" dirty="0">
                <a:latin typeface="Arial" panose="020B0604020202020204" pitchFamily="34" charset="0"/>
                <a:ea typeface="ＭＳ Ｐゴシック" pitchFamily="-84" charset="-128"/>
              </a:rPr>
              <a:t>billion solutions</a:t>
            </a:r>
            <a:endParaRPr lang="el-GR" altLang="el-GR" dirty="0">
              <a:latin typeface="Arial" panose="020B0604020202020204" pitchFamily="34" charset="0"/>
              <a:ea typeface="ＭＳ Ｐゴシック" pitchFamily="-84" charset="-128"/>
            </a:endParaRPr>
          </a:p>
          <a:p>
            <a:pPr lvl="1"/>
            <a:endParaRPr lang="el-GR" altLang="el-GR" dirty="0">
              <a:latin typeface="Arial" panose="020B0604020202020204" pitchFamily="34" charset="0"/>
              <a:ea typeface="ＭＳ Ｐゴシック" pitchFamily="-84" charset="-128"/>
            </a:endParaRPr>
          </a:p>
          <a:p>
            <a:pPr lvl="1"/>
            <a:r>
              <a:rPr lang="en-US" altLang="el-GR" dirty="0">
                <a:latin typeface="Arial" panose="020B0604020202020204" pitchFamily="34" charset="0"/>
                <a:ea typeface="ＭＳ Ｐゴシック" pitchFamily="-84" charset="-128"/>
              </a:rPr>
              <a:t>If a PC can check about 1 million solution per second, then we need </a:t>
            </a:r>
            <a:r>
              <a:rPr lang="el-GR" altLang="el-GR" dirty="0">
                <a:latin typeface="Arial" panose="020B0604020202020204" pitchFamily="34" charset="0"/>
                <a:ea typeface="ＭＳ Ｐゴシック" pitchFamily="-84" charset="-128"/>
              </a:rPr>
              <a:t>8,8*1010 </a:t>
            </a:r>
            <a:r>
              <a:rPr lang="en-US" altLang="el-GR" dirty="0">
                <a:latin typeface="Arial" panose="020B0604020202020204" pitchFamily="34" charset="0"/>
                <a:ea typeface="ＭＳ Ｐゴシック" pitchFamily="-84" charset="-128"/>
              </a:rPr>
              <a:t>routes</a:t>
            </a:r>
            <a:r>
              <a:rPr lang="el-GR" altLang="el-GR" dirty="0">
                <a:latin typeface="Arial" panose="020B0604020202020204" pitchFamily="34" charset="0"/>
                <a:ea typeface="ＭＳ Ｐゴシック" pitchFamily="-84" charset="-128"/>
              </a:rPr>
              <a:t> /106 </a:t>
            </a:r>
            <a:r>
              <a:rPr lang="en-US" altLang="el-GR" dirty="0">
                <a:latin typeface="Arial" panose="020B0604020202020204" pitchFamily="34" charset="0"/>
                <a:ea typeface="ＭＳ Ｐゴシック" pitchFamily="-84" charset="-128"/>
              </a:rPr>
              <a:t>routes</a:t>
            </a:r>
            <a:r>
              <a:rPr lang="el-GR" altLang="el-GR" dirty="0">
                <a:latin typeface="Arial" panose="020B0604020202020204" pitchFamily="34" charset="0"/>
                <a:ea typeface="ＭＳ Ｐゴシック" pitchFamily="-84" charset="-128"/>
              </a:rPr>
              <a:t>/</a:t>
            </a:r>
            <a:r>
              <a:rPr lang="en-US" altLang="el-GR" dirty="0">
                <a:latin typeface="Arial" panose="020B0604020202020204" pitchFamily="34" charset="0"/>
                <a:ea typeface="ＭＳ Ｐゴシック" pitchFamily="-84" charset="-128"/>
              </a:rPr>
              <a:t> sec </a:t>
            </a:r>
            <a:r>
              <a:rPr lang="el-GR" altLang="el-GR" dirty="0">
                <a:latin typeface="Arial" panose="020B0604020202020204" pitchFamily="34" charset="0"/>
                <a:ea typeface="ＭＳ Ｐゴシック" pitchFamily="-84" charset="-128"/>
              </a:rPr>
              <a:t>= 88.000 </a:t>
            </a:r>
            <a:r>
              <a:rPr lang="en-US" altLang="el-GR" dirty="0">
                <a:latin typeface="Arial" panose="020B0604020202020204" pitchFamily="34" charset="0"/>
                <a:ea typeface="ＭＳ Ｐゴシック" pitchFamily="-84" charset="-128"/>
              </a:rPr>
              <a:t>sec or about </a:t>
            </a:r>
            <a:r>
              <a:rPr lang="el-GR" altLang="el-GR" dirty="0">
                <a:latin typeface="Arial" panose="020B0604020202020204" pitchFamily="34" charset="0"/>
                <a:ea typeface="ＭＳ Ｐゴシック" pitchFamily="-84" charset="-128"/>
              </a:rPr>
              <a:t>24,44 </a:t>
            </a:r>
            <a:r>
              <a:rPr lang="en-US" altLang="el-GR" dirty="0">
                <a:latin typeface="Arial" panose="020B0604020202020204" pitchFamily="34" charset="0"/>
                <a:ea typeface="ＭＳ Ｐゴシック" pitchFamily="-84" charset="-128"/>
              </a:rPr>
              <a:t>hours to check them all and find the best!</a:t>
            </a:r>
            <a:endParaRPr lang="el-GR" altLang="el-GR" dirty="0">
              <a:latin typeface="Arial" panose="020B0604020202020204" pitchFamily="34" charset="0"/>
              <a:ea typeface="ＭＳ Ｐゴシック" pitchFamily="-84" charset="-128"/>
            </a:endParaRPr>
          </a:p>
          <a:p>
            <a:endParaRPr lang="en-US" altLang="el-GR" dirty="0">
              <a:latin typeface="Arial" panose="020B0604020202020204" pitchFamily="34" charset="0"/>
              <a:ea typeface="ＭＳ Ｐゴシック" pitchFamily="-84" charset="-128"/>
            </a:endParaRPr>
          </a:p>
          <a:p>
            <a:endParaRPr lang="el-GR" dirty="0"/>
          </a:p>
        </p:txBody>
      </p:sp>
    </p:spTree>
    <p:extLst>
      <p:ext uri="{BB962C8B-B14F-4D97-AF65-F5344CB8AC3E}">
        <p14:creationId xmlns:p14="http://schemas.microsoft.com/office/powerpoint/2010/main" val="38728063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a:t>Swarm Intelligence (SI)</a:t>
            </a:r>
            <a:endParaRPr lang="en-US" dirty="0"/>
          </a:p>
        </p:txBody>
      </p:sp>
      <p:sp>
        <p:nvSpPr>
          <p:cNvPr id="9" name="Content Placeholder 6"/>
          <p:cNvSpPr>
            <a:spLocks noGrp="1"/>
          </p:cNvSpPr>
          <p:nvPr>
            <p:ph idx="4294967295"/>
          </p:nvPr>
        </p:nvSpPr>
        <p:spPr>
          <a:xfrm>
            <a:off x="177363" y="1904763"/>
            <a:ext cx="8749862" cy="3705791"/>
          </a:xfrm>
        </p:spPr>
        <p:txBody>
          <a:bodyPr>
            <a:normAutofit fontScale="92500" lnSpcReduction="20000"/>
          </a:bodyPr>
          <a:lstStyle/>
          <a:p>
            <a:pPr>
              <a:buFontTx/>
              <a:buChar char="-"/>
            </a:pPr>
            <a:r>
              <a:rPr lang="en-US" sz="2400" i="1" u="sng" dirty="0">
                <a:latin typeface="+mj-lt"/>
              </a:rPr>
              <a:t>Self-organization</a:t>
            </a:r>
            <a:r>
              <a:rPr lang="en-US" sz="2400" dirty="0">
                <a:latin typeface="+mj-lt"/>
              </a:rPr>
              <a:t> is defined as the capability of a system to evolve its agents or components into a suitable form without any external help.</a:t>
            </a:r>
          </a:p>
          <a:p>
            <a:pPr>
              <a:buFontTx/>
              <a:buChar char="-"/>
            </a:pPr>
            <a:r>
              <a:rPr lang="en-US" sz="2400" dirty="0">
                <a:latin typeface="+mj-lt"/>
              </a:rPr>
              <a:t>Self-organization relies on four fundamental properties of 1) positive feedback, 2) negative feedback, 3) fluctuations and 4) multiple interactions. </a:t>
            </a:r>
          </a:p>
          <a:p>
            <a:pPr lvl="1">
              <a:buFontTx/>
              <a:buChar char="-"/>
            </a:pPr>
            <a:r>
              <a:rPr lang="en-US" sz="1400" dirty="0">
                <a:latin typeface="+mj-lt"/>
              </a:rPr>
              <a:t>Positive and negative feedbacks are useful for amplification and stabilization respectively. </a:t>
            </a:r>
          </a:p>
          <a:p>
            <a:pPr lvl="1">
              <a:buFontTx/>
              <a:buChar char="-"/>
            </a:pPr>
            <a:r>
              <a:rPr lang="en-US" sz="1400" dirty="0">
                <a:latin typeface="+mj-lt"/>
              </a:rPr>
              <a:t>Fluctuations meanwhile are useful for randomness. </a:t>
            </a:r>
          </a:p>
          <a:p>
            <a:pPr lvl="1">
              <a:buFontTx/>
              <a:buChar char="-"/>
            </a:pPr>
            <a:r>
              <a:rPr lang="en-US" sz="1400" dirty="0">
                <a:latin typeface="+mj-lt"/>
              </a:rPr>
              <a:t>Multiple interactions occur when the swarms share information among themselves within their searching area. </a:t>
            </a:r>
          </a:p>
          <a:p>
            <a:pPr>
              <a:buFontTx/>
              <a:buChar char="-"/>
            </a:pPr>
            <a:r>
              <a:rPr lang="en-US" sz="2400" i="1" u="sng" dirty="0">
                <a:latin typeface="+mj-lt"/>
              </a:rPr>
              <a:t>Division of labor </a:t>
            </a:r>
            <a:r>
              <a:rPr lang="en-US" sz="2400" dirty="0">
                <a:latin typeface="+mj-lt"/>
              </a:rPr>
              <a:t>is defined as the simultaneous execution of various simple and feasible tasks by individuals. This division allows the swarm to tackle complex problems that require individuals to work together [1].</a:t>
            </a:r>
          </a:p>
        </p:txBody>
      </p:sp>
    </p:spTree>
    <p:extLst>
      <p:ext uri="{BB962C8B-B14F-4D97-AF65-F5344CB8AC3E}">
        <p14:creationId xmlns:p14="http://schemas.microsoft.com/office/powerpoint/2010/main" val="2306276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841254" y="1338207"/>
            <a:ext cx="5461491" cy="3827557"/>
          </a:xfrm>
          <a:prstGeom prst="rect">
            <a:avLst/>
          </a:prstGeom>
        </p:spPr>
      </p:pic>
      <p:sp>
        <p:nvSpPr>
          <p:cNvPr id="2" name="Title 1"/>
          <p:cNvSpPr>
            <a:spLocks noGrp="1"/>
          </p:cNvSpPr>
          <p:nvPr>
            <p:ph type="title"/>
          </p:nvPr>
        </p:nvSpPr>
        <p:spPr/>
        <p:txBody>
          <a:bodyPr>
            <a:normAutofit/>
          </a:bodyPr>
          <a:lstStyle/>
          <a:p>
            <a:r>
              <a:rPr lang="en-US" dirty="0"/>
              <a:t>COMBINATORIAL EXPLOSION</a:t>
            </a:r>
          </a:p>
        </p:txBody>
      </p:sp>
      <p:sp>
        <p:nvSpPr>
          <p:cNvPr id="3" name="Content Placeholder 2"/>
          <p:cNvSpPr>
            <a:spLocks noGrp="1"/>
          </p:cNvSpPr>
          <p:nvPr>
            <p:ph idx="1"/>
          </p:nvPr>
        </p:nvSpPr>
        <p:spPr>
          <a:xfrm>
            <a:off x="457200" y="5420299"/>
            <a:ext cx="8229600" cy="1103792"/>
          </a:xfrm>
        </p:spPr>
        <p:txBody>
          <a:bodyPr>
            <a:normAutofit/>
          </a:bodyPr>
          <a:lstStyle/>
          <a:p>
            <a:r>
              <a:rPr lang="en-US" sz="2000" dirty="0">
                <a:latin typeface="+mn-lt"/>
              </a:rPr>
              <a:t>What type of algorithm would you pick to solve a problem with 10</a:t>
            </a:r>
            <a:r>
              <a:rPr lang="en-US" sz="2000" baseline="30000" dirty="0">
                <a:latin typeface="+mn-lt"/>
              </a:rPr>
              <a:t>49,933</a:t>
            </a:r>
            <a:r>
              <a:rPr lang="en-US" sz="2000" dirty="0">
                <a:latin typeface="+mn-lt"/>
              </a:rPr>
              <a:t> feasible solutions?</a:t>
            </a:r>
          </a:p>
        </p:txBody>
      </p:sp>
      <p:sp>
        <p:nvSpPr>
          <p:cNvPr id="6" name="TextBox 5"/>
          <p:cNvSpPr txBox="1"/>
          <p:nvPr/>
        </p:nvSpPr>
        <p:spPr>
          <a:xfrm>
            <a:off x="6748546" y="3463171"/>
            <a:ext cx="1639038" cy="369332"/>
          </a:xfrm>
          <a:prstGeom prst="rect">
            <a:avLst/>
          </a:prstGeom>
          <a:noFill/>
        </p:spPr>
        <p:txBody>
          <a:bodyPr wrap="none" rtlCol="0">
            <a:spAutoFit/>
          </a:bodyPr>
          <a:lstStyle/>
          <a:p>
            <a:r>
              <a:rPr lang="en-US" b="1" dirty="0"/>
              <a:t>13,509-city TSP</a:t>
            </a:r>
          </a:p>
        </p:txBody>
      </p:sp>
      <p:grpSp>
        <p:nvGrpSpPr>
          <p:cNvPr id="8" name="Group 7"/>
          <p:cNvGrpSpPr/>
          <p:nvPr/>
        </p:nvGrpSpPr>
        <p:grpSpPr>
          <a:xfrm>
            <a:off x="132204" y="3537667"/>
            <a:ext cx="2721166" cy="1873920"/>
            <a:chOff x="0" y="3689441"/>
            <a:chExt cx="2721166" cy="1873920"/>
          </a:xfrm>
        </p:grpSpPr>
        <p:sp>
          <p:nvSpPr>
            <p:cNvPr id="7" name="Explosion 1 6"/>
            <p:cNvSpPr/>
            <p:nvPr/>
          </p:nvSpPr>
          <p:spPr>
            <a:xfrm>
              <a:off x="0" y="3689441"/>
              <a:ext cx="2721166" cy="1873920"/>
            </a:xfrm>
            <a:prstGeom prst="irregularSeal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568539" y="4388745"/>
              <a:ext cx="1584088" cy="369332"/>
            </a:xfrm>
            <a:prstGeom prst="rect">
              <a:avLst/>
            </a:prstGeom>
          </p:spPr>
          <p:txBody>
            <a:bodyPr wrap="none">
              <a:spAutoFit/>
            </a:bodyPr>
            <a:lstStyle/>
            <a:p>
              <a:r>
                <a:rPr lang="en-US" b="1" dirty="0">
                  <a:solidFill>
                    <a:schemeClr val="bg1"/>
                  </a:solidFill>
                </a:rPr>
                <a:t>19,982.859 mi.</a:t>
              </a:r>
            </a:p>
          </p:txBody>
        </p:sp>
      </p:grpSp>
    </p:spTree>
    <p:extLst>
      <p:ext uri="{BB962C8B-B14F-4D97-AF65-F5344CB8AC3E}">
        <p14:creationId xmlns:p14="http://schemas.microsoft.com/office/powerpoint/2010/main" val="322483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Two basic </a:t>
            </a:r>
            <a:r>
              <a:rPr lang="en-US" dirty="0" err="1"/>
              <a:t>defenitions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457199" y="1356189"/>
                <a:ext cx="7937654" cy="5167902"/>
              </a:xfrm>
            </p:spPr>
            <p:txBody>
              <a:bodyPr>
                <a:normAutofit lnSpcReduction="10000"/>
              </a:bodyPr>
              <a:lstStyle/>
              <a:p>
                <a:r>
                  <a:rPr lang="en-US" dirty="0">
                    <a:latin typeface="+mn-lt"/>
                  </a:rPr>
                  <a:t>A </a:t>
                </a:r>
                <a:r>
                  <a:rPr lang="en-US" b="1" dirty="0">
                    <a:latin typeface="+mn-lt"/>
                  </a:rPr>
                  <a:t>neighborhood</a:t>
                </a:r>
                <a:r>
                  <a:rPr lang="en-US" dirty="0">
                    <a:latin typeface="+mn-lt"/>
                  </a:rPr>
                  <a:t> C</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𝑠</m:t>
                    </m:r>
                    <m:r>
                      <a:rPr lang="en-US" b="0" i="1" smtClean="0">
                        <a:latin typeface="Cambria Math" panose="02040503050406030204" pitchFamily="18" charset="0"/>
                      </a:rPr>
                      <m:t>)</m:t>
                    </m:r>
                  </m:oMath>
                </a14:m>
                <a:r>
                  <a:rPr lang="en-US" dirty="0">
                    <a:latin typeface="+mn-lt"/>
                  </a:rPr>
                  <a:t> around a solution </a:t>
                </a:r>
                <a14:m>
                  <m:oMath xmlns:m="http://schemas.openxmlformats.org/officeDocument/2006/math">
                    <m:r>
                      <a:rPr lang="en-US" b="0" i="1" smtClean="0">
                        <a:latin typeface="Cambria Math" panose="02040503050406030204" pitchFamily="18" charset="0"/>
                      </a:rPr>
                      <m:t>𝑠</m:t>
                    </m:r>
                  </m:oMath>
                </a14:m>
                <a:r>
                  <a:rPr lang="en-US" dirty="0">
                    <a:latin typeface="+mn-lt"/>
                  </a:rPr>
                  <a:t> is a function that returns a subset of solutions that are somehow close or related to </a:t>
                </a:r>
                <a14:m>
                  <m:oMath xmlns:m="http://schemas.openxmlformats.org/officeDocument/2006/math">
                    <m:r>
                      <a:rPr lang="en-US" i="1">
                        <a:latin typeface="Cambria Math" panose="02040503050406030204" pitchFamily="18" charset="0"/>
                      </a:rPr>
                      <m:t>𝑠</m:t>
                    </m:r>
                  </m:oMath>
                </a14:m>
                <a:r>
                  <a:rPr lang="en-US" dirty="0">
                    <a:latin typeface="+mn-lt"/>
                  </a:rPr>
                  <a:t> </a:t>
                </a:r>
              </a:p>
              <a:p>
                <a:pPr lvl="1"/>
                <a:r>
                  <a:rPr lang="en-US" dirty="0"/>
                  <a:t>implies a “direction of search”</a:t>
                </a:r>
              </a:p>
              <a:p>
                <a:pPr lvl="1"/>
                <a:r>
                  <a:rPr lang="en-US" dirty="0"/>
                  <a:t>multiple neighborhoods can be defined for a solution </a:t>
                </a:r>
                <a14:m>
                  <m:oMath xmlns:m="http://schemas.openxmlformats.org/officeDocument/2006/math">
                    <m:r>
                      <a:rPr lang="en-US" b="0" i="1" smtClean="0">
                        <a:latin typeface="Cambria Math" panose="02040503050406030204" pitchFamily="18" charset="0"/>
                      </a:rPr>
                      <m:t>𝑠</m:t>
                    </m:r>
                  </m:oMath>
                </a14:m>
                <a:r>
                  <a:rPr lang="en-US" dirty="0"/>
                  <a:t> </a:t>
                </a:r>
              </a:p>
              <a:p>
                <a:pPr lvl="1"/>
                <a:r>
                  <a:rPr lang="en-US" dirty="0"/>
                  <a:t>could be exhaustive or not (if not, it could actually be random)</a:t>
                </a:r>
              </a:p>
              <a:p>
                <a:endParaRPr lang="en-US" dirty="0">
                  <a:latin typeface="+mn-lt"/>
                </a:endParaRPr>
              </a:p>
              <a:p>
                <a:r>
                  <a:rPr lang="en-US" dirty="0">
                    <a:latin typeface="+mn-lt"/>
                  </a:rPr>
                  <a:t>A </a:t>
                </a:r>
                <a:r>
                  <a:rPr lang="en-US" b="1" dirty="0">
                    <a:latin typeface="+mn-lt"/>
                  </a:rPr>
                  <a:t>move</a:t>
                </a:r>
                <a:r>
                  <a:rPr lang="en-US" dirty="0">
                    <a:latin typeface="+mn-lt"/>
                  </a:rPr>
                  <a:t> </a:t>
                </a:r>
                <a14:m>
                  <m:oMath xmlns:m="http://schemas.openxmlformats.org/officeDocument/2006/math">
                    <m:r>
                      <m:rPr>
                        <m:sty m:val="p"/>
                      </m:rPr>
                      <a:rPr lang="en-US" b="0" i="0" smtClean="0">
                        <a:latin typeface="Cambria Math" panose="02040503050406030204" pitchFamily="18" charset="0"/>
                        <a:ea typeface="Cambria Math" panose="02040503050406030204" pitchFamily="18" charset="0"/>
                      </a:rPr>
                      <m:t>s</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m:t>
                    </m:r>
                    <m:r>
                      <a:rPr lang="en-US" b="0" i="1" smtClean="0">
                        <a:latin typeface="Cambria Math" panose="02040503050406030204" pitchFamily="18" charset="0"/>
                        <a:ea typeface="Cambria Math" panose="02040503050406030204" pitchFamily="18" charset="0"/>
                      </a:rPr>
                      <m:t>′</m:t>
                    </m:r>
                  </m:oMath>
                </a14:m>
                <a:r>
                  <a:rPr lang="en-US" dirty="0">
                    <a:latin typeface="+mn-lt"/>
                  </a:rPr>
                  <a:t> constitutes a choice of a solution </a:t>
                </a:r>
                <a14:m>
                  <m:oMath xmlns:m="http://schemas.openxmlformats.org/officeDocument/2006/math">
                    <m:r>
                      <a:rPr lang="en-US" i="1">
                        <a:latin typeface="Cambria Math" panose="02040503050406030204" pitchFamily="18" charset="0"/>
                      </a:rPr>
                      <m:t>𝑠</m:t>
                    </m:r>
                    <m:r>
                      <a:rPr lang="en-US" b="0"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𝐶</m:t>
                    </m:r>
                    <m:r>
                      <a:rPr lang="en-US" i="1">
                        <a:latin typeface="Cambria Math" panose="02040503050406030204" pitchFamily="18" charset="0"/>
                      </a:rPr>
                      <m:t>(</m:t>
                    </m:r>
                    <m:r>
                      <a:rPr lang="en-US" i="1">
                        <a:latin typeface="Cambria Math" panose="02040503050406030204" pitchFamily="18" charset="0"/>
                      </a:rPr>
                      <m:t>𝑠</m:t>
                    </m:r>
                    <m:r>
                      <a:rPr lang="en-US" i="1">
                        <a:latin typeface="Cambria Math" panose="02040503050406030204" pitchFamily="18" charset="0"/>
                      </a:rPr>
                      <m:t>)</m:t>
                    </m:r>
                  </m:oMath>
                </a14:m>
                <a:endParaRPr lang="en-US" dirty="0">
                  <a:latin typeface="+mn-lt"/>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457199" y="1356189"/>
                <a:ext cx="7937654" cy="5167902"/>
              </a:xfrm>
              <a:blipFill>
                <a:blip r:embed="rId2"/>
                <a:stretch>
                  <a:fillRect l="-1382" t="-2005" r="-1843"/>
                </a:stretch>
              </a:blipFill>
            </p:spPr>
            <p:txBody>
              <a:bodyPr/>
              <a:lstStyle/>
              <a:p>
                <a:r>
                  <a:rPr lang="en-US">
                    <a:noFill/>
                  </a:rPr>
                  <a:t> </a:t>
                </a:r>
              </a:p>
            </p:txBody>
          </p:sp>
        </mc:Fallback>
      </mc:AlternateContent>
    </p:spTree>
    <p:extLst>
      <p:ext uri="{BB962C8B-B14F-4D97-AF65-F5344CB8AC3E}">
        <p14:creationId xmlns:p14="http://schemas.microsoft.com/office/powerpoint/2010/main" val="7192288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CLASSIFICATION </a:t>
            </a:r>
          </a:p>
        </p:txBody>
      </p:sp>
      <p:sp>
        <p:nvSpPr>
          <p:cNvPr id="3" name="Content Placeholder 2"/>
          <p:cNvSpPr>
            <a:spLocks noGrp="1"/>
          </p:cNvSpPr>
          <p:nvPr>
            <p:ph idx="1"/>
          </p:nvPr>
        </p:nvSpPr>
        <p:spPr>
          <a:xfrm>
            <a:off x="457199" y="1356188"/>
            <a:ext cx="8229601" cy="5345947"/>
          </a:xfrm>
        </p:spPr>
        <p:txBody>
          <a:bodyPr>
            <a:normAutofit/>
          </a:bodyPr>
          <a:lstStyle/>
          <a:p>
            <a:r>
              <a:rPr lang="en-US" sz="2400" dirty="0">
                <a:latin typeface="+mn-lt"/>
              </a:rPr>
              <a:t>Based on whether the search evolves one or multiple solutions</a:t>
            </a:r>
          </a:p>
          <a:p>
            <a:endParaRPr lang="en-US" sz="2400" dirty="0">
              <a:latin typeface="+mn-lt"/>
            </a:endParaRPr>
          </a:p>
          <a:p>
            <a:endParaRPr lang="en-US" sz="2400" dirty="0">
              <a:latin typeface="+mn-lt"/>
            </a:endParaRPr>
          </a:p>
          <a:p>
            <a:endParaRPr lang="en-US" sz="2400" dirty="0">
              <a:latin typeface="+mn-lt"/>
            </a:endParaRPr>
          </a:p>
          <a:p>
            <a:endParaRPr lang="en-US" sz="2400" dirty="0">
              <a:latin typeface="+mn-lt"/>
            </a:endParaRPr>
          </a:p>
          <a:p>
            <a:endParaRPr lang="en-US" sz="2400" dirty="0">
              <a:latin typeface="+mn-lt"/>
            </a:endParaRPr>
          </a:p>
          <a:p>
            <a:endParaRPr lang="en-US" sz="2400" dirty="0">
              <a:latin typeface="+mn-lt"/>
            </a:endParaRPr>
          </a:p>
          <a:p>
            <a:pPr lvl="1"/>
            <a:endParaRPr lang="en-US" sz="2400" dirty="0"/>
          </a:p>
          <a:p>
            <a:pPr lvl="1"/>
            <a:r>
              <a:rPr lang="en-US" sz="2400" dirty="0"/>
              <a:t>Trend towards population-based methods, with integration of proven ideas from trajectory methods</a:t>
            </a:r>
          </a:p>
        </p:txBody>
      </p:sp>
      <p:graphicFrame>
        <p:nvGraphicFramePr>
          <p:cNvPr id="8" name="Diagram 7"/>
          <p:cNvGraphicFramePr/>
          <p:nvPr/>
        </p:nvGraphicFramePr>
        <p:xfrm>
          <a:off x="1545177" y="2570250"/>
          <a:ext cx="6026331" cy="27107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9861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CLASSIFICATION #5</a:t>
            </a:r>
          </a:p>
        </p:txBody>
      </p:sp>
      <p:pic>
        <p:nvPicPr>
          <p:cNvPr id="4" name="Picture 3"/>
          <p:cNvPicPr>
            <a:picLocks noChangeAspect="1"/>
          </p:cNvPicPr>
          <p:nvPr/>
        </p:nvPicPr>
        <p:blipFill>
          <a:blip r:embed="rId2"/>
          <a:stretch>
            <a:fillRect/>
          </a:stretch>
        </p:blipFill>
        <p:spPr>
          <a:xfrm>
            <a:off x="869162" y="2263555"/>
            <a:ext cx="2989308" cy="1930425"/>
          </a:xfrm>
          <a:prstGeom prst="rect">
            <a:avLst/>
          </a:prstGeom>
        </p:spPr>
      </p:pic>
      <p:pic>
        <p:nvPicPr>
          <p:cNvPr id="5" name="Picture 4"/>
          <p:cNvPicPr>
            <a:picLocks noChangeAspect="1"/>
          </p:cNvPicPr>
          <p:nvPr/>
        </p:nvPicPr>
        <p:blipFill>
          <a:blip r:embed="rId3"/>
          <a:stretch>
            <a:fillRect/>
          </a:stretch>
        </p:blipFill>
        <p:spPr>
          <a:xfrm>
            <a:off x="282704" y="4449497"/>
            <a:ext cx="4162225" cy="1677922"/>
          </a:xfrm>
          <a:prstGeom prst="rect">
            <a:avLst/>
          </a:prstGeom>
        </p:spPr>
      </p:pic>
      <p:pic>
        <p:nvPicPr>
          <p:cNvPr id="54" name="Picture 53"/>
          <p:cNvPicPr>
            <a:picLocks noChangeAspect="1"/>
          </p:cNvPicPr>
          <p:nvPr/>
        </p:nvPicPr>
        <p:blipFill>
          <a:blip r:embed="rId4"/>
          <a:stretch>
            <a:fillRect/>
          </a:stretch>
        </p:blipFill>
        <p:spPr>
          <a:xfrm>
            <a:off x="4444927" y="4404827"/>
            <a:ext cx="4522425" cy="1557172"/>
          </a:xfrm>
          <a:prstGeom prst="rect">
            <a:avLst/>
          </a:prstGeom>
        </p:spPr>
      </p:pic>
      <p:pic>
        <p:nvPicPr>
          <p:cNvPr id="55" name="Picture 54"/>
          <p:cNvPicPr>
            <a:picLocks noChangeAspect="1"/>
          </p:cNvPicPr>
          <p:nvPr/>
        </p:nvPicPr>
        <p:blipFill>
          <a:blip r:embed="rId5"/>
          <a:stretch>
            <a:fillRect/>
          </a:stretch>
        </p:blipFill>
        <p:spPr>
          <a:xfrm>
            <a:off x="4843912" y="2380964"/>
            <a:ext cx="3724454" cy="1866338"/>
          </a:xfrm>
          <a:prstGeom prst="rect">
            <a:avLst/>
          </a:prstGeom>
        </p:spPr>
      </p:pic>
      <p:sp>
        <p:nvSpPr>
          <p:cNvPr id="3" name="TextBox 2"/>
          <p:cNvSpPr txBox="1"/>
          <p:nvPr/>
        </p:nvSpPr>
        <p:spPr>
          <a:xfrm>
            <a:off x="1406663" y="1479116"/>
            <a:ext cx="1914307" cy="646331"/>
          </a:xfrm>
          <a:prstGeom prst="rect">
            <a:avLst/>
          </a:prstGeom>
          <a:noFill/>
        </p:spPr>
        <p:txBody>
          <a:bodyPr wrap="none" rtlCol="0">
            <a:spAutoFit/>
          </a:bodyPr>
          <a:lstStyle/>
          <a:p>
            <a:pPr algn="ctr"/>
            <a:r>
              <a:rPr lang="en-US" b="1" dirty="0">
                <a:solidFill>
                  <a:srgbClr val="0000FF"/>
                </a:solidFill>
              </a:rPr>
              <a:t>Trajectory</a:t>
            </a:r>
          </a:p>
          <a:p>
            <a:pPr algn="ctr"/>
            <a:r>
              <a:rPr lang="en-US" dirty="0"/>
              <a:t>(S-metaheuristics)</a:t>
            </a:r>
          </a:p>
        </p:txBody>
      </p:sp>
      <p:sp>
        <p:nvSpPr>
          <p:cNvPr id="56" name="TextBox 55"/>
          <p:cNvSpPr txBox="1"/>
          <p:nvPr/>
        </p:nvSpPr>
        <p:spPr>
          <a:xfrm>
            <a:off x="5741772" y="1479116"/>
            <a:ext cx="1928734" cy="646331"/>
          </a:xfrm>
          <a:prstGeom prst="rect">
            <a:avLst/>
          </a:prstGeom>
          <a:noFill/>
        </p:spPr>
        <p:txBody>
          <a:bodyPr wrap="none" rtlCol="0">
            <a:spAutoFit/>
          </a:bodyPr>
          <a:lstStyle/>
          <a:p>
            <a:pPr algn="ctr"/>
            <a:r>
              <a:rPr lang="en-US" b="1" dirty="0">
                <a:solidFill>
                  <a:srgbClr val="0000FF"/>
                </a:solidFill>
              </a:rPr>
              <a:t>Population-based</a:t>
            </a:r>
          </a:p>
          <a:p>
            <a:pPr algn="ctr"/>
            <a:r>
              <a:rPr lang="en-US" dirty="0"/>
              <a:t>(P-metaheuristics)</a:t>
            </a:r>
          </a:p>
        </p:txBody>
      </p:sp>
    </p:spTree>
    <p:extLst>
      <p:ext uri="{BB962C8B-B14F-4D97-AF65-F5344CB8AC3E}">
        <p14:creationId xmlns:p14="http://schemas.microsoft.com/office/powerpoint/2010/main" val="1256048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TRAJECTORY METHODS</a:t>
            </a:r>
          </a:p>
        </p:txBody>
      </p:sp>
      <p:pic>
        <p:nvPicPr>
          <p:cNvPr id="4" name="Picture 3"/>
          <p:cNvPicPr>
            <a:picLocks noChangeAspect="1"/>
          </p:cNvPicPr>
          <p:nvPr/>
        </p:nvPicPr>
        <p:blipFill>
          <a:blip r:embed="rId2"/>
          <a:stretch>
            <a:fillRect/>
          </a:stretch>
        </p:blipFill>
        <p:spPr>
          <a:xfrm>
            <a:off x="1270064" y="1512078"/>
            <a:ext cx="3495675" cy="2257425"/>
          </a:xfrm>
          <a:prstGeom prst="rect">
            <a:avLst/>
          </a:prstGeom>
        </p:spPr>
      </p:pic>
      <p:pic>
        <p:nvPicPr>
          <p:cNvPr id="5" name="Picture 4"/>
          <p:cNvPicPr>
            <a:picLocks noChangeAspect="1"/>
          </p:cNvPicPr>
          <p:nvPr/>
        </p:nvPicPr>
        <p:blipFill>
          <a:blip r:embed="rId3"/>
          <a:stretch>
            <a:fillRect/>
          </a:stretch>
        </p:blipFill>
        <p:spPr>
          <a:xfrm>
            <a:off x="618173" y="4311085"/>
            <a:ext cx="4867275" cy="1962150"/>
          </a:xfrm>
          <a:prstGeom prst="rect">
            <a:avLst/>
          </a:prstGeom>
        </p:spPr>
      </p:pic>
      <p:grpSp>
        <p:nvGrpSpPr>
          <p:cNvPr id="53" name="Group 52"/>
          <p:cNvGrpSpPr/>
          <p:nvPr/>
        </p:nvGrpSpPr>
        <p:grpSpPr>
          <a:xfrm>
            <a:off x="5990844" y="2045260"/>
            <a:ext cx="2490216" cy="3639312"/>
            <a:chOff x="5990844" y="2045528"/>
            <a:chExt cx="2490216" cy="3639312"/>
          </a:xfrm>
        </p:grpSpPr>
        <p:sp>
          <p:nvSpPr>
            <p:cNvPr id="6" name="Oval 5"/>
            <p:cNvSpPr/>
            <p:nvPr/>
          </p:nvSpPr>
          <p:spPr>
            <a:xfrm>
              <a:off x="6445758" y="3075529"/>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949440" y="31618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565392" y="3633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675120" y="331012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644640" y="41087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84848" y="28224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242304" y="37063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321296" y="35661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510272" y="396240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394448" y="32857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851904" y="45354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735824" y="42123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918960" y="39806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888480" y="464515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401306" y="45052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912864" y="36972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364224" y="48524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717792" y="37856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797040" y="4261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394704" y="38587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473696" y="37185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662672" y="411480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675120" y="46756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437120" y="43159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290816" y="409651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235952" y="445617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553706" y="46576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284720" y="38130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516624" y="50048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705344" y="28895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894320" y="32857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680960" y="265785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22336" y="35844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857744" y="30419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046720" y="34381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650480" y="335889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644384" y="30754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990844" y="2045528"/>
              <a:ext cx="2490216" cy="363931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Oval 43"/>
            <p:cNvSpPr/>
            <p:nvPr/>
          </p:nvSpPr>
          <p:spPr>
            <a:xfrm>
              <a:off x="6244590" y="2362297"/>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748272" y="244859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473952" y="259689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6583680" y="2109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418832" y="49926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894576" y="51998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205472" y="5023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8084058" y="50051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046976" y="53522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3765433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TRAJECTORY METHODS</a:t>
            </a:r>
          </a:p>
        </p:txBody>
      </p:sp>
      <p:pic>
        <p:nvPicPr>
          <p:cNvPr id="4" name="Picture 3"/>
          <p:cNvPicPr>
            <a:picLocks noChangeAspect="1"/>
          </p:cNvPicPr>
          <p:nvPr/>
        </p:nvPicPr>
        <p:blipFill>
          <a:blip r:embed="rId2"/>
          <a:stretch>
            <a:fillRect/>
          </a:stretch>
        </p:blipFill>
        <p:spPr>
          <a:xfrm>
            <a:off x="1270064" y="1512078"/>
            <a:ext cx="3495675" cy="2257425"/>
          </a:xfrm>
          <a:prstGeom prst="rect">
            <a:avLst/>
          </a:prstGeom>
        </p:spPr>
      </p:pic>
      <p:pic>
        <p:nvPicPr>
          <p:cNvPr id="5" name="Picture 4"/>
          <p:cNvPicPr>
            <a:picLocks noChangeAspect="1"/>
          </p:cNvPicPr>
          <p:nvPr/>
        </p:nvPicPr>
        <p:blipFill>
          <a:blip r:embed="rId3"/>
          <a:stretch>
            <a:fillRect/>
          </a:stretch>
        </p:blipFill>
        <p:spPr>
          <a:xfrm>
            <a:off x="618173" y="4311085"/>
            <a:ext cx="4867275" cy="1962150"/>
          </a:xfrm>
          <a:prstGeom prst="rect">
            <a:avLst/>
          </a:prstGeom>
        </p:spPr>
      </p:pic>
      <p:sp>
        <p:nvSpPr>
          <p:cNvPr id="54" name="Oval 53"/>
          <p:cNvSpPr>
            <a:spLocks/>
          </p:cNvSpPr>
          <p:nvPr/>
        </p:nvSpPr>
        <p:spPr>
          <a:xfrm>
            <a:off x="6445758" y="3075529"/>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a:spLocks/>
          </p:cNvSpPr>
          <p:nvPr/>
        </p:nvSpPr>
        <p:spPr>
          <a:xfrm>
            <a:off x="6949440" y="31618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a:spLocks/>
          </p:cNvSpPr>
          <p:nvPr/>
        </p:nvSpPr>
        <p:spPr>
          <a:xfrm>
            <a:off x="6565392" y="3633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a:spLocks/>
          </p:cNvSpPr>
          <p:nvPr/>
        </p:nvSpPr>
        <p:spPr>
          <a:xfrm>
            <a:off x="6675120" y="331012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a:spLocks/>
          </p:cNvSpPr>
          <p:nvPr/>
        </p:nvSpPr>
        <p:spPr>
          <a:xfrm>
            <a:off x="6644640" y="41087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a:spLocks/>
          </p:cNvSpPr>
          <p:nvPr/>
        </p:nvSpPr>
        <p:spPr>
          <a:xfrm>
            <a:off x="6784848" y="2822448"/>
            <a:ext cx="73152" cy="73152"/>
          </a:xfrm>
          <a:prstGeom prst="ellipse">
            <a:avLst/>
          </a:prstGeom>
          <a:solidFill>
            <a:srgbClr val="00B050"/>
          </a:solidFill>
          <a:ln>
            <a:solidFill>
              <a:srgbClr val="008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0" name="Oval 59"/>
          <p:cNvSpPr>
            <a:spLocks/>
          </p:cNvSpPr>
          <p:nvPr/>
        </p:nvSpPr>
        <p:spPr>
          <a:xfrm>
            <a:off x="6242304" y="37063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a:spLocks/>
          </p:cNvSpPr>
          <p:nvPr/>
        </p:nvSpPr>
        <p:spPr>
          <a:xfrm>
            <a:off x="7321296" y="35661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a:spLocks/>
          </p:cNvSpPr>
          <p:nvPr/>
        </p:nvSpPr>
        <p:spPr>
          <a:xfrm>
            <a:off x="7510272" y="396240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a:spLocks/>
          </p:cNvSpPr>
          <p:nvPr/>
        </p:nvSpPr>
        <p:spPr>
          <a:xfrm>
            <a:off x="7394448" y="32857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a:spLocks/>
          </p:cNvSpPr>
          <p:nvPr/>
        </p:nvSpPr>
        <p:spPr>
          <a:xfrm>
            <a:off x="6851904" y="45354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a:spLocks/>
          </p:cNvSpPr>
          <p:nvPr/>
        </p:nvSpPr>
        <p:spPr>
          <a:xfrm>
            <a:off x="7735824" y="42123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a:spLocks/>
          </p:cNvSpPr>
          <p:nvPr/>
        </p:nvSpPr>
        <p:spPr>
          <a:xfrm>
            <a:off x="6918960" y="39806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a:spLocks/>
          </p:cNvSpPr>
          <p:nvPr/>
        </p:nvSpPr>
        <p:spPr>
          <a:xfrm>
            <a:off x="6888480" y="464515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a:spLocks/>
          </p:cNvSpPr>
          <p:nvPr/>
        </p:nvSpPr>
        <p:spPr>
          <a:xfrm>
            <a:off x="7401306" y="45052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a:spLocks/>
          </p:cNvSpPr>
          <p:nvPr/>
        </p:nvSpPr>
        <p:spPr>
          <a:xfrm>
            <a:off x="6912864" y="36972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a:spLocks/>
          </p:cNvSpPr>
          <p:nvPr/>
        </p:nvSpPr>
        <p:spPr>
          <a:xfrm>
            <a:off x="6364224" y="48524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a:spLocks/>
          </p:cNvSpPr>
          <p:nvPr/>
        </p:nvSpPr>
        <p:spPr>
          <a:xfrm>
            <a:off x="6717792" y="37856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a:spLocks/>
          </p:cNvSpPr>
          <p:nvPr/>
        </p:nvSpPr>
        <p:spPr>
          <a:xfrm>
            <a:off x="6797040" y="4261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a:spLocks/>
          </p:cNvSpPr>
          <p:nvPr/>
        </p:nvSpPr>
        <p:spPr>
          <a:xfrm>
            <a:off x="6394704" y="38587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a:spLocks/>
          </p:cNvSpPr>
          <p:nvPr/>
        </p:nvSpPr>
        <p:spPr>
          <a:xfrm>
            <a:off x="7473696" y="37185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a:spLocks/>
          </p:cNvSpPr>
          <p:nvPr/>
        </p:nvSpPr>
        <p:spPr>
          <a:xfrm>
            <a:off x="7662672" y="411480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a:spLocks/>
          </p:cNvSpPr>
          <p:nvPr/>
        </p:nvSpPr>
        <p:spPr>
          <a:xfrm>
            <a:off x="6675120" y="46756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a:spLocks/>
          </p:cNvSpPr>
          <p:nvPr/>
        </p:nvSpPr>
        <p:spPr>
          <a:xfrm>
            <a:off x="7437120" y="43159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a:spLocks/>
          </p:cNvSpPr>
          <p:nvPr/>
        </p:nvSpPr>
        <p:spPr>
          <a:xfrm>
            <a:off x="7290816" y="409651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a:spLocks/>
          </p:cNvSpPr>
          <p:nvPr/>
        </p:nvSpPr>
        <p:spPr>
          <a:xfrm>
            <a:off x="7235952" y="445617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a:spLocks/>
          </p:cNvSpPr>
          <p:nvPr/>
        </p:nvSpPr>
        <p:spPr>
          <a:xfrm>
            <a:off x="7553706" y="46576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a:spLocks/>
          </p:cNvSpPr>
          <p:nvPr/>
        </p:nvSpPr>
        <p:spPr>
          <a:xfrm>
            <a:off x="7284720" y="38130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a:spLocks/>
          </p:cNvSpPr>
          <p:nvPr/>
        </p:nvSpPr>
        <p:spPr>
          <a:xfrm>
            <a:off x="6516624" y="50048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a:spLocks/>
          </p:cNvSpPr>
          <p:nvPr/>
        </p:nvSpPr>
        <p:spPr>
          <a:xfrm>
            <a:off x="7705344" y="28895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a:spLocks/>
          </p:cNvSpPr>
          <p:nvPr/>
        </p:nvSpPr>
        <p:spPr>
          <a:xfrm>
            <a:off x="7894320" y="32857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a:spLocks/>
          </p:cNvSpPr>
          <p:nvPr/>
        </p:nvSpPr>
        <p:spPr>
          <a:xfrm>
            <a:off x="7680960" y="265785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a:spLocks/>
          </p:cNvSpPr>
          <p:nvPr/>
        </p:nvSpPr>
        <p:spPr>
          <a:xfrm>
            <a:off x="8022336" y="35844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a:spLocks/>
          </p:cNvSpPr>
          <p:nvPr/>
        </p:nvSpPr>
        <p:spPr>
          <a:xfrm>
            <a:off x="7857744" y="30419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a:spLocks/>
          </p:cNvSpPr>
          <p:nvPr/>
        </p:nvSpPr>
        <p:spPr>
          <a:xfrm>
            <a:off x="8046720" y="34381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a:spLocks/>
          </p:cNvSpPr>
          <p:nvPr/>
        </p:nvSpPr>
        <p:spPr>
          <a:xfrm>
            <a:off x="7650480" y="335889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a:spLocks/>
          </p:cNvSpPr>
          <p:nvPr/>
        </p:nvSpPr>
        <p:spPr>
          <a:xfrm>
            <a:off x="7644384" y="30754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5990844" y="2045528"/>
            <a:ext cx="2490216" cy="363931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a:spLocks/>
          </p:cNvSpPr>
          <p:nvPr/>
        </p:nvSpPr>
        <p:spPr>
          <a:xfrm>
            <a:off x="6244590" y="2362297"/>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a:spLocks/>
          </p:cNvSpPr>
          <p:nvPr/>
        </p:nvSpPr>
        <p:spPr>
          <a:xfrm>
            <a:off x="6748272" y="244859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a:spLocks/>
          </p:cNvSpPr>
          <p:nvPr/>
        </p:nvSpPr>
        <p:spPr>
          <a:xfrm>
            <a:off x="6473952" y="259689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a:spLocks/>
          </p:cNvSpPr>
          <p:nvPr/>
        </p:nvSpPr>
        <p:spPr>
          <a:xfrm>
            <a:off x="6583680" y="2109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a:spLocks/>
          </p:cNvSpPr>
          <p:nvPr/>
        </p:nvSpPr>
        <p:spPr>
          <a:xfrm>
            <a:off x="7418832" y="49926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a:spLocks/>
          </p:cNvSpPr>
          <p:nvPr/>
        </p:nvSpPr>
        <p:spPr>
          <a:xfrm>
            <a:off x="6894576" y="51998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a:spLocks/>
          </p:cNvSpPr>
          <p:nvPr/>
        </p:nvSpPr>
        <p:spPr>
          <a:xfrm>
            <a:off x="7205472" y="5023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a:spLocks/>
          </p:cNvSpPr>
          <p:nvPr/>
        </p:nvSpPr>
        <p:spPr>
          <a:xfrm>
            <a:off x="8084058" y="50051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a:spLocks/>
          </p:cNvSpPr>
          <p:nvPr/>
        </p:nvSpPr>
        <p:spPr>
          <a:xfrm>
            <a:off x="7046976" y="53522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p:cNvSpPr txBox="1"/>
          <p:nvPr/>
        </p:nvSpPr>
        <p:spPr>
          <a:xfrm>
            <a:off x="6801612" y="2673219"/>
            <a:ext cx="353568" cy="246221"/>
          </a:xfrm>
          <a:prstGeom prst="rect">
            <a:avLst/>
          </a:prstGeom>
          <a:noFill/>
        </p:spPr>
        <p:txBody>
          <a:bodyPr wrap="square" rtlCol="0">
            <a:spAutoFit/>
          </a:bodyPr>
          <a:lstStyle/>
          <a:p>
            <a:r>
              <a:rPr lang="en-US" sz="1000" dirty="0"/>
              <a:t>s</a:t>
            </a:r>
            <a:r>
              <a:rPr lang="en-US" sz="1000" baseline="-25000" dirty="0"/>
              <a:t>0</a:t>
            </a:r>
            <a:endParaRPr lang="en-US" sz="1000" dirty="0"/>
          </a:p>
        </p:txBody>
      </p:sp>
      <p:sp>
        <p:nvSpPr>
          <p:cNvPr id="102" name="Oval 101"/>
          <p:cNvSpPr/>
          <p:nvPr/>
        </p:nvSpPr>
        <p:spPr>
          <a:xfrm>
            <a:off x="6134876" y="2365584"/>
            <a:ext cx="1259572" cy="1148048"/>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TextBox 102"/>
          <p:cNvSpPr txBox="1"/>
          <p:nvPr/>
        </p:nvSpPr>
        <p:spPr>
          <a:xfrm>
            <a:off x="7185933" y="2390454"/>
            <a:ext cx="538159" cy="246221"/>
          </a:xfrm>
          <a:prstGeom prst="rect">
            <a:avLst/>
          </a:prstGeom>
          <a:noFill/>
        </p:spPr>
        <p:txBody>
          <a:bodyPr wrap="square" rtlCol="0">
            <a:spAutoFit/>
          </a:bodyPr>
          <a:lstStyle/>
          <a:p>
            <a:r>
              <a:rPr lang="en-US" sz="1000" dirty="0"/>
              <a:t>C(s</a:t>
            </a:r>
            <a:r>
              <a:rPr lang="en-US" sz="1000" baseline="-25000" dirty="0"/>
              <a:t>0</a:t>
            </a:r>
            <a:r>
              <a:rPr lang="en-US" sz="1000" dirty="0"/>
              <a:t>)</a:t>
            </a:r>
          </a:p>
        </p:txBody>
      </p:sp>
    </p:spTree>
    <p:extLst>
      <p:ext uri="{BB962C8B-B14F-4D97-AF65-F5344CB8AC3E}">
        <p14:creationId xmlns:p14="http://schemas.microsoft.com/office/powerpoint/2010/main" val="2266940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TRAJECTORY METHODS</a:t>
            </a:r>
          </a:p>
        </p:txBody>
      </p:sp>
      <p:pic>
        <p:nvPicPr>
          <p:cNvPr id="4" name="Picture 3"/>
          <p:cNvPicPr>
            <a:picLocks noChangeAspect="1"/>
          </p:cNvPicPr>
          <p:nvPr/>
        </p:nvPicPr>
        <p:blipFill>
          <a:blip r:embed="rId2"/>
          <a:stretch>
            <a:fillRect/>
          </a:stretch>
        </p:blipFill>
        <p:spPr>
          <a:xfrm>
            <a:off x="1270064" y="1512078"/>
            <a:ext cx="3495675" cy="2257425"/>
          </a:xfrm>
          <a:prstGeom prst="rect">
            <a:avLst/>
          </a:prstGeom>
        </p:spPr>
      </p:pic>
      <p:pic>
        <p:nvPicPr>
          <p:cNvPr id="5" name="Picture 4"/>
          <p:cNvPicPr>
            <a:picLocks noChangeAspect="1"/>
          </p:cNvPicPr>
          <p:nvPr/>
        </p:nvPicPr>
        <p:blipFill>
          <a:blip r:embed="rId3"/>
          <a:stretch>
            <a:fillRect/>
          </a:stretch>
        </p:blipFill>
        <p:spPr>
          <a:xfrm>
            <a:off x="618173" y="4311085"/>
            <a:ext cx="4867275" cy="1962150"/>
          </a:xfrm>
          <a:prstGeom prst="rect">
            <a:avLst/>
          </a:prstGeom>
        </p:spPr>
      </p:pic>
      <p:sp>
        <p:nvSpPr>
          <p:cNvPr id="54" name="Oval 53"/>
          <p:cNvSpPr>
            <a:spLocks/>
          </p:cNvSpPr>
          <p:nvPr/>
        </p:nvSpPr>
        <p:spPr>
          <a:xfrm>
            <a:off x="6445758" y="3075529"/>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a:spLocks/>
          </p:cNvSpPr>
          <p:nvPr/>
        </p:nvSpPr>
        <p:spPr>
          <a:xfrm>
            <a:off x="6949440" y="31618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a:spLocks/>
          </p:cNvSpPr>
          <p:nvPr/>
        </p:nvSpPr>
        <p:spPr>
          <a:xfrm>
            <a:off x="6565392" y="3633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a:spLocks/>
          </p:cNvSpPr>
          <p:nvPr/>
        </p:nvSpPr>
        <p:spPr>
          <a:xfrm>
            <a:off x="6675120" y="3310128"/>
            <a:ext cx="73152" cy="7315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8" name="Oval 57"/>
          <p:cNvSpPr>
            <a:spLocks/>
          </p:cNvSpPr>
          <p:nvPr/>
        </p:nvSpPr>
        <p:spPr>
          <a:xfrm>
            <a:off x="6644640" y="41087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a:spLocks/>
          </p:cNvSpPr>
          <p:nvPr/>
        </p:nvSpPr>
        <p:spPr>
          <a:xfrm>
            <a:off x="6784848" y="2822448"/>
            <a:ext cx="73152" cy="73152"/>
          </a:xfrm>
          <a:prstGeom prst="ellipse">
            <a:avLst/>
          </a:prstGeom>
          <a:solidFill>
            <a:srgbClr val="00B050"/>
          </a:solidFill>
          <a:ln>
            <a:solidFill>
              <a:srgbClr val="008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60" name="Oval 59"/>
          <p:cNvSpPr>
            <a:spLocks/>
          </p:cNvSpPr>
          <p:nvPr/>
        </p:nvSpPr>
        <p:spPr>
          <a:xfrm>
            <a:off x="6242304" y="37063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a:spLocks/>
          </p:cNvSpPr>
          <p:nvPr/>
        </p:nvSpPr>
        <p:spPr>
          <a:xfrm>
            <a:off x="7321296" y="35661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a:spLocks/>
          </p:cNvSpPr>
          <p:nvPr/>
        </p:nvSpPr>
        <p:spPr>
          <a:xfrm>
            <a:off x="7510272" y="396240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a:spLocks/>
          </p:cNvSpPr>
          <p:nvPr/>
        </p:nvSpPr>
        <p:spPr>
          <a:xfrm>
            <a:off x="7394448" y="32857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a:spLocks/>
          </p:cNvSpPr>
          <p:nvPr/>
        </p:nvSpPr>
        <p:spPr>
          <a:xfrm>
            <a:off x="6851904" y="45354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a:spLocks/>
          </p:cNvSpPr>
          <p:nvPr/>
        </p:nvSpPr>
        <p:spPr>
          <a:xfrm>
            <a:off x="7735824" y="42123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a:spLocks/>
          </p:cNvSpPr>
          <p:nvPr/>
        </p:nvSpPr>
        <p:spPr>
          <a:xfrm>
            <a:off x="6918960" y="39806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a:spLocks/>
          </p:cNvSpPr>
          <p:nvPr/>
        </p:nvSpPr>
        <p:spPr>
          <a:xfrm>
            <a:off x="6888480" y="464515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a:spLocks/>
          </p:cNvSpPr>
          <p:nvPr/>
        </p:nvSpPr>
        <p:spPr>
          <a:xfrm>
            <a:off x="7401306" y="45052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a:spLocks/>
          </p:cNvSpPr>
          <p:nvPr/>
        </p:nvSpPr>
        <p:spPr>
          <a:xfrm>
            <a:off x="6912864" y="36972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a:spLocks/>
          </p:cNvSpPr>
          <p:nvPr/>
        </p:nvSpPr>
        <p:spPr>
          <a:xfrm>
            <a:off x="6364224" y="48524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a:spLocks/>
          </p:cNvSpPr>
          <p:nvPr/>
        </p:nvSpPr>
        <p:spPr>
          <a:xfrm>
            <a:off x="6717792" y="37856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a:spLocks/>
          </p:cNvSpPr>
          <p:nvPr/>
        </p:nvSpPr>
        <p:spPr>
          <a:xfrm>
            <a:off x="6797040" y="4261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a:spLocks/>
          </p:cNvSpPr>
          <p:nvPr/>
        </p:nvSpPr>
        <p:spPr>
          <a:xfrm>
            <a:off x="6394704" y="38587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a:spLocks/>
          </p:cNvSpPr>
          <p:nvPr/>
        </p:nvSpPr>
        <p:spPr>
          <a:xfrm>
            <a:off x="7473696" y="37185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a:spLocks/>
          </p:cNvSpPr>
          <p:nvPr/>
        </p:nvSpPr>
        <p:spPr>
          <a:xfrm>
            <a:off x="7662672" y="411480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a:spLocks/>
          </p:cNvSpPr>
          <p:nvPr/>
        </p:nvSpPr>
        <p:spPr>
          <a:xfrm>
            <a:off x="6675120" y="46756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a:spLocks/>
          </p:cNvSpPr>
          <p:nvPr/>
        </p:nvSpPr>
        <p:spPr>
          <a:xfrm>
            <a:off x="7437120" y="43159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a:spLocks/>
          </p:cNvSpPr>
          <p:nvPr/>
        </p:nvSpPr>
        <p:spPr>
          <a:xfrm>
            <a:off x="7290816" y="409651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a:spLocks/>
          </p:cNvSpPr>
          <p:nvPr/>
        </p:nvSpPr>
        <p:spPr>
          <a:xfrm>
            <a:off x="7235952" y="445617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a:spLocks/>
          </p:cNvSpPr>
          <p:nvPr/>
        </p:nvSpPr>
        <p:spPr>
          <a:xfrm>
            <a:off x="7553706" y="46576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a:spLocks/>
          </p:cNvSpPr>
          <p:nvPr/>
        </p:nvSpPr>
        <p:spPr>
          <a:xfrm>
            <a:off x="7284720" y="38130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a:spLocks/>
          </p:cNvSpPr>
          <p:nvPr/>
        </p:nvSpPr>
        <p:spPr>
          <a:xfrm>
            <a:off x="6516624" y="50048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a:spLocks/>
          </p:cNvSpPr>
          <p:nvPr/>
        </p:nvSpPr>
        <p:spPr>
          <a:xfrm>
            <a:off x="7705344" y="28895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a:spLocks/>
          </p:cNvSpPr>
          <p:nvPr/>
        </p:nvSpPr>
        <p:spPr>
          <a:xfrm>
            <a:off x="7894320" y="32857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a:spLocks/>
          </p:cNvSpPr>
          <p:nvPr/>
        </p:nvSpPr>
        <p:spPr>
          <a:xfrm>
            <a:off x="7680960" y="265785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a:spLocks/>
          </p:cNvSpPr>
          <p:nvPr/>
        </p:nvSpPr>
        <p:spPr>
          <a:xfrm>
            <a:off x="8022336" y="35844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a:spLocks/>
          </p:cNvSpPr>
          <p:nvPr/>
        </p:nvSpPr>
        <p:spPr>
          <a:xfrm>
            <a:off x="7857744" y="30419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a:spLocks/>
          </p:cNvSpPr>
          <p:nvPr/>
        </p:nvSpPr>
        <p:spPr>
          <a:xfrm>
            <a:off x="8046720" y="34381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a:spLocks/>
          </p:cNvSpPr>
          <p:nvPr/>
        </p:nvSpPr>
        <p:spPr>
          <a:xfrm>
            <a:off x="7650480" y="335889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a:spLocks/>
          </p:cNvSpPr>
          <p:nvPr/>
        </p:nvSpPr>
        <p:spPr>
          <a:xfrm>
            <a:off x="7644384" y="30754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p:cNvSpPr/>
          <p:nvPr/>
        </p:nvSpPr>
        <p:spPr>
          <a:xfrm>
            <a:off x="5990844" y="2045528"/>
            <a:ext cx="2490216" cy="363931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2" name="Oval 91"/>
          <p:cNvSpPr>
            <a:spLocks/>
          </p:cNvSpPr>
          <p:nvPr/>
        </p:nvSpPr>
        <p:spPr>
          <a:xfrm>
            <a:off x="6244590" y="2362297"/>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a:spLocks/>
          </p:cNvSpPr>
          <p:nvPr/>
        </p:nvSpPr>
        <p:spPr>
          <a:xfrm>
            <a:off x="6748272" y="244859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p:cNvSpPr>
            <a:spLocks/>
          </p:cNvSpPr>
          <p:nvPr/>
        </p:nvSpPr>
        <p:spPr>
          <a:xfrm>
            <a:off x="6473952" y="259689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a:spLocks/>
          </p:cNvSpPr>
          <p:nvPr/>
        </p:nvSpPr>
        <p:spPr>
          <a:xfrm>
            <a:off x="6583680" y="2109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a:spLocks/>
          </p:cNvSpPr>
          <p:nvPr/>
        </p:nvSpPr>
        <p:spPr>
          <a:xfrm>
            <a:off x="7418832" y="49926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a:spLocks/>
          </p:cNvSpPr>
          <p:nvPr/>
        </p:nvSpPr>
        <p:spPr>
          <a:xfrm>
            <a:off x="6894576" y="51998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a:spLocks/>
          </p:cNvSpPr>
          <p:nvPr/>
        </p:nvSpPr>
        <p:spPr>
          <a:xfrm>
            <a:off x="7205472" y="5023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p:cNvSpPr>
            <a:spLocks/>
          </p:cNvSpPr>
          <p:nvPr/>
        </p:nvSpPr>
        <p:spPr>
          <a:xfrm>
            <a:off x="8084058" y="50051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a:spLocks/>
          </p:cNvSpPr>
          <p:nvPr/>
        </p:nvSpPr>
        <p:spPr>
          <a:xfrm>
            <a:off x="7046976" y="53522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p:cNvSpPr txBox="1"/>
          <p:nvPr/>
        </p:nvSpPr>
        <p:spPr>
          <a:xfrm>
            <a:off x="6801612" y="2673219"/>
            <a:ext cx="353568" cy="246221"/>
          </a:xfrm>
          <a:prstGeom prst="rect">
            <a:avLst/>
          </a:prstGeom>
          <a:noFill/>
        </p:spPr>
        <p:txBody>
          <a:bodyPr wrap="square" rtlCol="0">
            <a:spAutoFit/>
          </a:bodyPr>
          <a:lstStyle/>
          <a:p>
            <a:r>
              <a:rPr lang="en-US" sz="1000" dirty="0"/>
              <a:t>s</a:t>
            </a:r>
            <a:r>
              <a:rPr lang="en-US" sz="1000" baseline="-25000" dirty="0"/>
              <a:t>0</a:t>
            </a:r>
            <a:endParaRPr lang="en-US" sz="1000" dirty="0"/>
          </a:p>
        </p:txBody>
      </p:sp>
      <p:sp>
        <p:nvSpPr>
          <p:cNvPr id="102" name="Oval 101"/>
          <p:cNvSpPr/>
          <p:nvPr/>
        </p:nvSpPr>
        <p:spPr>
          <a:xfrm>
            <a:off x="6134876" y="2365584"/>
            <a:ext cx="1259572" cy="1148048"/>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 name="TextBox 102"/>
          <p:cNvSpPr txBox="1"/>
          <p:nvPr/>
        </p:nvSpPr>
        <p:spPr>
          <a:xfrm>
            <a:off x="7185933" y="2390454"/>
            <a:ext cx="538159" cy="246221"/>
          </a:xfrm>
          <a:prstGeom prst="rect">
            <a:avLst/>
          </a:prstGeom>
          <a:noFill/>
        </p:spPr>
        <p:txBody>
          <a:bodyPr wrap="square" rtlCol="0">
            <a:spAutoFit/>
          </a:bodyPr>
          <a:lstStyle/>
          <a:p>
            <a:r>
              <a:rPr lang="en-US" sz="1000" dirty="0"/>
              <a:t>C(s</a:t>
            </a:r>
            <a:r>
              <a:rPr lang="en-US" sz="1000" baseline="-25000" dirty="0"/>
              <a:t>0</a:t>
            </a:r>
            <a:r>
              <a:rPr lang="en-US" sz="1000" dirty="0"/>
              <a:t>)</a:t>
            </a:r>
          </a:p>
        </p:txBody>
      </p:sp>
      <p:sp>
        <p:nvSpPr>
          <p:cNvPr id="104" name="TextBox 103"/>
          <p:cNvSpPr txBox="1"/>
          <p:nvPr/>
        </p:nvSpPr>
        <p:spPr>
          <a:xfrm>
            <a:off x="6720840" y="3220616"/>
            <a:ext cx="353568" cy="246221"/>
          </a:xfrm>
          <a:prstGeom prst="rect">
            <a:avLst/>
          </a:prstGeom>
          <a:noFill/>
        </p:spPr>
        <p:txBody>
          <a:bodyPr wrap="square" rtlCol="0">
            <a:spAutoFit/>
          </a:bodyPr>
          <a:lstStyle/>
          <a:p>
            <a:r>
              <a:rPr lang="en-US" sz="1000" dirty="0"/>
              <a:t>s</a:t>
            </a:r>
            <a:r>
              <a:rPr lang="en-US" sz="1000" baseline="-25000" dirty="0"/>
              <a:t>1</a:t>
            </a:r>
            <a:endParaRPr lang="en-US" sz="1000" dirty="0"/>
          </a:p>
        </p:txBody>
      </p:sp>
      <p:sp>
        <p:nvSpPr>
          <p:cNvPr id="105" name="Oval 104"/>
          <p:cNvSpPr/>
          <p:nvPr/>
        </p:nvSpPr>
        <p:spPr>
          <a:xfrm>
            <a:off x="5990844" y="2951642"/>
            <a:ext cx="1693250" cy="1509617"/>
          </a:xfrm>
          <a:prstGeom prst="ellipse">
            <a:avLst/>
          </a:prstGeom>
          <a:noFill/>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6" name="TextBox 105"/>
          <p:cNvSpPr txBox="1"/>
          <p:nvPr/>
        </p:nvSpPr>
        <p:spPr>
          <a:xfrm>
            <a:off x="7606097" y="3715496"/>
            <a:ext cx="538159" cy="246221"/>
          </a:xfrm>
          <a:prstGeom prst="rect">
            <a:avLst/>
          </a:prstGeom>
          <a:noFill/>
        </p:spPr>
        <p:txBody>
          <a:bodyPr wrap="square" rtlCol="0">
            <a:spAutoFit/>
          </a:bodyPr>
          <a:lstStyle/>
          <a:p>
            <a:r>
              <a:rPr lang="en-US" sz="1000" dirty="0"/>
              <a:t>C(s</a:t>
            </a:r>
            <a:r>
              <a:rPr lang="en-US" sz="1000" baseline="-25000" dirty="0"/>
              <a:t>1</a:t>
            </a:r>
            <a:r>
              <a:rPr lang="en-US" sz="1000" dirty="0"/>
              <a:t>)</a:t>
            </a:r>
          </a:p>
        </p:txBody>
      </p:sp>
    </p:spTree>
    <p:extLst>
      <p:ext uri="{BB962C8B-B14F-4D97-AF65-F5344CB8AC3E}">
        <p14:creationId xmlns:p14="http://schemas.microsoft.com/office/powerpoint/2010/main" val="1532818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animBg="1"/>
      <p:bldP spid="10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TRAJECTORY METHODS</a:t>
            </a:r>
          </a:p>
        </p:txBody>
      </p:sp>
      <p:pic>
        <p:nvPicPr>
          <p:cNvPr id="4" name="Picture 3"/>
          <p:cNvPicPr>
            <a:picLocks noChangeAspect="1"/>
          </p:cNvPicPr>
          <p:nvPr/>
        </p:nvPicPr>
        <p:blipFill>
          <a:blip r:embed="rId2"/>
          <a:stretch>
            <a:fillRect/>
          </a:stretch>
        </p:blipFill>
        <p:spPr>
          <a:xfrm>
            <a:off x="1270064" y="1512078"/>
            <a:ext cx="3495675" cy="2257425"/>
          </a:xfrm>
          <a:prstGeom prst="rect">
            <a:avLst/>
          </a:prstGeom>
        </p:spPr>
      </p:pic>
      <p:pic>
        <p:nvPicPr>
          <p:cNvPr id="5" name="Picture 4"/>
          <p:cNvPicPr>
            <a:picLocks noChangeAspect="1"/>
          </p:cNvPicPr>
          <p:nvPr/>
        </p:nvPicPr>
        <p:blipFill>
          <a:blip r:embed="rId3"/>
          <a:stretch>
            <a:fillRect/>
          </a:stretch>
        </p:blipFill>
        <p:spPr>
          <a:xfrm>
            <a:off x="618173" y="4311085"/>
            <a:ext cx="4867275" cy="1962150"/>
          </a:xfrm>
          <a:prstGeom prst="rect">
            <a:avLst/>
          </a:prstGeom>
        </p:spPr>
      </p:pic>
      <p:sp>
        <p:nvSpPr>
          <p:cNvPr id="6" name="Oval 5"/>
          <p:cNvSpPr>
            <a:spLocks/>
          </p:cNvSpPr>
          <p:nvPr/>
        </p:nvSpPr>
        <p:spPr>
          <a:xfrm>
            <a:off x="6445758" y="3075529"/>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p:cNvSpPr>
          <p:nvPr/>
        </p:nvSpPr>
        <p:spPr>
          <a:xfrm>
            <a:off x="6949440" y="31618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a:spLocks/>
          </p:cNvSpPr>
          <p:nvPr/>
        </p:nvSpPr>
        <p:spPr>
          <a:xfrm>
            <a:off x="6565392" y="3633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a:spLocks/>
          </p:cNvSpPr>
          <p:nvPr/>
        </p:nvSpPr>
        <p:spPr>
          <a:xfrm>
            <a:off x="6675120" y="3310128"/>
            <a:ext cx="73152" cy="7315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Oval 9"/>
          <p:cNvSpPr>
            <a:spLocks/>
          </p:cNvSpPr>
          <p:nvPr/>
        </p:nvSpPr>
        <p:spPr>
          <a:xfrm>
            <a:off x="6644640" y="41087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a:spLocks/>
          </p:cNvSpPr>
          <p:nvPr/>
        </p:nvSpPr>
        <p:spPr>
          <a:xfrm>
            <a:off x="6784848" y="2822448"/>
            <a:ext cx="73152" cy="73152"/>
          </a:xfrm>
          <a:prstGeom prst="ellipse">
            <a:avLst/>
          </a:prstGeom>
          <a:solidFill>
            <a:srgbClr val="00B050"/>
          </a:solidFill>
          <a:ln>
            <a:solidFill>
              <a:srgbClr val="008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Oval 11"/>
          <p:cNvSpPr>
            <a:spLocks/>
          </p:cNvSpPr>
          <p:nvPr/>
        </p:nvSpPr>
        <p:spPr>
          <a:xfrm>
            <a:off x="6242304" y="37063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p:cNvSpPr>
          <p:nvPr/>
        </p:nvSpPr>
        <p:spPr>
          <a:xfrm>
            <a:off x="7321296" y="35661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a:spLocks/>
          </p:cNvSpPr>
          <p:nvPr/>
        </p:nvSpPr>
        <p:spPr>
          <a:xfrm>
            <a:off x="7510272" y="396240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a:spLocks/>
          </p:cNvSpPr>
          <p:nvPr/>
        </p:nvSpPr>
        <p:spPr>
          <a:xfrm>
            <a:off x="7394448" y="32857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a:spLocks/>
          </p:cNvSpPr>
          <p:nvPr/>
        </p:nvSpPr>
        <p:spPr>
          <a:xfrm>
            <a:off x="6851904" y="45354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a:spLocks/>
          </p:cNvSpPr>
          <p:nvPr/>
        </p:nvSpPr>
        <p:spPr>
          <a:xfrm>
            <a:off x="7735824" y="42123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a:spLocks/>
          </p:cNvSpPr>
          <p:nvPr/>
        </p:nvSpPr>
        <p:spPr>
          <a:xfrm>
            <a:off x="6918960" y="39806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p:cNvSpPr>
          <p:nvPr/>
        </p:nvSpPr>
        <p:spPr>
          <a:xfrm>
            <a:off x="6888480" y="464515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a:spLocks/>
          </p:cNvSpPr>
          <p:nvPr/>
        </p:nvSpPr>
        <p:spPr>
          <a:xfrm>
            <a:off x="7401306" y="45052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a:spLocks/>
          </p:cNvSpPr>
          <p:nvPr/>
        </p:nvSpPr>
        <p:spPr>
          <a:xfrm>
            <a:off x="6912864" y="36972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a:spLocks/>
          </p:cNvSpPr>
          <p:nvPr/>
        </p:nvSpPr>
        <p:spPr>
          <a:xfrm>
            <a:off x="6364224" y="48524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a:spLocks/>
          </p:cNvSpPr>
          <p:nvPr/>
        </p:nvSpPr>
        <p:spPr>
          <a:xfrm>
            <a:off x="6717792" y="37856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p:cNvSpPr>
          <p:nvPr/>
        </p:nvSpPr>
        <p:spPr>
          <a:xfrm>
            <a:off x="6797040" y="4261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a:spLocks/>
          </p:cNvSpPr>
          <p:nvPr/>
        </p:nvSpPr>
        <p:spPr>
          <a:xfrm>
            <a:off x="6394704" y="38587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a:spLocks/>
          </p:cNvSpPr>
          <p:nvPr/>
        </p:nvSpPr>
        <p:spPr>
          <a:xfrm>
            <a:off x="7473696" y="37185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a:spLocks/>
          </p:cNvSpPr>
          <p:nvPr/>
        </p:nvSpPr>
        <p:spPr>
          <a:xfrm>
            <a:off x="7662672" y="411480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a:spLocks/>
          </p:cNvSpPr>
          <p:nvPr/>
        </p:nvSpPr>
        <p:spPr>
          <a:xfrm>
            <a:off x="6675120" y="46756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p:cNvSpPr>
          <p:nvPr/>
        </p:nvSpPr>
        <p:spPr>
          <a:xfrm>
            <a:off x="7437120" y="43159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a:spLocks/>
          </p:cNvSpPr>
          <p:nvPr/>
        </p:nvSpPr>
        <p:spPr>
          <a:xfrm>
            <a:off x="7290816" y="4096512"/>
            <a:ext cx="73152" cy="731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p:cNvSpPr>
            <a:spLocks/>
          </p:cNvSpPr>
          <p:nvPr/>
        </p:nvSpPr>
        <p:spPr>
          <a:xfrm>
            <a:off x="7235952" y="445617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a:spLocks/>
          </p:cNvSpPr>
          <p:nvPr/>
        </p:nvSpPr>
        <p:spPr>
          <a:xfrm>
            <a:off x="7553706" y="46576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a:spLocks/>
          </p:cNvSpPr>
          <p:nvPr/>
        </p:nvSpPr>
        <p:spPr>
          <a:xfrm>
            <a:off x="7284720" y="38130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a:spLocks/>
          </p:cNvSpPr>
          <p:nvPr/>
        </p:nvSpPr>
        <p:spPr>
          <a:xfrm>
            <a:off x="6516624" y="50048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a:spLocks/>
          </p:cNvSpPr>
          <p:nvPr/>
        </p:nvSpPr>
        <p:spPr>
          <a:xfrm>
            <a:off x="7705344" y="28895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a:spLocks/>
          </p:cNvSpPr>
          <p:nvPr/>
        </p:nvSpPr>
        <p:spPr>
          <a:xfrm>
            <a:off x="7894320" y="32857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a:spLocks/>
          </p:cNvSpPr>
          <p:nvPr/>
        </p:nvSpPr>
        <p:spPr>
          <a:xfrm>
            <a:off x="7680960" y="265785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a:spLocks/>
          </p:cNvSpPr>
          <p:nvPr/>
        </p:nvSpPr>
        <p:spPr>
          <a:xfrm>
            <a:off x="8022336" y="35844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a:spLocks/>
          </p:cNvSpPr>
          <p:nvPr/>
        </p:nvSpPr>
        <p:spPr>
          <a:xfrm>
            <a:off x="7857744" y="30419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a:spLocks/>
          </p:cNvSpPr>
          <p:nvPr/>
        </p:nvSpPr>
        <p:spPr>
          <a:xfrm>
            <a:off x="8046720" y="34381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a:spLocks/>
          </p:cNvSpPr>
          <p:nvPr/>
        </p:nvSpPr>
        <p:spPr>
          <a:xfrm>
            <a:off x="7650480" y="335889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a:spLocks/>
          </p:cNvSpPr>
          <p:nvPr/>
        </p:nvSpPr>
        <p:spPr>
          <a:xfrm>
            <a:off x="7644384" y="30754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990844" y="2045528"/>
            <a:ext cx="2490216" cy="363931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Oval 43"/>
          <p:cNvSpPr>
            <a:spLocks/>
          </p:cNvSpPr>
          <p:nvPr/>
        </p:nvSpPr>
        <p:spPr>
          <a:xfrm>
            <a:off x="6244590" y="2362297"/>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a:spLocks/>
          </p:cNvSpPr>
          <p:nvPr/>
        </p:nvSpPr>
        <p:spPr>
          <a:xfrm>
            <a:off x="6748272" y="244859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a:spLocks/>
          </p:cNvSpPr>
          <p:nvPr/>
        </p:nvSpPr>
        <p:spPr>
          <a:xfrm>
            <a:off x="6473952" y="259689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a:spLocks/>
          </p:cNvSpPr>
          <p:nvPr/>
        </p:nvSpPr>
        <p:spPr>
          <a:xfrm>
            <a:off x="6583680" y="2109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a:spLocks/>
          </p:cNvSpPr>
          <p:nvPr/>
        </p:nvSpPr>
        <p:spPr>
          <a:xfrm>
            <a:off x="7418832" y="49926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a:spLocks/>
          </p:cNvSpPr>
          <p:nvPr/>
        </p:nvSpPr>
        <p:spPr>
          <a:xfrm>
            <a:off x="6894576" y="51998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a:spLocks/>
          </p:cNvSpPr>
          <p:nvPr/>
        </p:nvSpPr>
        <p:spPr>
          <a:xfrm>
            <a:off x="7205472" y="5023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a:spLocks/>
          </p:cNvSpPr>
          <p:nvPr/>
        </p:nvSpPr>
        <p:spPr>
          <a:xfrm>
            <a:off x="8084058" y="50051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a:spLocks/>
          </p:cNvSpPr>
          <p:nvPr/>
        </p:nvSpPr>
        <p:spPr>
          <a:xfrm>
            <a:off x="7046976" y="53522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801612" y="2673219"/>
            <a:ext cx="353568" cy="246221"/>
          </a:xfrm>
          <a:prstGeom prst="rect">
            <a:avLst/>
          </a:prstGeom>
          <a:noFill/>
        </p:spPr>
        <p:txBody>
          <a:bodyPr wrap="square" rtlCol="0">
            <a:spAutoFit/>
          </a:bodyPr>
          <a:lstStyle/>
          <a:p>
            <a:r>
              <a:rPr lang="en-US" sz="1000" dirty="0"/>
              <a:t>s</a:t>
            </a:r>
            <a:r>
              <a:rPr lang="en-US" sz="1000" baseline="-25000" dirty="0"/>
              <a:t>0</a:t>
            </a:r>
            <a:endParaRPr lang="en-US" sz="1000" dirty="0"/>
          </a:p>
        </p:txBody>
      </p:sp>
      <p:sp>
        <p:nvSpPr>
          <p:cNvPr id="54" name="Oval 53"/>
          <p:cNvSpPr/>
          <p:nvPr/>
        </p:nvSpPr>
        <p:spPr>
          <a:xfrm>
            <a:off x="6134876" y="2365584"/>
            <a:ext cx="1259572" cy="1148048"/>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TextBox 54"/>
          <p:cNvSpPr txBox="1"/>
          <p:nvPr/>
        </p:nvSpPr>
        <p:spPr>
          <a:xfrm>
            <a:off x="7185933" y="2390454"/>
            <a:ext cx="538159" cy="246221"/>
          </a:xfrm>
          <a:prstGeom prst="rect">
            <a:avLst/>
          </a:prstGeom>
          <a:noFill/>
        </p:spPr>
        <p:txBody>
          <a:bodyPr wrap="square" rtlCol="0">
            <a:spAutoFit/>
          </a:bodyPr>
          <a:lstStyle/>
          <a:p>
            <a:r>
              <a:rPr lang="en-US" sz="1000" dirty="0"/>
              <a:t>C(s</a:t>
            </a:r>
            <a:r>
              <a:rPr lang="en-US" sz="1000" baseline="-25000" dirty="0"/>
              <a:t>0</a:t>
            </a:r>
            <a:r>
              <a:rPr lang="en-US" sz="1000" dirty="0"/>
              <a:t>)</a:t>
            </a:r>
          </a:p>
        </p:txBody>
      </p:sp>
      <p:sp>
        <p:nvSpPr>
          <p:cNvPr id="56" name="TextBox 55"/>
          <p:cNvSpPr txBox="1"/>
          <p:nvPr/>
        </p:nvSpPr>
        <p:spPr>
          <a:xfrm>
            <a:off x="6720840" y="3220616"/>
            <a:ext cx="353568" cy="246221"/>
          </a:xfrm>
          <a:prstGeom prst="rect">
            <a:avLst/>
          </a:prstGeom>
          <a:noFill/>
        </p:spPr>
        <p:txBody>
          <a:bodyPr wrap="square" rtlCol="0">
            <a:spAutoFit/>
          </a:bodyPr>
          <a:lstStyle/>
          <a:p>
            <a:r>
              <a:rPr lang="en-US" sz="1000" dirty="0"/>
              <a:t>s</a:t>
            </a:r>
            <a:r>
              <a:rPr lang="en-US" sz="1000" baseline="-25000" dirty="0"/>
              <a:t>1</a:t>
            </a:r>
            <a:endParaRPr lang="en-US" sz="1000" dirty="0"/>
          </a:p>
        </p:txBody>
      </p:sp>
      <p:sp>
        <p:nvSpPr>
          <p:cNvPr id="57" name="Oval 56"/>
          <p:cNvSpPr/>
          <p:nvPr/>
        </p:nvSpPr>
        <p:spPr>
          <a:xfrm>
            <a:off x="5990844" y="2951642"/>
            <a:ext cx="1693250" cy="1509617"/>
          </a:xfrm>
          <a:prstGeom prst="ellipse">
            <a:avLst/>
          </a:prstGeom>
          <a:noFill/>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p:cNvSpPr txBox="1"/>
          <p:nvPr/>
        </p:nvSpPr>
        <p:spPr>
          <a:xfrm>
            <a:off x="7606097" y="3715496"/>
            <a:ext cx="538159" cy="246221"/>
          </a:xfrm>
          <a:prstGeom prst="rect">
            <a:avLst/>
          </a:prstGeom>
          <a:noFill/>
        </p:spPr>
        <p:txBody>
          <a:bodyPr wrap="square" rtlCol="0">
            <a:spAutoFit/>
          </a:bodyPr>
          <a:lstStyle/>
          <a:p>
            <a:r>
              <a:rPr lang="en-US" sz="1000" dirty="0"/>
              <a:t>C(s</a:t>
            </a:r>
            <a:r>
              <a:rPr lang="en-US" sz="1000" baseline="-25000" dirty="0"/>
              <a:t>1</a:t>
            </a:r>
            <a:r>
              <a:rPr lang="en-US" sz="1000" dirty="0"/>
              <a:t>)</a:t>
            </a:r>
          </a:p>
        </p:txBody>
      </p:sp>
      <p:sp>
        <p:nvSpPr>
          <p:cNvPr id="59" name="TextBox 58"/>
          <p:cNvSpPr txBox="1"/>
          <p:nvPr/>
        </p:nvSpPr>
        <p:spPr>
          <a:xfrm>
            <a:off x="7090999" y="4132404"/>
            <a:ext cx="353568" cy="246221"/>
          </a:xfrm>
          <a:prstGeom prst="rect">
            <a:avLst/>
          </a:prstGeom>
          <a:noFill/>
        </p:spPr>
        <p:txBody>
          <a:bodyPr wrap="square" rtlCol="0">
            <a:spAutoFit/>
          </a:bodyPr>
          <a:lstStyle/>
          <a:p>
            <a:r>
              <a:rPr lang="en-US" sz="1000" dirty="0"/>
              <a:t>s</a:t>
            </a:r>
            <a:r>
              <a:rPr lang="en-US" sz="1000" baseline="-25000" dirty="0"/>
              <a:t>2</a:t>
            </a:r>
            <a:endParaRPr lang="en-US" sz="1000" dirty="0"/>
          </a:p>
        </p:txBody>
      </p:sp>
      <p:sp>
        <p:nvSpPr>
          <p:cNvPr id="60" name="Oval 59"/>
          <p:cNvSpPr/>
          <p:nvPr/>
        </p:nvSpPr>
        <p:spPr>
          <a:xfrm>
            <a:off x="6358847" y="3770376"/>
            <a:ext cx="1687873" cy="1407856"/>
          </a:xfrm>
          <a:prstGeom prst="ellipse">
            <a:avLst/>
          </a:prstGeom>
          <a:no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p:cNvSpPr txBox="1"/>
          <p:nvPr/>
        </p:nvSpPr>
        <p:spPr>
          <a:xfrm>
            <a:off x="7967472" y="4584859"/>
            <a:ext cx="538159" cy="246221"/>
          </a:xfrm>
          <a:prstGeom prst="rect">
            <a:avLst/>
          </a:prstGeom>
          <a:noFill/>
        </p:spPr>
        <p:txBody>
          <a:bodyPr wrap="square" rtlCol="0">
            <a:spAutoFit/>
          </a:bodyPr>
          <a:lstStyle/>
          <a:p>
            <a:r>
              <a:rPr lang="en-US" sz="1000" dirty="0"/>
              <a:t>C(s</a:t>
            </a:r>
            <a:r>
              <a:rPr lang="en-US" sz="1000" baseline="-25000" dirty="0"/>
              <a:t>2</a:t>
            </a:r>
            <a:r>
              <a:rPr lang="en-US" sz="1000" dirty="0"/>
              <a:t>)</a:t>
            </a:r>
          </a:p>
        </p:txBody>
      </p:sp>
      <p:sp>
        <p:nvSpPr>
          <p:cNvPr id="3" name="TextBox 2"/>
          <p:cNvSpPr txBox="1"/>
          <p:nvPr/>
        </p:nvSpPr>
        <p:spPr>
          <a:xfrm>
            <a:off x="5910556" y="5714121"/>
            <a:ext cx="3087971" cy="461665"/>
          </a:xfrm>
          <a:prstGeom prst="rect">
            <a:avLst/>
          </a:prstGeom>
          <a:noFill/>
        </p:spPr>
        <p:txBody>
          <a:bodyPr wrap="square" rtlCol="0">
            <a:spAutoFit/>
          </a:bodyPr>
          <a:lstStyle/>
          <a:p>
            <a:r>
              <a:rPr lang="en-US" sz="1200" dirty="0"/>
              <a:t>Stop because of no improvement in region C(s</a:t>
            </a:r>
            <a:r>
              <a:rPr lang="en-US" sz="1200" baseline="-25000" dirty="0"/>
              <a:t>2</a:t>
            </a:r>
            <a:r>
              <a:rPr lang="en-US" sz="1200" dirty="0"/>
              <a:t>)</a:t>
            </a:r>
          </a:p>
        </p:txBody>
      </p:sp>
    </p:spTree>
    <p:extLst>
      <p:ext uri="{BB962C8B-B14F-4D97-AF65-F5344CB8AC3E}">
        <p14:creationId xmlns:p14="http://schemas.microsoft.com/office/powerpoint/2010/main" val="189679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1" grpId="0"/>
      <p:bldP spid="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TRAJECTORY METHODS</a:t>
            </a:r>
          </a:p>
        </p:txBody>
      </p:sp>
      <p:pic>
        <p:nvPicPr>
          <p:cNvPr id="4" name="Picture 3"/>
          <p:cNvPicPr>
            <a:picLocks noChangeAspect="1"/>
          </p:cNvPicPr>
          <p:nvPr/>
        </p:nvPicPr>
        <p:blipFill>
          <a:blip r:embed="rId2"/>
          <a:stretch>
            <a:fillRect/>
          </a:stretch>
        </p:blipFill>
        <p:spPr>
          <a:xfrm>
            <a:off x="1270064" y="1512078"/>
            <a:ext cx="3495675" cy="2257425"/>
          </a:xfrm>
          <a:prstGeom prst="rect">
            <a:avLst/>
          </a:prstGeom>
        </p:spPr>
      </p:pic>
      <p:pic>
        <p:nvPicPr>
          <p:cNvPr id="5" name="Picture 4"/>
          <p:cNvPicPr>
            <a:picLocks noChangeAspect="1"/>
          </p:cNvPicPr>
          <p:nvPr/>
        </p:nvPicPr>
        <p:blipFill>
          <a:blip r:embed="rId3"/>
          <a:stretch>
            <a:fillRect/>
          </a:stretch>
        </p:blipFill>
        <p:spPr>
          <a:xfrm>
            <a:off x="618173" y="4311085"/>
            <a:ext cx="4867275" cy="1962150"/>
          </a:xfrm>
          <a:prstGeom prst="rect">
            <a:avLst/>
          </a:prstGeom>
        </p:spPr>
      </p:pic>
      <p:sp>
        <p:nvSpPr>
          <p:cNvPr id="6" name="Oval 5"/>
          <p:cNvSpPr>
            <a:spLocks/>
          </p:cNvSpPr>
          <p:nvPr/>
        </p:nvSpPr>
        <p:spPr>
          <a:xfrm>
            <a:off x="6445758" y="3075529"/>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p:cNvSpPr>
          <p:nvPr/>
        </p:nvSpPr>
        <p:spPr>
          <a:xfrm>
            <a:off x="6949440" y="31618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a:spLocks/>
          </p:cNvSpPr>
          <p:nvPr/>
        </p:nvSpPr>
        <p:spPr>
          <a:xfrm>
            <a:off x="6565392" y="3633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a:spLocks/>
          </p:cNvSpPr>
          <p:nvPr/>
        </p:nvSpPr>
        <p:spPr>
          <a:xfrm>
            <a:off x="6675120" y="3310128"/>
            <a:ext cx="73152" cy="7315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Oval 9"/>
          <p:cNvSpPr>
            <a:spLocks/>
          </p:cNvSpPr>
          <p:nvPr/>
        </p:nvSpPr>
        <p:spPr>
          <a:xfrm>
            <a:off x="6644640" y="41087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a:spLocks/>
          </p:cNvSpPr>
          <p:nvPr/>
        </p:nvSpPr>
        <p:spPr>
          <a:xfrm>
            <a:off x="6784848" y="2822448"/>
            <a:ext cx="73152" cy="73152"/>
          </a:xfrm>
          <a:prstGeom prst="ellipse">
            <a:avLst/>
          </a:prstGeom>
          <a:solidFill>
            <a:srgbClr val="00B050"/>
          </a:solidFill>
          <a:ln>
            <a:solidFill>
              <a:srgbClr val="008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Oval 11"/>
          <p:cNvSpPr>
            <a:spLocks/>
          </p:cNvSpPr>
          <p:nvPr/>
        </p:nvSpPr>
        <p:spPr>
          <a:xfrm>
            <a:off x="6242304" y="37063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p:cNvSpPr>
          <p:nvPr/>
        </p:nvSpPr>
        <p:spPr>
          <a:xfrm>
            <a:off x="7321296" y="35661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a:spLocks/>
          </p:cNvSpPr>
          <p:nvPr/>
        </p:nvSpPr>
        <p:spPr>
          <a:xfrm>
            <a:off x="7510272" y="396240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a:spLocks/>
          </p:cNvSpPr>
          <p:nvPr/>
        </p:nvSpPr>
        <p:spPr>
          <a:xfrm>
            <a:off x="7394448" y="32857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a:spLocks/>
          </p:cNvSpPr>
          <p:nvPr/>
        </p:nvSpPr>
        <p:spPr>
          <a:xfrm>
            <a:off x="6851904" y="45354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a:spLocks/>
          </p:cNvSpPr>
          <p:nvPr/>
        </p:nvSpPr>
        <p:spPr>
          <a:xfrm>
            <a:off x="7735824" y="42123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a:spLocks/>
          </p:cNvSpPr>
          <p:nvPr/>
        </p:nvSpPr>
        <p:spPr>
          <a:xfrm>
            <a:off x="6918960" y="39806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p:cNvSpPr>
          <p:nvPr/>
        </p:nvSpPr>
        <p:spPr>
          <a:xfrm>
            <a:off x="6888480" y="464515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a:spLocks/>
          </p:cNvSpPr>
          <p:nvPr/>
        </p:nvSpPr>
        <p:spPr>
          <a:xfrm>
            <a:off x="7401306" y="45052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a:spLocks/>
          </p:cNvSpPr>
          <p:nvPr/>
        </p:nvSpPr>
        <p:spPr>
          <a:xfrm>
            <a:off x="6912864" y="36972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a:spLocks/>
          </p:cNvSpPr>
          <p:nvPr/>
        </p:nvSpPr>
        <p:spPr>
          <a:xfrm>
            <a:off x="6364224" y="48524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a:spLocks/>
          </p:cNvSpPr>
          <p:nvPr/>
        </p:nvSpPr>
        <p:spPr>
          <a:xfrm>
            <a:off x="6717792" y="37856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p:cNvSpPr>
          <p:nvPr/>
        </p:nvSpPr>
        <p:spPr>
          <a:xfrm>
            <a:off x="6797040" y="4261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a:spLocks/>
          </p:cNvSpPr>
          <p:nvPr/>
        </p:nvSpPr>
        <p:spPr>
          <a:xfrm>
            <a:off x="6394704" y="3848377"/>
            <a:ext cx="73152" cy="73152"/>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a:spLocks/>
          </p:cNvSpPr>
          <p:nvPr/>
        </p:nvSpPr>
        <p:spPr>
          <a:xfrm>
            <a:off x="7473696" y="37185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a:spLocks/>
          </p:cNvSpPr>
          <p:nvPr/>
        </p:nvSpPr>
        <p:spPr>
          <a:xfrm>
            <a:off x="7662672" y="411480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a:spLocks/>
          </p:cNvSpPr>
          <p:nvPr/>
        </p:nvSpPr>
        <p:spPr>
          <a:xfrm>
            <a:off x="6675120" y="46756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a:spLocks/>
          </p:cNvSpPr>
          <p:nvPr/>
        </p:nvSpPr>
        <p:spPr>
          <a:xfrm>
            <a:off x="7437120" y="43159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a:spLocks/>
          </p:cNvSpPr>
          <p:nvPr/>
        </p:nvSpPr>
        <p:spPr>
          <a:xfrm>
            <a:off x="7290816" y="4096512"/>
            <a:ext cx="73152" cy="731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1" name="Oval 30"/>
          <p:cNvSpPr>
            <a:spLocks/>
          </p:cNvSpPr>
          <p:nvPr/>
        </p:nvSpPr>
        <p:spPr>
          <a:xfrm>
            <a:off x="7235952" y="445617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a:spLocks/>
          </p:cNvSpPr>
          <p:nvPr/>
        </p:nvSpPr>
        <p:spPr>
          <a:xfrm>
            <a:off x="7553706" y="46576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a:spLocks/>
          </p:cNvSpPr>
          <p:nvPr/>
        </p:nvSpPr>
        <p:spPr>
          <a:xfrm>
            <a:off x="7284720" y="38130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a:spLocks/>
          </p:cNvSpPr>
          <p:nvPr/>
        </p:nvSpPr>
        <p:spPr>
          <a:xfrm>
            <a:off x="6516624" y="50048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a:spLocks/>
          </p:cNvSpPr>
          <p:nvPr/>
        </p:nvSpPr>
        <p:spPr>
          <a:xfrm>
            <a:off x="7705344" y="28895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a:spLocks/>
          </p:cNvSpPr>
          <p:nvPr/>
        </p:nvSpPr>
        <p:spPr>
          <a:xfrm>
            <a:off x="7894320" y="32857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a:spLocks/>
          </p:cNvSpPr>
          <p:nvPr/>
        </p:nvSpPr>
        <p:spPr>
          <a:xfrm>
            <a:off x="7680960" y="2657856"/>
            <a:ext cx="73152" cy="73152"/>
          </a:xfrm>
          <a:prstGeom prst="ellips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a:spLocks/>
          </p:cNvSpPr>
          <p:nvPr/>
        </p:nvSpPr>
        <p:spPr>
          <a:xfrm>
            <a:off x="8022336" y="35844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a:spLocks/>
          </p:cNvSpPr>
          <p:nvPr/>
        </p:nvSpPr>
        <p:spPr>
          <a:xfrm>
            <a:off x="7857744" y="30419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a:spLocks/>
          </p:cNvSpPr>
          <p:nvPr/>
        </p:nvSpPr>
        <p:spPr>
          <a:xfrm>
            <a:off x="8046720" y="34381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a:spLocks/>
          </p:cNvSpPr>
          <p:nvPr/>
        </p:nvSpPr>
        <p:spPr>
          <a:xfrm>
            <a:off x="7650480" y="335889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a:spLocks/>
          </p:cNvSpPr>
          <p:nvPr/>
        </p:nvSpPr>
        <p:spPr>
          <a:xfrm>
            <a:off x="7644384" y="30754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990844" y="2045528"/>
            <a:ext cx="2490216" cy="363931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Oval 43"/>
          <p:cNvSpPr>
            <a:spLocks/>
          </p:cNvSpPr>
          <p:nvPr/>
        </p:nvSpPr>
        <p:spPr>
          <a:xfrm>
            <a:off x="6244590" y="2362297"/>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a:spLocks/>
          </p:cNvSpPr>
          <p:nvPr/>
        </p:nvSpPr>
        <p:spPr>
          <a:xfrm>
            <a:off x="6748272" y="244859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a:spLocks/>
          </p:cNvSpPr>
          <p:nvPr/>
        </p:nvSpPr>
        <p:spPr>
          <a:xfrm>
            <a:off x="6473952" y="259689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a:spLocks/>
          </p:cNvSpPr>
          <p:nvPr/>
        </p:nvSpPr>
        <p:spPr>
          <a:xfrm>
            <a:off x="6583680" y="2109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a:spLocks/>
          </p:cNvSpPr>
          <p:nvPr/>
        </p:nvSpPr>
        <p:spPr>
          <a:xfrm>
            <a:off x="7418832" y="49926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a:spLocks/>
          </p:cNvSpPr>
          <p:nvPr/>
        </p:nvSpPr>
        <p:spPr>
          <a:xfrm>
            <a:off x="6894576" y="51998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a:spLocks/>
          </p:cNvSpPr>
          <p:nvPr/>
        </p:nvSpPr>
        <p:spPr>
          <a:xfrm>
            <a:off x="7205472" y="5023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a:spLocks/>
          </p:cNvSpPr>
          <p:nvPr/>
        </p:nvSpPr>
        <p:spPr>
          <a:xfrm>
            <a:off x="8084058" y="50051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a:spLocks/>
          </p:cNvSpPr>
          <p:nvPr/>
        </p:nvSpPr>
        <p:spPr>
          <a:xfrm>
            <a:off x="7046976" y="53522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801612" y="2673219"/>
            <a:ext cx="353568" cy="246221"/>
          </a:xfrm>
          <a:prstGeom prst="rect">
            <a:avLst/>
          </a:prstGeom>
          <a:noFill/>
        </p:spPr>
        <p:txBody>
          <a:bodyPr wrap="square" rtlCol="0">
            <a:spAutoFit/>
          </a:bodyPr>
          <a:lstStyle/>
          <a:p>
            <a:r>
              <a:rPr lang="en-US" sz="1000" dirty="0"/>
              <a:t>s</a:t>
            </a:r>
            <a:r>
              <a:rPr lang="en-US" sz="1000" baseline="-25000" dirty="0"/>
              <a:t>0</a:t>
            </a:r>
            <a:endParaRPr lang="en-US" sz="1000" dirty="0"/>
          </a:p>
        </p:txBody>
      </p:sp>
      <p:sp>
        <p:nvSpPr>
          <p:cNvPr id="54" name="Oval 53"/>
          <p:cNvSpPr/>
          <p:nvPr/>
        </p:nvSpPr>
        <p:spPr>
          <a:xfrm>
            <a:off x="6134876" y="2365584"/>
            <a:ext cx="1259572" cy="1148048"/>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TextBox 54"/>
          <p:cNvSpPr txBox="1"/>
          <p:nvPr/>
        </p:nvSpPr>
        <p:spPr>
          <a:xfrm>
            <a:off x="7185933" y="2390454"/>
            <a:ext cx="538159" cy="246221"/>
          </a:xfrm>
          <a:prstGeom prst="rect">
            <a:avLst/>
          </a:prstGeom>
          <a:noFill/>
        </p:spPr>
        <p:txBody>
          <a:bodyPr wrap="square" rtlCol="0">
            <a:spAutoFit/>
          </a:bodyPr>
          <a:lstStyle/>
          <a:p>
            <a:r>
              <a:rPr lang="en-US" sz="1000" dirty="0"/>
              <a:t>C(s</a:t>
            </a:r>
            <a:r>
              <a:rPr lang="en-US" sz="1000" baseline="-25000" dirty="0"/>
              <a:t>0</a:t>
            </a:r>
            <a:r>
              <a:rPr lang="en-US" sz="1000" dirty="0"/>
              <a:t>)</a:t>
            </a:r>
          </a:p>
        </p:txBody>
      </p:sp>
      <p:sp>
        <p:nvSpPr>
          <p:cNvPr id="56" name="TextBox 55"/>
          <p:cNvSpPr txBox="1"/>
          <p:nvPr/>
        </p:nvSpPr>
        <p:spPr>
          <a:xfrm>
            <a:off x="6720840" y="3220616"/>
            <a:ext cx="353568" cy="246221"/>
          </a:xfrm>
          <a:prstGeom prst="rect">
            <a:avLst/>
          </a:prstGeom>
          <a:noFill/>
        </p:spPr>
        <p:txBody>
          <a:bodyPr wrap="square" rtlCol="0">
            <a:spAutoFit/>
          </a:bodyPr>
          <a:lstStyle/>
          <a:p>
            <a:r>
              <a:rPr lang="en-US" sz="1000" dirty="0"/>
              <a:t>s</a:t>
            </a:r>
            <a:r>
              <a:rPr lang="en-US" sz="1000" baseline="-25000" dirty="0"/>
              <a:t>1</a:t>
            </a:r>
            <a:endParaRPr lang="en-US" sz="1000" dirty="0"/>
          </a:p>
        </p:txBody>
      </p:sp>
      <p:sp>
        <p:nvSpPr>
          <p:cNvPr id="57" name="Oval 56"/>
          <p:cNvSpPr/>
          <p:nvPr/>
        </p:nvSpPr>
        <p:spPr>
          <a:xfrm>
            <a:off x="5990844" y="2951642"/>
            <a:ext cx="1693250" cy="1509617"/>
          </a:xfrm>
          <a:prstGeom prst="ellipse">
            <a:avLst/>
          </a:prstGeom>
          <a:noFill/>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TextBox 57"/>
          <p:cNvSpPr txBox="1"/>
          <p:nvPr/>
        </p:nvSpPr>
        <p:spPr>
          <a:xfrm>
            <a:off x="7606097" y="3715496"/>
            <a:ext cx="538159" cy="246221"/>
          </a:xfrm>
          <a:prstGeom prst="rect">
            <a:avLst/>
          </a:prstGeom>
          <a:noFill/>
        </p:spPr>
        <p:txBody>
          <a:bodyPr wrap="square" rtlCol="0">
            <a:spAutoFit/>
          </a:bodyPr>
          <a:lstStyle/>
          <a:p>
            <a:r>
              <a:rPr lang="en-US" sz="1000" dirty="0"/>
              <a:t>C(s</a:t>
            </a:r>
            <a:r>
              <a:rPr lang="en-US" sz="1000" baseline="-25000" dirty="0"/>
              <a:t>1</a:t>
            </a:r>
            <a:r>
              <a:rPr lang="en-US" sz="1000" dirty="0"/>
              <a:t>)</a:t>
            </a:r>
          </a:p>
        </p:txBody>
      </p:sp>
      <p:sp>
        <p:nvSpPr>
          <p:cNvPr id="59" name="TextBox 58"/>
          <p:cNvSpPr txBox="1"/>
          <p:nvPr/>
        </p:nvSpPr>
        <p:spPr>
          <a:xfrm>
            <a:off x="7090999" y="4132404"/>
            <a:ext cx="353568" cy="246221"/>
          </a:xfrm>
          <a:prstGeom prst="rect">
            <a:avLst/>
          </a:prstGeom>
          <a:noFill/>
        </p:spPr>
        <p:txBody>
          <a:bodyPr wrap="square" rtlCol="0">
            <a:spAutoFit/>
          </a:bodyPr>
          <a:lstStyle/>
          <a:p>
            <a:r>
              <a:rPr lang="en-US" sz="1000" dirty="0"/>
              <a:t>s</a:t>
            </a:r>
            <a:r>
              <a:rPr lang="en-US" sz="1000" baseline="-25000" dirty="0"/>
              <a:t>2</a:t>
            </a:r>
            <a:endParaRPr lang="en-US" sz="1000" dirty="0"/>
          </a:p>
        </p:txBody>
      </p:sp>
      <p:sp>
        <p:nvSpPr>
          <p:cNvPr id="60" name="Oval 59"/>
          <p:cNvSpPr/>
          <p:nvPr/>
        </p:nvSpPr>
        <p:spPr>
          <a:xfrm>
            <a:off x="6358847" y="3770376"/>
            <a:ext cx="1687873" cy="1407856"/>
          </a:xfrm>
          <a:prstGeom prst="ellipse">
            <a:avLst/>
          </a:prstGeom>
          <a:no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1" name="TextBox 60"/>
          <p:cNvSpPr txBox="1"/>
          <p:nvPr/>
        </p:nvSpPr>
        <p:spPr>
          <a:xfrm>
            <a:off x="7967472" y="4584859"/>
            <a:ext cx="538159" cy="246221"/>
          </a:xfrm>
          <a:prstGeom prst="rect">
            <a:avLst/>
          </a:prstGeom>
          <a:noFill/>
        </p:spPr>
        <p:txBody>
          <a:bodyPr wrap="square" rtlCol="0">
            <a:spAutoFit/>
          </a:bodyPr>
          <a:lstStyle/>
          <a:p>
            <a:r>
              <a:rPr lang="en-US" sz="1000" dirty="0"/>
              <a:t>C(s</a:t>
            </a:r>
            <a:r>
              <a:rPr lang="en-US" sz="1000" baseline="-25000" dirty="0"/>
              <a:t>2</a:t>
            </a:r>
            <a:r>
              <a:rPr lang="en-US" sz="1000" dirty="0"/>
              <a:t>)</a:t>
            </a:r>
          </a:p>
        </p:txBody>
      </p:sp>
      <p:sp>
        <p:nvSpPr>
          <p:cNvPr id="125" name="TextBox 124"/>
          <p:cNvSpPr txBox="1"/>
          <p:nvPr/>
        </p:nvSpPr>
        <p:spPr>
          <a:xfrm>
            <a:off x="5790784" y="5753525"/>
            <a:ext cx="3256095" cy="830997"/>
          </a:xfrm>
          <a:prstGeom prst="rect">
            <a:avLst/>
          </a:prstGeom>
          <a:noFill/>
        </p:spPr>
        <p:txBody>
          <a:bodyPr wrap="square" rtlCol="0">
            <a:spAutoFit/>
          </a:bodyPr>
          <a:lstStyle/>
          <a:p>
            <a:r>
              <a:rPr lang="en-US" sz="1200" b="1" dirty="0"/>
              <a:t>Turns out two global optima in this problem, but none was identified</a:t>
            </a:r>
            <a:endParaRPr lang="en-US" sz="1200" dirty="0"/>
          </a:p>
          <a:p>
            <a:pPr marL="171450" indent="-171450">
              <a:buFont typeface="Arial" panose="020B0604020202020204" pitchFamily="34" charset="0"/>
              <a:buChar char="•"/>
            </a:pPr>
            <a:r>
              <a:rPr lang="en-US" sz="1200" dirty="0"/>
              <a:t>One was missed during search of region C(s</a:t>
            </a:r>
            <a:r>
              <a:rPr lang="en-US" sz="1200" baseline="-25000" dirty="0"/>
              <a:t>1</a:t>
            </a:r>
            <a:r>
              <a:rPr lang="en-US" sz="1200" dirty="0"/>
              <a:t>)</a:t>
            </a:r>
          </a:p>
          <a:p>
            <a:pPr marL="171450" indent="-171450">
              <a:buFont typeface="Arial" panose="020B0604020202020204" pitchFamily="34" charset="0"/>
              <a:buChar char="•"/>
            </a:pPr>
            <a:r>
              <a:rPr lang="en-US" sz="1200" dirty="0"/>
              <a:t>One was far away from searched space</a:t>
            </a:r>
          </a:p>
        </p:txBody>
      </p:sp>
      <p:cxnSp>
        <p:nvCxnSpPr>
          <p:cNvPr id="62" name="Straight Arrow Connector 61"/>
          <p:cNvCxnSpPr/>
          <p:nvPr/>
        </p:nvCxnSpPr>
        <p:spPr>
          <a:xfrm flipH="1">
            <a:off x="6710267" y="2954392"/>
            <a:ext cx="88201" cy="30308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a:off x="6458904" y="3438144"/>
            <a:ext cx="179640" cy="31613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a:endCxn id="59" idx="0"/>
          </p:cNvCxnSpPr>
          <p:nvPr/>
        </p:nvCxnSpPr>
        <p:spPr>
          <a:xfrm>
            <a:off x="6503713" y="3904999"/>
            <a:ext cx="764070" cy="22740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032016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POPULATION-BASED METHODS</a:t>
            </a:r>
          </a:p>
        </p:txBody>
      </p:sp>
      <p:grpSp>
        <p:nvGrpSpPr>
          <p:cNvPr id="53" name="Group 52"/>
          <p:cNvGrpSpPr/>
          <p:nvPr/>
        </p:nvGrpSpPr>
        <p:grpSpPr>
          <a:xfrm>
            <a:off x="5990844" y="2045528"/>
            <a:ext cx="2490216" cy="3639312"/>
            <a:chOff x="5990844" y="2045528"/>
            <a:chExt cx="2490216" cy="3639312"/>
          </a:xfrm>
        </p:grpSpPr>
        <p:sp>
          <p:nvSpPr>
            <p:cNvPr id="6" name="Oval 5"/>
            <p:cNvSpPr/>
            <p:nvPr/>
          </p:nvSpPr>
          <p:spPr>
            <a:xfrm>
              <a:off x="6445758" y="3075529"/>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949440" y="31618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565392" y="3633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675120" y="331012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644640" y="41087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6784848" y="28224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242304" y="37063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7321296" y="35661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510272" y="396240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7394448" y="32857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6851904" y="45354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7735824" y="42123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6918960" y="39806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888480" y="464515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7401306" y="45052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912864" y="36972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364224" y="48524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717792" y="37856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6797040" y="4261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394704" y="38587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7473696" y="37185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7662672" y="411480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675120" y="46756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7437120" y="43159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7290816" y="409651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7235952" y="445617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7553706" y="46576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284720" y="38130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516624" y="50048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705344" y="28895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7894320" y="32857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7680960" y="265785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8022336" y="35844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857744" y="30419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8046720" y="34381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7650480" y="335889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7644384" y="30754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p:cNvSpPr/>
            <p:nvPr/>
          </p:nvSpPr>
          <p:spPr>
            <a:xfrm>
              <a:off x="5990844" y="2045528"/>
              <a:ext cx="2490216" cy="363931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4" name="Oval 43"/>
            <p:cNvSpPr/>
            <p:nvPr/>
          </p:nvSpPr>
          <p:spPr>
            <a:xfrm>
              <a:off x="6244590" y="2362297"/>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6748272" y="244859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6473952" y="259689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6583680" y="2109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7418832" y="49926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6894576" y="51998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7205472" y="5023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8084058" y="50051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7046976" y="53522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5" name="Picture 54"/>
          <p:cNvPicPr>
            <a:picLocks noChangeAspect="1"/>
          </p:cNvPicPr>
          <p:nvPr/>
        </p:nvPicPr>
        <p:blipFill>
          <a:blip r:embed="rId2"/>
          <a:stretch>
            <a:fillRect/>
          </a:stretch>
        </p:blipFill>
        <p:spPr>
          <a:xfrm>
            <a:off x="519545" y="4212336"/>
            <a:ext cx="5200650" cy="1790700"/>
          </a:xfrm>
          <a:prstGeom prst="rect">
            <a:avLst/>
          </a:prstGeom>
        </p:spPr>
      </p:pic>
      <p:pic>
        <p:nvPicPr>
          <p:cNvPr id="56" name="Picture 55"/>
          <p:cNvPicPr>
            <a:picLocks noChangeAspect="1"/>
          </p:cNvPicPr>
          <p:nvPr/>
        </p:nvPicPr>
        <p:blipFill>
          <a:blip r:embed="rId3"/>
          <a:stretch>
            <a:fillRect/>
          </a:stretch>
        </p:blipFill>
        <p:spPr>
          <a:xfrm>
            <a:off x="632521" y="1658757"/>
            <a:ext cx="4644511" cy="2327382"/>
          </a:xfrm>
          <a:prstGeom prst="rect">
            <a:avLst/>
          </a:prstGeom>
        </p:spPr>
      </p:pic>
    </p:spTree>
    <p:extLst>
      <p:ext uri="{BB962C8B-B14F-4D97-AF65-F5344CB8AC3E}">
        <p14:creationId xmlns:p14="http://schemas.microsoft.com/office/powerpoint/2010/main" val="1083672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a:t>Swarm Intelligence (SI)</a:t>
            </a:r>
            <a:endParaRPr lang="en-US" dirty="0"/>
          </a:p>
        </p:txBody>
      </p:sp>
      <p:sp>
        <p:nvSpPr>
          <p:cNvPr id="9" name="Content Placeholder 6"/>
          <p:cNvSpPr>
            <a:spLocks noGrp="1"/>
          </p:cNvSpPr>
          <p:nvPr>
            <p:ph idx="4294967295"/>
          </p:nvPr>
        </p:nvSpPr>
        <p:spPr>
          <a:xfrm>
            <a:off x="354730" y="1904763"/>
            <a:ext cx="8383313" cy="3705791"/>
          </a:xfrm>
        </p:spPr>
        <p:txBody>
          <a:bodyPr>
            <a:normAutofit fontScale="92500" lnSpcReduction="20000"/>
          </a:bodyPr>
          <a:lstStyle/>
          <a:p>
            <a:pPr>
              <a:buFontTx/>
              <a:buChar char="-"/>
            </a:pPr>
            <a:r>
              <a:rPr lang="en-US" sz="2100" dirty="0">
                <a:latin typeface="+mn-lt"/>
              </a:rPr>
              <a:t>Several algorithms exist that are inspired from principles of SI including </a:t>
            </a:r>
          </a:p>
          <a:p>
            <a:pPr lvl="1">
              <a:buFontTx/>
              <a:buChar char="-"/>
            </a:pPr>
            <a:r>
              <a:rPr lang="en-US" sz="1800" b="1" dirty="0">
                <a:solidFill>
                  <a:schemeClr val="bg1">
                    <a:lumMod val="50000"/>
                  </a:schemeClr>
                </a:solidFill>
              </a:rPr>
              <a:t>Genetic Algorithms (GA), </a:t>
            </a:r>
          </a:p>
          <a:p>
            <a:pPr lvl="1">
              <a:buFontTx/>
              <a:buChar char="-"/>
            </a:pPr>
            <a:r>
              <a:rPr lang="en-US" sz="1800" b="1" dirty="0"/>
              <a:t>Differential Evolution (DE), </a:t>
            </a:r>
          </a:p>
          <a:p>
            <a:pPr lvl="1">
              <a:buFontTx/>
              <a:buChar char="-"/>
            </a:pPr>
            <a:r>
              <a:rPr lang="en-US" sz="1800" b="1" dirty="0"/>
              <a:t>Particle Swarm Optimization (PSO), </a:t>
            </a:r>
          </a:p>
          <a:p>
            <a:pPr lvl="1">
              <a:buFontTx/>
              <a:buChar char="-"/>
            </a:pPr>
            <a:r>
              <a:rPr lang="en-US" sz="1800" b="1" dirty="0"/>
              <a:t>Ant Colony Optimization (ACO), </a:t>
            </a:r>
          </a:p>
          <a:p>
            <a:pPr lvl="1">
              <a:buFontTx/>
              <a:buChar char="-"/>
            </a:pPr>
            <a:r>
              <a:rPr lang="en-US" sz="1800" dirty="0"/>
              <a:t>Artificial Bee Colony (ABC), </a:t>
            </a:r>
          </a:p>
          <a:p>
            <a:pPr lvl="1">
              <a:buFontTx/>
              <a:buChar char="-"/>
            </a:pPr>
            <a:r>
              <a:rPr lang="en-US" sz="1800" dirty="0"/>
              <a:t>Glowworm Swarm Optimization (GSO), </a:t>
            </a:r>
          </a:p>
          <a:p>
            <a:pPr lvl="1">
              <a:buFontTx/>
              <a:buChar char="-"/>
            </a:pPr>
            <a:r>
              <a:rPr lang="en-US" sz="1800" dirty="0"/>
              <a:t>Cuckoo Search Algorithm (CSA)</a:t>
            </a:r>
          </a:p>
          <a:p>
            <a:pPr lvl="1">
              <a:buFontTx/>
              <a:buChar char="-"/>
            </a:pPr>
            <a:r>
              <a:rPr lang="en-US" sz="1800" dirty="0"/>
              <a:t>Evolution Strategy (ES), </a:t>
            </a:r>
          </a:p>
          <a:p>
            <a:pPr lvl="1">
              <a:buFontTx/>
              <a:buChar char="-"/>
            </a:pPr>
            <a:r>
              <a:rPr lang="en-US" sz="1800" dirty="0"/>
              <a:t>Evolutionary Programming (EP), </a:t>
            </a:r>
          </a:p>
          <a:p>
            <a:pPr lvl="1">
              <a:buFontTx/>
              <a:buChar char="-"/>
            </a:pPr>
            <a:r>
              <a:rPr lang="en-US" sz="1800" dirty="0"/>
              <a:t>Firefly Algorithm (FA), </a:t>
            </a:r>
          </a:p>
          <a:p>
            <a:pPr lvl="1">
              <a:buFontTx/>
              <a:buChar char="-"/>
            </a:pPr>
            <a:r>
              <a:rPr lang="en-US" sz="1800" dirty="0"/>
              <a:t>Bat Algorithm (BA) </a:t>
            </a:r>
          </a:p>
          <a:p>
            <a:pPr lvl="1">
              <a:buFontTx/>
              <a:buChar char="-"/>
            </a:pPr>
            <a:r>
              <a:rPr lang="en-US" sz="1800" dirty="0"/>
              <a:t>Grey Wolf Optimizer (GWO)</a:t>
            </a:r>
          </a:p>
          <a:p>
            <a:pPr lvl="1">
              <a:buFontTx/>
              <a:buChar char="-"/>
            </a:pPr>
            <a:r>
              <a:rPr lang="en-US" sz="1800" dirty="0"/>
              <a:t>And others …</a:t>
            </a:r>
          </a:p>
        </p:txBody>
      </p:sp>
    </p:spTree>
    <p:extLst>
      <p:ext uri="{BB962C8B-B14F-4D97-AF65-F5344CB8AC3E}">
        <p14:creationId xmlns:p14="http://schemas.microsoft.com/office/powerpoint/2010/main" val="16580822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POPULATION-BASED METHODS</a:t>
            </a:r>
          </a:p>
        </p:txBody>
      </p:sp>
      <p:pic>
        <p:nvPicPr>
          <p:cNvPr id="54" name="Picture 53"/>
          <p:cNvPicPr>
            <a:picLocks noChangeAspect="1"/>
          </p:cNvPicPr>
          <p:nvPr/>
        </p:nvPicPr>
        <p:blipFill>
          <a:blip r:embed="rId2"/>
          <a:stretch>
            <a:fillRect/>
          </a:stretch>
        </p:blipFill>
        <p:spPr>
          <a:xfrm>
            <a:off x="632521" y="1658757"/>
            <a:ext cx="4644511" cy="2327382"/>
          </a:xfrm>
          <a:prstGeom prst="rect">
            <a:avLst/>
          </a:prstGeom>
        </p:spPr>
      </p:pic>
      <p:pic>
        <p:nvPicPr>
          <p:cNvPr id="55" name="Picture 54"/>
          <p:cNvPicPr>
            <a:picLocks noChangeAspect="1"/>
          </p:cNvPicPr>
          <p:nvPr/>
        </p:nvPicPr>
        <p:blipFill>
          <a:blip r:embed="rId3"/>
          <a:stretch>
            <a:fillRect/>
          </a:stretch>
        </p:blipFill>
        <p:spPr>
          <a:xfrm>
            <a:off x="519545" y="4212336"/>
            <a:ext cx="5200650" cy="1790700"/>
          </a:xfrm>
          <a:prstGeom prst="rect">
            <a:avLst/>
          </a:prstGeom>
        </p:spPr>
      </p:pic>
      <p:sp>
        <p:nvSpPr>
          <p:cNvPr id="104" name="TextBox 103"/>
          <p:cNvSpPr txBox="1"/>
          <p:nvPr/>
        </p:nvSpPr>
        <p:spPr>
          <a:xfrm>
            <a:off x="5990844" y="1690689"/>
            <a:ext cx="1818132" cy="369332"/>
          </a:xfrm>
          <a:prstGeom prst="rect">
            <a:avLst/>
          </a:prstGeom>
          <a:noFill/>
        </p:spPr>
        <p:txBody>
          <a:bodyPr wrap="square" rtlCol="0">
            <a:spAutoFit/>
          </a:bodyPr>
          <a:lstStyle/>
          <a:p>
            <a:r>
              <a:rPr lang="en-US" dirty="0"/>
              <a:t>0</a:t>
            </a:r>
            <a:r>
              <a:rPr lang="en-US" baseline="30000" dirty="0"/>
              <a:t>th</a:t>
            </a:r>
            <a:r>
              <a:rPr lang="en-US" baseline="-25000" dirty="0"/>
              <a:t> </a:t>
            </a:r>
            <a:r>
              <a:rPr lang="en-US" dirty="0"/>
              <a:t> population</a:t>
            </a:r>
            <a:endParaRPr lang="en-US" baseline="30000" dirty="0"/>
          </a:p>
        </p:txBody>
      </p:sp>
      <p:grpSp>
        <p:nvGrpSpPr>
          <p:cNvPr id="106" name="Group 105"/>
          <p:cNvGrpSpPr/>
          <p:nvPr/>
        </p:nvGrpSpPr>
        <p:grpSpPr>
          <a:xfrm>
            <a:off x="5990844" y="2045528"/>
            <a:ext cx="2490216" cy="3639312"/>
            <a:chOff x="5990844" y="2045528"/>
            <a:chExt cx="2490216" cy="3639312"/>
          </a:xfrm>
        </p:grpSpPr>
        <p:sp>
          <p:nvSpPr>
            <p:cNvPr id="107" name="Oval 106"/>
            <p:cNvSpPr/>
            <p:nvPr/>
          </p:nvSpPr>
          <p:spPr>
            <a:xfrm>
              <a:off x="6445758" y="3075529"/>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949440" y="31618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565392" y="3633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675120" y="3310128"/>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644640" y="41087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6784848" y="28224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6242304" y="37063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7321296" y="3566160"/>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7510272" y="396240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7394448" y="32857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6851904" y="45354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7735824" y="42123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6918960" y="3980688"/>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6888480" y="464515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401306" y="45052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6912864" y="3697224"/>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6364224" y="48524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6717792" y="37856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797040" y="4261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6394704" y="38587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7473696" y="37185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662672" y="411480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6675120" y="46756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7437120" y="43159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7290816" y="4096512"/>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7235952" y="445617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7553706" y="46576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7284720" y="38130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6516624" y="50048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7705344" y="28895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7894320" y="32857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7680960" y="265785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8022336" y="35844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7857744" y="30419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8046720" y="34381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7650480" y="3358896"/>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7644384" y="30754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5990844" y="2045528"/>
              <a:ext cx="2490216" cy="363931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Oval 144"/>
            <p:cNvSpPr/>
            <p:nvPr/>
          </p:nvSpPr>
          <p:spPr>
            <a:xfrm>
              <a:off x="6244590" y="2362297"/>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6748272" y="244859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6473952" y="259689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6583680" y="2109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7418832" y="49926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6894576" y="51998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7205472" y="5023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8084058" y="50051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7046976" y="53522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693633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POPULATION-BASED METHODS</a:t>
            </a:r>
          </a:p>
        </p:txBody>
      </p:sp>
      <p:pic>
        <p:nvPicPr>
          <p:cNvPr id="54" name="Picture 53"/>
          <p:cNvPicPr>
            <a:picLocks noChangeAspect="1"/>
          </p:cNvPicPr>
          <p:nvPr/>
        </p:nvPicPr>
        <p:blipFill>
          <a:blip r:embed="rId2"/>
          <a:stretch>
            <a:fillRect/>
          </a:stretch>
        </p:blipFill>
        <p:spPr>
          <a:xfrm>
            <a:off x="632521" y="1658757"/>
            <a:ext cx="4644511" cy="2327382"/>
          </a:xfrm>
          <a:prstGeom prst="rect">
            <a:avLst/>
          </a:prstGeom>
        </p:spPr>
      </p:pic>
      <p:pic>
        <p:nvPicPr>
          <p:cNvPr id="55" name="Picture 54"/>
          <p:cNvPicPr>
            <a:picLocks noChangeAspect="1"/>
          </p:cNvPicPr>
          <p:nvPr/>
        </p:nvPicPr>
        <p:blipFill>
          <a:blip r:embed="rId3"/>
          <a:stretch>
            <a:fillRect/>
          </a:stretch>
        </p:blipFill>
        <p:spPr>
          <a:xfrm>
            <a:off x="519545" y="4212336"/>
            <a:ext cx="5200650" cy="1790700"/>
          </a:xfrm>
          <a:prstGeom prst="rect">
            <a:avLst/>
          </a:prstGeom>
        </p:spPr>
      </p:pic>
      <p:sp>
        <p:nvSpPr>
          <p:cNvPr id="104" name="TextBox 103"/>
          <p:cNvSpPr txBox="1"/>
          <p:nvPr/>
        </p:nvSpPr>
        <p:spPr>
          <a:xfrm>
            <a:off x="5990844" y="1690689"/>
            <a:ext cx="2695956" cy="369332"/>
          </a:xfrm>
          <a:prstGeom prst="rect">
            <a:avLst/>
          </a:prstGeom>
          <a:noFill/>
        </p:spPr>
        <p:txBody>
          <a:bodyPr wrap="square" rtlCol="0">
            <a:spAutoFit/>
          </a:bodyPr>
          <a:lstStyle/>
          <a:p>
            <a:r>
              <a:rPr lang="en-US" dirty="0"/>
              <a:t>Get some new points</a:t>
            </a:r>
            <a:endParaRPr lang="en-US" baseline="30000" dirty="0"/>
          </a:p>
        </p:txBody>
      </p:sp>
      <p:grpSp>
        <p:nvGrpSpPr>
          <p:cNvPr id="106" name="Group 105"/>
          <p:cNvGrpSpPr/>
          <p:nvPr/>
        </p:nvGrpSpPr>
        <p:grpSpPr>
          <a:xfrm>
            <a:off x="5990844" y="2045528"/>
            <a:ext cx="2490216" cy="3639312"/>
            <a:chOff x="5990844" y="2045528"/>
            <a:chExt cx="2490216" cy="3639312"/>
          </a:xfrm>
        </p:grpSpPr>
        <p:sp>
          <p:nvSpPr>
            <p:cNvPr id="107" name="Oval 106"/>
            <p:cNvSpPr/>
            <p:nvPr/>
          </p:nvSpPr>
          <p:spPr>
            <a:xfrm>
              <a:off x="6445758" y="3075529"/>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949440" y="3161824"/>
              <a:ext cx="73152" cy="73152"/>
            </a:xfrm>
            <a:prstGeom prst="ellipse">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565392" y="3633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675120" y="3310128"/>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644640" y="4108704"/>
              <a:ext cx="73152" cy="73152"/>
            </a:xfrm>
            <a:prstGeom prst="ellipse">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6784848" y="28224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6242304" y="37063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7321296" y="3566160"/>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7510272" y="3962400"/>
              <a:ext cx="73152" cy="73152"/>
            </a:xfrm>
            <a:prstGeom prst="ellipse">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7394448" y="32857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6851904" y="45354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7735824" y="42123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6918960" y="3980688"/>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6888480" y="464515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401306" y="45052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6912864" y="3697224"/>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6364224" y="48524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6717792" y="37856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797040" y="4261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6394704" y="38587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7473696" y="37185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662672" y="411480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6675120" y="46756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7437120" y="43159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7290816" y="4096512"/>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7235952" y="445617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7553706" y="46576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7284720" y="38130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6516624" y="50048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7705344" y="28895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7894320" y="32857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7680960" y="265785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8022336" y="35844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7857744" y="30419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8046720" y="34381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7650480" y="3358896"/>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7644384" y="30754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5990844" y="2045528"/>
              <a:ext cx="2490216" cy="363931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Oval 144"/>
            <p:cNvSpPr/>
            <p:nvPr/>
          </p:nvSpPr>
          <p:spPr>
            <a:xfrm>
              <a:off x="6244590" y="2362297"/>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6748272" y="244859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6473952" y="259689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6583680" y="2109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7418832" y="49926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6894576" y="51998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7205472" y="5023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8084058" y="50051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7046976" y="53522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55022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POPULATION-BASED METHODS</a:t>
            </a:r>
          </a:p>
        </p:txBody>
      </p:sp>
      <p:pic>
        <p:nvPicPr>
          <p:cNvPr id="54" name="Picture 53"/>
          <p:cNvPicPr>
            <a:picLocks noChangeAspect="1"/>
          </p:cNvPicPr>
          <p:nvPr/>
        </p:nvPicPr>
        <p:blipFill>
          <a:blip r:embed="rId2"/>
          <a:stretch>
            <a:fillRect/>
          </a:stretch>
        </p:blipFill>
        <p:spPr>
          <a:xfrm>
            <a:off x="632521" y="1658757"/>
            <a:ext cx="4644511" cy="2327382"/>
          </a:xfrm>
          <a:prstGeom prst="rect">
            <a:avLst/>
          </a:prstGeom>
        </p:spPr>
      </p:pic>
      <p:pic>
        <p:nvPicPr>
          <p:cNvPr id="55" name="Picture 54"/>
          <p:cNvPicPr>
            <a:picLocks noChangeAspect="1"/>
          </p:cNvPicPr>
          <p:nvPr/>
        </p:nvPicPr>
        <p:blipFill>
          <a:blip r:embed="rId3"/>
          <a:stretch>
            <a:fillRect/>
          </a:stretch>
        </p:blipFill>
        <p:spPr>
          <a:xfrm>
            <a:off x="519545" y="4212336"/>
            <a:ext cx="5200650" cy="1790700"/>
          </a:xfrm>
          <a:prstGeom prst="rect">
            <a:avLst/>
          </a:prstGeom>
        </p:spPr>
      </p:pic>
      <p:sp>
        <p:nvSpPr>
          <p:cNvPr id="104" name="TextBox 103"/>
          <p:cNvSpPr txBox="1"/>
          <p:nvPr/>
        </p:nvSpPr>
        <p:spPr>
          <a:xfrm>
            <a:off x="5990844" y="1690689"/>
            <a:ext cx="2882992" cy="369332"/>
          </a:xfrm>
          <a:prstGeom prst="rect">
            <a:avLst/>
          </a:prstGeom>
          <a:noFill/>
        </p:spPr>
        <p:txBody>
          <a:bodyPr wrap="square" rtlCol="0">
            <a:spAutoFit/>
          </a:bodyPr>
          <a:lstStyle/>
          <a:p>
            <a:r>
              <a:rPr lang="en-US" dirty="0"/>
              <a:t>Drop some old points</a:t>
            </a:r>
            <a:endParaRPr lang="en-US" baseline="30000" dirty="0"/>
          </a:p>
        </p:txBody>
      </p:sp>
      <p:grpSp>
        <p:nvGrpSpPr>
          <p:cNvPr id="106" name="Group 105"/>
          <p:cNvGrpSpPr/>
          <p:nvPr/>
        </p:nvGrpSpPr>
        <p:grpSpPr>
          <a:xfrm>
            <a:off x="5990844" y="2045528"/>
            <a:ext cx="2490216" cy="3639312"/>
            <a:chOff x="5990844" y="2045528"/>
            <a:chExt cx="2490216" cy="3639312"/>
          </a:xfrm>
        </p:grpSpPr>
        <p:sp>
          <p:nvSpPr>
            <p:cNvPr id="107" name="Oval 106"/>
            <p:cNvSpPr/>
            <p:nvPr/>
          </p:nvSpPr>
          <p:spPr>
            <a:xfrm>
              <a:off x="6445758" y="3075529"/>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949440" y="3161824"/>
              <a:ext cx="73152" cy="73152"/>
            </a:xfrm>
            <a:prstGeom prst="ellipse">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565392" y="3633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675120" y="3310128"/>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644640" y="4108704"/>
              <a:ext cx="73152" cy="73152"/>
            </a:xfrm>
            <a:prstGeom prst="ellipse">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6784848" y="28224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6242304" y="37063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7321296" y="3566160"/>
              <a:ext cx="73152" cy="73152"/>
            </a:xfrm>
            <a:prstGeom prst="ellipse">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7510272" y="3962400"/>
              <a:ext cx="73152" cy="73152"/>
            </a:xfrm>
            <a:prstGeom prst="ellipse">
              <a:avLst/>
            </a:prstGeom>
            <a:solidFill>
              <a:srgbClr val="FFFF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7394448" y="32857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6851904" y="45354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7735824" y="42123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6918960" y="3980688"/>
              <a:ext cx="73152" cy="73152"/>
            </a:xfrm>
            <a:prstGeom prst="ellipse">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6888480" y="464515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401306" y="45052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6912864" y="3697224"/>
              <a:ext cx="73152" cy="73152"/>
            </a:xfrm>
            <a:prstGeom prst="ellipse">
              <a:avLst/>
            </a:prstGeom>
            <a:solidFill>
              <a:schemeClr val="accent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6364224" y="48524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6717792" y="37856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797040" y="4261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6394704" y="38587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7473696" y="37185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662672" y="411480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6675120" y="46756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7437120" y="43159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7290816" y="4096512"/>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7235952" y="445617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7553706" y="46576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7284720" y="38130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6516624" y="50048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7705344" y="28895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7894320" y="32857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7680960" y="265785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8022336" y="35844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7857744" y="30419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8046720" y="34381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7650480" y="3358896"/>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7644384" y="30754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5990844" y="2045528"/>
              <a:ext cx="2490216" cy="363931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Oval 144"/>
            <p:cNvSpPr/>
            <p:nvPr/>
          </p:nvSpPr>
          <p:spPr>
            <a:xfrm>
              <a:off x="6244590" y="2362297"/>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6748272" y="244859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6473952" y="259689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6583680" y="2109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7418832" y="49926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6894576" y="51998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7205472" y="5023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8084058" y="50051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7046976" y="53522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04598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POPULATION-BASED METHODS</a:t>
            </a:r>
          </a:p>
        </p:txBody>
      </p:sp>
      <p:pic>
        <p:nvPicPr>
          <p:cNvPr id="54" name="Picture 53"/>
          <p:cNvPicPr>
            <a:picLocks noChangeAspect="1"/>
          </p:cNvPicPr>
          <p:nvPr/>
        </p:nvPicPr>
        <p:blipFill>
          <a:blip r:embed="rId2"/>
          <a:stretch>
            <a:fillRect/>
          </a:stretch>
        </p:blipFill>
        <p:spPr>
          <a:xfrm>
            <a:off x="632521" y="1658757"/>
            <a:ext cx="4644511" cy="2327382"/>
          </a:xfrm>
          <a:prstGeom prst="rect">
            <a:avLst/>
          </a:prstGeom>
        </p:spPr>
      </p:pic>
      <p:pic>
        <p:nvPicPr>
          <p:cNvPr id="55" name="Picture 54"/>
          <p:cNvPicPr>
            <a:picLocks noChangeAspect="1"/>
          </p:cNvPicPr>
          <p:nvPr/>
        </p:nvPicPr>
        <p:blipFill>
          <a:blip r:embed="rId3"/>
          <a:stretch>
            <a:fillRect/>
          </a:stretch>
        </p:blipFill>
        <p:spPr>
          <a:xfrm>
            <a:off x="519545" y="4212336"/>
            <a:ext cx="5200650" cy="1790700"/>
          </a:xfrm>
          <a:prstGeom prst="rect">
            <a:avLst/>
          </a:prstGeom>
        </p:spPr>
      </p:pic>
      <p:sp>
        <p:nvSpPr>
          <p:cNvPr id="104" name="TextBox 103"/>
          <p:cNvSpPr txBox="1"/>
          <p:nvPr/>
        </p:nvSpPr>
        <p:spPr>
          <a:xfrm>
            <a:off x="5990844" y="1690689"/>
            <a:ext cx="2882992" cy="369332"/>
          </a:xfrm>
          <a:prstGeom prst="rect">
            <a:avLst/>
          </a:prstGeom>
          <a:noFill/>
        </p:spPr>
        <p:txBody>
          <a:bodyPr wrap="square" rtlCol="0">
            <a:spAutoFit/>
          </a:bodyPr>
          <a:lstStyle/>
          <a:p>
            <a:r>
              <a:rPr lang="en-US" dirty="0"/>
              <a:t>1</a:t>
            </a:r>
            <a:r>
              <a:rPr lang="en-US" baseline="30000" dirty="0"/>
              <a:t>st</a:t>
            </a:r>
            <a:r>
              <a:rPr lang="en-US" dirty="0"/>
              <a:t> population</a:t>
            </a:r>
            <a:endParaRPr lang="en-US" baseline="30000" dirty="0"/>
          </a:p>
        </p:txBody>
      </p:sp>
      <p:grpSp>
        <p:nvGrpSpPr>
          <p:cNvPr id="106" name="Group 105"/>
          <p:cNvGrpSpPr/>
          <p:nvPr/>
        </p:nvGrpSpPr>
        <p:grpSpPr>
          <a:xfrm>
            <a:off x="5990844" y="2045528"/>
            <a:ext cx="2490216" cy="3639312"/>
            <a:chOff x="5990844" y="2045528"/>
            <a:chExt cx="2490216" cy="3639312"/>
          </a:xfrm>
        </p:grpSpPr>
        <p:sp>
          <p:nvSpPr>
            <p:cNvPr id="107" name="Oval 106"/>
            <p:cNvSpPr/>
            <p:nvPr/>
          </p:nvSpPr>
          <p:spPr>
            <a:xfrm>
              <a:off x="6445758" y="3075529"/>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949440" y="3161824"/>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565392" y="3633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675120" y="3310128"/>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644640" y="4108704"/>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6784848" y="28224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6242304" y="37063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7321296" y="3566160"/>
              <a:ext cx="73152" cy="73152"/>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7510272" y="3962400"/>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7394448" y="32857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6851904" y="45354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7735824" y="42123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6918960" y="3980688"/>
              <a:ext cx="73152" cy="73152"/>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6888480" y="464515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401306" y="45052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6912864" y="3697224"/>
              <a:ext cx="73152" cy="73152"/>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6364224" y="48524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6717792" y="37856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797040" y="4261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6394704" y="38587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7473696" y="37185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662672" y="411480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6675120" y="46756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7437120" y="43159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7290816" y="4096512"/>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7235952" y="445617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7553706" y="46576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7284720" y="38130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6516624" y="50048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7705344" y="28895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7894320" y="32857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7680960" y="265785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8022336" y="35844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7857744" y="30419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8046720" y="34381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7650480" y="3358896"/>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7644384" y="30754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5990844" y="2045528"/>
              <a:ext cx="2490216" cy="363931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Oval 144"/>
            <p:cNvSpPr/>
            <p:nvPr/>
          </p:nvSpPr>
          <p:spPr>
            <a:xfrm>
              <a:off x="6244590" y="2362297"/>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6748272" y="244859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6473952" y="259689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6583680" y="2109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7418832" y="49926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6894576" y="51998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7205472" y="5023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8084058" y="50051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7046976" y="53522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878493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POPULATION-BASED METHODS</a:t>
            </a:r>
          </a:p>
        </p:txBody>
      </p:sp>
      <p:pic>
        <p:nvPicPr>
          <p:cNvPr id="54" name="Picture 53"/>
          <p:cNvPicPr>
            <a:picLocks noChangeAspect="1"/>
          </p:cNvPicPr>
          <p:nvPr/>
        </p:nvPicPr>
        <p:blipFill>
          <a:blip r:embed="rId2"/>
          <a:stretch>
            <a:fillRect/>
          </a:stretch>
        </p:blipFill>
        <p:spPr>
          <a:xfrm>
            <a:off x="632521" y="1658757"/>
            <a:ext cx="4644511" cy="2327382"/>
          </a:xfrm>
          <a:prstGeom prst="rect">
            <a:avLst/>
          </a:prstGeom>
        </p:spPr>
      </p:pic>
      <p:pic>
        <p:nvPicPr>
          <p:cNvPr id="55" name="Picture 54"/>
          <p:cNvPicPr>
            <a:picLocks noChangeAspect="1"/>
          </p:cNvPicPr>
          <p:nvPr/>
        </p:nvPicPr>
        <p:blipFill>
          <a:blip r:embed="rId3"/>
          <a:stretch>
            <a:fillRect/>
          </a:stretch>
        </p:blipFill>
        <p:spPr>
          <a:xfrm>
            <a:off x="519545" y="4212336"/>
            <a:ext cx="5200650" cy="1790700"/>
          </a:xfrm>
          <a:prstGeom prst="rect">
            <a:avLst/>
          </a:prstGeom>
        </p:spPr>
      </p:pic>
      <p:sp>
        <p:nvSpPr>
          <p:cNvPr id="104" name="TextBox 103"/>
          <p:cNvSpPr txBox="1"/>
          <p:nvPr/>
        </p:nvSpPr>
        <p:spPr>
          <a:xfrm>
            <a:off x="5990844" y="1690689"/>
            <a:ext cx="2882992" cy="369332"/>
          </a:xfrm>
          <a:prstGeom prst="rect">
            <a:avLst/>
          </a:prstGeom>
          <a:noFill/>
        </p:spPr>
        <p:txBody>
          <a:bodyPr wrap="square" rtlCol="0">
            <a:spAutoFit/>
          </a:bodyPr>
          <a:lstStyle/>
          <a:p>
            <a:r>
              <a:rPr lang="en-US" dirty="0"/>
              <a:t>2</a:t>
            </a:r>
            <a:r>
              <a:rPr lang="en-US" baseline="30000" dirty="0"/>
              <a:t>nd</a:t>
            </a:r>
            <a:r>
              <a:rPr lang="en-US" dirty="0"/>
              <a:t> population</a:t>
            </a:r>
            <a:endParaRPr lang="en-US" baseline="30000" dirty="0"/>
          </a:p>
        </p:txBody>
      </p:sp>
      <p:grpSp>
        <p:nvGrpSpPr>
          <p:cNvPr id="106" name="Group 105"/>
          <p:cNvGrpSpPr/>
          <p:nvPr/>
        </p:nvGrpSpPr>
        <p:grpSpPr>
          <a:xfrm>
            <a:off x="5990844" y="2045528"/>
            <a:ext cx="2490216" cy="3639312"/>
            <a:chOff x="5990844" y="2045528"/>
            <a:chExt cx="2490216" cy="3639312"/>
          </a:xfrm>
        </p:grpSpPr>
        <p:sp>
          <p:nvSpPr>
            <p:cNvPr id="107" name="Oval 106"/>
            <p:cNvSpPr/>
            <p:nvPr/>
          </p:nvSpPr>
          <p:spPr>
            <a:xfrm>
              <a:off x="6445758" y="3075529"/>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949440" y="3161824"/>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565392" y="3633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675120" y="3310128"/>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644640" y="4108704"/>
              <a:ext cx="73152" cy="73152"/>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6784848" y="28224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6242304" y="37063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7321296" y="3566160"/>
              <a:ext cx="73152" cy="73152"/>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7510272" y="3962400"/>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7394448" y="3285744"/>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6851904" y="4535424"/>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7735824" y="42123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6918960" y="3980688"/>
              <a:ext cx="73152" cy="73152"/>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6888480" y="464515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401306" y="45052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6912864" y="3697224"/>
              <a:ext cx="73152" cy="73152"/>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6364224" y="48524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6717792" y="37856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797040" y="4261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6394704" y="38587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7473696" y="37185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662672" y="411480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6675120" y="46756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7437120" y="43159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7290816" y="4096512"/>
              <a:ext cx="73152" cy="73152"/>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7235952" y="445617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7553706" y="46576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7284720" y="38130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6516624" y="50048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7705344" y="28895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7894320" y="32857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7680960" y="265785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8022336" y="35844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7857744" y="30419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8046720" y="34381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7650480" y="3358896"/>
              <a:ext cx="73152" cy="73152"/>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7644384" y="30754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5990844" y="2045528"/>
              <a:ext cx="2490216" cy="363931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Oval 144"/>
            <p:cNvSpPr/>
            <p:nvPr/>
          </p:nvSpPr>
          <p:spPr>
            <a:xfrm>
              <a:off x="6244590" y="2362297"/>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6748272" y="2448592"/>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6473952" y="259689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6583680" y="2109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7418832" y="49926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6894576" y="51998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7205472" y="5023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8084058" y="50051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7046976" y="53522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031820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POPULATION-BASED METHODS</a:t>
            </a:r>
          </a:p>
        </p:txBody>
      </p:sp>
      <p:pic>
        <p:nvPicPr>
          <p:cNvPr id="54" name="Picture 53"/>
          <p:cNvPicPr>
            <a:picLocks noChangeAspect="1"/>
          </p:cNvPicPr>
          <p:nvPr/>
        </p:nvPicPr>
        <p:blipFill>
          <a:blip r:embed="rId3"/>
          <a:stretch>
            <a:fillRect/>
          </a:stretch>
        </p:blipFill>
        <p:spPr>
          <a:xfrm>
            <a:off x="632521" y="1658757"/>
            <a:ext cx="4644511" cy="2327382"/>
          </a:xfrm>
          <a:prstGeom prst="rect">
            <a:avLst/>
          </a:prstGeom>
        </p:spPr>
      </p:pic>
      <p:pic>
        <p:nvPicPr>
          <p:cNvPr id="55" name="Picture 54"/>
          <p:cNvPicPr>
            <a:picLocks noChangeAspect="1"/>
          </p:cNvPicPr>
          <p:nvPr/>
        </p:nvPicPr>
        <p:blipFill>
          <a:blip r:embed="rId4"/>
          <a:stretch>
            <a:fillRect/>
          </a:stretch>
        </p:blipFill>
        <p:spPr>
          <a:xfrm>
            <a:off x="519545" y="4212336"/>
            <a:ext cx="5200650" cy="1790700"/>
          </a:xfrm>
          <a:prstGeom prst="rect">
            <a:avLst/>
          </a:prstGeom>
        </p:spPr>
      </p:pic>
      <p:sp>
        <p:nvSpPr>
          <p:cNvPr id="104" name="TextBox 103"/>
          <p:cNvSpPr txBox="1"/>
          <p:nvPr/>
        </p:nvSpPr>
        <p:spPr>
          <a:xfrm>
            <a:off x="5990844" y="1143000"/>
            <a:ext cx="2882992" cy="369332"/>
          </a:xfrm>
          <a:prstGeom prst="rect">
            <a:avLst/>
          </a:prstGeom>
          <a:noFill/>
        </p:spPr>
        <p:txBody>
          <a:bodyPr wrap="square" rtlCol="0">
            <a:spAutoFit/>
          </a:bodyPr>
          <a:lstStyle/>
          <a:p>
            <a:r>
              <a:rPr lang="en-US" dirty="0"/>
              <a:t>All points sampled</a:t>
            </a:r>
            <a:endParaRPr lang="en-US" baseline="30000" dirty="0"/>
          </a:p>
        </p:txBody>
      </p:sp>
      <p:grpSp>
        <p:nvGrpSpPr>
          <p:cNvPr id="106" name="Group 105"/>
          <p:cNvGrpSpPr/>
          <p:nvPr/>
        </p:nvGrpSpPr>
        <p:grpSpPr>
          <a:xfrm>
            <a:off x="5990844" y="1497839"/>
            <a:ext cx="2490216" cy="3639312"/>
            <a:chOff x="5990844" y="2045528"/>
            <a:chExt cx="2490216" cy="3639312"/>
          </a:xfrm>
        </p:grpSpPr>
        <p:sp>
          <p:nvSpPr>
            <p:cNvPr id="107" name="Oval 106"/>
            <p:cNvSpPr/>
            <p:nvPr/>
          </p:nvSpPr>
          <p:spPr>
            <a:xfrm>
              <a:off x="6445758" y="3075529"/>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949440" y="3161824"/>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565392" y="3633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675120" y="3310128"/>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644640" y="4108704"/>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p:cNvSpPr/>
            <p:nvPr/>
          </p:nvSpPr>
          <p:spPr>
            <a:xfrm>
              <a:off x="6784848" y="28224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p:cNvSpPr/>
            <p:nvPr/>
          </p:nvSpPr>
          <p:spPr>
            <a:xfrm>
              <a:off x="6242304" y="37063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7321296" y="3566160"/>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p:cNvSpPr/>
            <p:nvPr/>
          </p:nvSpPr>
          <p:spPr>
            <a:xfrm>
              <a:off x="7510272" y="3962400"/>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Oval 115"/>
            <p:cNvSpPr/>
            <p:nvPr/>
          </p:nvSpPr>
          <p:spPr>
            <a:xfrm>
              <a:off x="7394448" y="3285744"/>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p:cNvSpPr/>
            <p:nvPr/>
          </p:nvSpPr>
          <p:spPr>
            <a:xfrm>
              <a:off x="6851904" y="4535424"/>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7735824" y="42123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p:cNvSpPr/>
            <p:nvPr/>
          </p:nvSpPr>
          <p:spPr>
            <a:xfrm>
              <a:off x="6918960" y="3980688"/>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p:cNvSpPr/>
            <p:nvPr/>
          </p:nvSpPr>
          <p:spPr>
            <a:xfrm>
              <a:off x="6888480" y="464515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401306" y="45052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p:cNvSpPr/>
            <p:nvPr/>
          </p:nvSpPr>
          <p:spPr>
            <a:xfrm>
              <a:off x="6912864" y="3697224"/>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p:cNvSpPr/>
            <p:nvPr/>
          </p:nvSpPr>
          <p:spPr>
            <a:xfrm>
              <a:off x="6364224" y="48524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p:cNvSpPr/>
            <p:nvPr/>
          </p:nvSpPr>
          <p:spPr>
            <a:xfrm>
              <a:off x="6717792" y="37856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797040" y="4261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p:cNvSpPr/>
            <p:nvPr/>
          </p:nvSpPr>
          <p:spPr>
            <a:xfrm>
              <a:off x="6394704" y="38587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p:cNvSpPr/>
            <p:nvPr/>
          </p:nvSpPr>
          <p:spPr>
            <a:xfrm>
              <a:off x="7473696" y="37185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662672" y="411480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p:cNvSpPr/>
            <p:nvPr/>
          </p:nvSpPr>
          <p:spPr>
            <a:xfrm>
              <a:off x="6675120" y="46756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p:cNvSpPr/>
            <p:nvPr/>
          </p:nvSpPr>
          <p:spPr>
            <a:xfrm>
              <a:off x="7437120" y="43159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p:cNvSpPr/>
            <p:nvPr/>
          </p:nvSpPr>
          <p:spPr>
            <a:xfrm>
              <a:off x="7290816" y="4096512"/>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7235952" y="445617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p:cNvSpPr/>
            <p:nvPr/>
          </p:nvSpPr>
          <p:spPr>
            <a:xfrm>
              <a:off x="7553706" y="46576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p:cNvSpPr/>
            <p:nvPr/>
          </p:nvSpPr>
          <p:spPr>
            <a:xfrm>
              <a:off x="7284720" y="38130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p:cNvSpPr/>
            <p:nvPr/>
          </p:nvSpPr>
          <p:spPr>
            <a:xfrm>
              <a:off x="6516624" y="50048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7705344" y="28895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7894320" y="32857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p:cNvSpPr/>
            <p:nvPr/>
          </p:nvSpPr>
          <p:spPr>
            <a:xfrm>
              <a:off x="7680960" y="265785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p:cNvSpPr/>
            <p:nvPr/>
          </p:nvSpPr>
          <p:spPr>
            <a:xfrm>
              <a:off x="8022336" y="35844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Oval 139"/>
            <p:cNvSpPr/>
            <p:nvPr/>
          </p:nvSpPr>
          <p:spPr>
            <a:xfrm>
              <a:off x="7857744" y="30419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8046720" y="34381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7650480" y="3358896"/>
              <a:ext cx="73152" cy="73152"/>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p:cNvSpPr/>
            <p:nvPr/>
          </p:nvSpPr>
          <p:spPr>
            <a:xfrm>
              <a:off x="7644384" y="30754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Rectangle 143"/>
            <p:cNvSpPr/>
            <p:nvPr/>
          </p:nvSpPr>
          <p:spPr>
            <a:xfrm>
              <a:off x="5990844" y="2045528"/>
              <a:ext cx="2490216" cy="363931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45" name="Oval 144"/>
            <p:cNvSpPr/>
            <p:nvPr/>
          </p:nvSpPr>
          <p:spPr>
            <a:xfrm>
              <a:off x="6244590" y="2362297"/>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p:cNvSpPr/>
            <p:nvPr/>
          </p:nvSpPr>
          <p:spPr>
            <a:xfrm>
              <a:off x="6748272" y="2448592"/>
              <a:ext cx="73152" cy="73152"/>
            </a:xfrm>
            <a:prstGeom prst="ellips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p:cNvSpPr/>
            <p:nvPr/>
          </p:nvSpPr>
          <p:spPr>
            <a:xfrm>
              <a:off x="6473952" y="259689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p:cNvSpPr/>
            <p:nvPr/>
          </p:nvSpPr>
          <p:spPr>
            <a:xfrm>
              <a:off x="6583680" y="21092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p:cNvSpPr/>
            <p:nvPr/>
          </p:nvSpPr>
          <p:spPr>
            <a:xfrm>
              <a:off x="7418832" y="499262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p:cNvSpPr/>
            <p:nvPr/>
          </p:nvSpPr>
          <p:spPr>
            <a:xfrm>
              <a:off x="6894576" y="51998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p:cNvSpPr/>
            <p:nvPr/>
          </p:nvSpPr>
          <p:spPr>
            <a:xfrm>
              <a:off x="7205472" y="50231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p:cNvSpPr/>
            <p:nvPr/>
          </p:nvSpPr>
          <p:spPr>
            <a:xfrm>
              <a:off x="8084058" y="500513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7046976" y="535228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6" name="TextBox 55"/>
          <p:cNvSpPr txBox="1"/>
          <p:nvPr/>
        </p:nvSpPr>
        <p:spPr>
          <a:xfrm>
            <a:off x="5790784" y="5205836"/>
            <a:ext cx="3256095" cy="1015663"/>
          </a:xfrm>
          <a:prstGeom prst="rect">
            <a:avLst/>
          </a:prstGeom>
          <a:noFill/>
        </p:spPr>
        <p:txBody>
          <a:bodyPr wrap="square" rtlCol="0">
            <a:spAutoFit/>
          </a:bodyPr>
          <a:lstStyle/>
          <a:p>
            <a:r>
              <a:rPr lang="en-US" sz="1200" b="1" dirty="0"/>
              <a:t>Again, optimum may or may not have been sampled</a:t>
            </a:r>
            <a:endParaRPr lang="en-US" sz="1200" dirty="0"/>
          </a:p>
          <a:p>
            <a:pPr marL="171450" indent="-171450">
              <a:buFont typeface="Arial" panose="020B0604020202020204" pitchFamily="34" charset="0"/>
              <a:buChar char="•"/>
            </a:pPr>
            <a:r>
              <a:rPr lang="en-US" sz="1200" dirty="0"/>
              <a:t>Typically, the incumbent always remains in the population, so need only focus on last generation</a:t>
            </a:r>
          </a:p>
        </p:txBody>
      </p:sp>
    </p:spTree>
    <p:extLst>
      <p:ext uri="{BB962C8B-B14F-4D97-AF65-F5344CB8AC3E}">
        <p14:creationId xmlns:p14="http://schemas.microsoft.com/office/powerpoint/2010/main" val="2622838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CLASSIFICATION #5</a:t>
            </a:r>
          </a:p>
        </p:txBody>
      </p:sp>
      <p:pic>
        <p:nvPicPr>
          <p:cNvPr id="4" name="Picture 3"/>
          <p:cNvPicPr>
            <a:picLocks noChangeAspect="1"/>
          </p:cNvPicPr>
          <p:nvPr/>
        </p:nvPicPr>
        <p:blipFill>
          <a:blip r:embed="rId2"/>
          <a:stretch>
            <a:fillRect/>
          </a:stretch>
        </p:blipFill>
        <p:spPr>
          <a:xfrm>
            <a:off x="869162" y="2263555"/>
            <a:ext cx="2989308" cy="1930425"/>
          </a:xfrm>
          <a:prstGeom prst="rect">
            <a:avLst/>
          </a:prstGeom>
        </p:spPr>
      </p:pic>
      <p:pic>
        <p:nvPicPr>
          <p:cNvPr id="5" name="Picture 4"/>
          <p:cNvPicPr>
            <a:picLocks noChangeAspect="1"/>
          </p:cNvPicPr>
          <p:nvPr/>
        </p:nvPicPr>
        <p:blipFill>
          <a:blip r:embed="rId3"/>
          <a:stretch>
            <a:fillRect/>
          </a:stretch>
        </p:blipFill>
        <p:spPr>
          <a:xfrm>
            <a:off x="282704" y="4449497"/>
            <a:ext cx="4162225" cy="1677922"/>
          </a:xfrm>
          <a:prstGeom prst="rect">
            <a:avLst/>
          </a:prstGeom>
        </p:spPr>
      </p:pic>
      <p:sp>
        <p:nvSpPr>
          <p:cNvPr id="3" name="TextBox 2"/>
          <p:cNvSpPr txBox="1"/>
          <p:nvPr/>
        </p:nvSpPr>
        <p:spPr>
          <a:xfrm>
            <a:off x="1406663" y="1479116"/>
            <a:ext cx="1914307" cy="646331"/>
          </a:xfrm>
          <a:prstGeom prst="rect">
            <a:avLst/>
          </a:prstGeom>
          <a:noFill/>
        </p:spPr>
        <p:txBody>
          <a:bodyPr wrap="none" rtlCol="0">
            <a:spAutoFit/>
          </a:bodyPr>
          <a:lstStyle/>
          <a:p>
            <a:pPr algn="ctr"/>
            <a:r>
              <a:rPr lang="en-US" b="1" dirty="0">
                <a:solidFill>
                  <a:srgbClr val="0000FF"/>
                </a:solidFill>
              </a:rPr>
              <a:t>Trajectory</a:t>
            </a:r>
          </a:p>
          <a:p>
            <a:pPr algn="ctr"/>
            <a:r>
              <a:rPr lang="en-US" dirty="0"/>
              <a:t>(S-metaheuristics)</a:t>
            </a:r>
          </a:p>
        </p:txBody>
      </p:sp>
      <p:sp>
        <p:nvSpPr>
          <p:cNvPr id="7" name="TextBox 6"/>
          <p:cNvSpPr txBox="1"/>
          <p:nvPr/>
        </p:nvSpPr>
        <p:spPr>
          <a:xfrm>
            <a:off x="5029200" y="2110367"/>
            <a:ext cx="3991606" cy="3693319"/>
          </a:xfrm>
          <a:prstGeom prst="rect">
            <a:avLst/>
          </a:prstGeom>
          <a:noFill/>
        </p:spPr>
        <p:txBody>
          <a:bodyPr wrap="none" rtlCol="0">
            <a:spAutoFit/>
          </a:bodyPr>
          <a:lstStyle/>
          <a:p>
            <a:pPr marL="285750" indent="-285750">
              <a:buFont typeface="Arial" panose="020B0604020202020204" pitchFamily="34" charset="0"/>
              <a:buChar char="•"/>
            </a:pPr>
            <a:r>
              <a:rPr lang="en-US" dirty="0"/>
              <a:t>Basic Local Search (3192 BC)</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Simulated Annealing (1983)</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Tabu Search (1986)</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GRASP (1989)</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Guided Local Search (1997)</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Variable Neighborhood Search (1999)</a:t>
            </a:r>
          </a:p>
          <a:p>
            <a:endParaRPr lang="en-US" dirty="0"/>
          </a:p>
          <a:p>
            <a:pPr marL="285750" indent="-285750">
              <a:buFont typeface="Arial" panose="020B0604020202020204" pitchFamily="34" charset="0"/>
              <a:buChar char="•"/>
            </a:pPr>
            <a:r>
              <a:rPr lang="en-US" dirty="0"/>
              <a:t>Iterated Local Search (1999)</a:t>
            </a:r>
          </a:p>
        </p:txBody>
      </p:sp>
    </p:spTree>
    <p:extLst>
      <p:ext uri="{BB962C8B-B14F-4D97-AF65-F5344CB8AC3E}">
        <p14:creationId xmlns:p14="http://schemas.microsoft.com/office/powerpoint/2010/main" val="367246397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BASIC LOCAL SEARCH</a:t>
            </a:r>
          </a:p>
        </p:txBody>
      </p:sp>
      <p:pic>
        <p:nvPicPr>
          <p:cNvPr id="4" name="Picture 3"/>
          <p:cNvPicPr>
            <a:picLocks noChangeAspect="1"/>
          </p:cNvPicPr>
          <p:nvPr/>
        </p:nvPicPr>
        <p:blipFill>
          <a:blip r:embed="rId2"/>
          <a:stretch>
            <a:fillRect/>
          </a:stretch>
        </p:blipFill>
        <p:spPr>
          <a:xfrm>
            <a:off x="836787" y="3217394"/>
            <a:ext cx="2557963" cy="1375387"/>
          </a:xfrm>
          <a:prstGeom prst="rect">
            <a:avLst/>
          </a:prstGeom>
          <a:solidFill>
            <a:srgbClr val="FFFFFF">
              <a:shade val="85000"/>
            </a:srgbClr>
          </a:solidFill>
          <a:ln w="3175" cap="sq">
            <a:solidFill>
              <a:schemeClr val="tx1"/>
            </a:solidFill>
            <a:miter lim="800000"/>
          </a:ln>
          <a:effectLst>
            <a:outerShdw blurRad="55000" dist="18000" dir="5400000" algn="tl" rotWithShape="0">
              <a:srgbClr val="000000">
                <a:alpha val="40000"/>
              </a:srgbClr>
            </a:outerShdw>
          </a:effectLst>
        </p:spPr>
      </p:pic>
      <p:graphicFrame>
        <p:nvGraphicFramePr>
          <p:cNvPr id="5" name="Chart 4"/>
          <p:cNvGraphicFramePr>
            <a:graphicFrameLocks/>
          </p:cNvGraphicFramePr>
          <p:nvPr/>
        </p:nvGraphicFramePr>
        <p:xfrm>
          <a:off x="3780674" y="240799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6" name="Oval 5"/>
          <p:cNvSpPr/>
          <p:nvPr/>
        </p:nvSpPr>
        <p:spPr>
          <a:xfrm>
            <a:off x="4650618" y="3439989"/>
            <a:ext cx="51759" cy="6109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7" name="Group 6"/>
          <p:cNvGrpSpPr/>
          <p:nvPr/>
        </p:nvGrpSpPr>
        <p:grpSpPr>
          <a:xfrm>
            <a:off x="4357863" y="2944051"/>
            <a:ext cx="758585" cy="1943025"/>
            <a:chOff x="4555290" y="3816557"/>
            <a:chExt cx="758585" cy="1943025"/>
          </a:xfrm>
        </p:grpSpPr>
        <p:cxnSp>
          <p:nvCxnSpPr>
            <p:cNvPr id="8" name="Straight Connector 7"/>
            <p:cNvCxnSpPr/>
            <p:nvPr/>
          </p:nvCxnSpPr>
          <p:spPr>
            <a:xfrm>
              <a:off x="4572000" y="3890515"/>
              <a:ext cx="0" cy="1854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216096" y="3904903"/>
              <a:ext cx="0" cy="1854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572000" y="4034294"/>
              <a:ext cx="64409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555290" y="3816557"/>
              <a:ext cx="758585" cy="200055"/>
            </a:xfrm>
            <a:prstGeom prst="rect">
              <a:avLst/>
            </a:prstGeom>
            <a:noFill/>
          </p:spPr>
          <p:txBody>
            <a:bodyPr wrap="square" rtlCol="0">
              <a:spAutoFit/>
            </a:bodyPr>
            <a:lstStyle/>
            <a:p>
              <a:r>
                <a:rPr lang="en-US" sz="700" dirty="0"/>
                <a:t>Neighborhood</a:t>
              </a:r>
            </a:p>
          </p:txBody>
        </p:sp>
      </p:grpSp>
      <p:sp>
        <p:nvSpPr>
          <p:cNvPr id="12" name="Oval 11"/>
          <p:cNvSpPr/>
          <p:nvPr/>
        </p:nvSpPr>
        <p:spPr>
          <a:xfrm>
            <a:off x="4992806" y="3937437"/>
            <a:ext cx="51759" cy="61098"/>
          </a:xfrm>
          <a:prstGeom prst="ellipse">
            <a:avLst/>
          </a:prstGeom>
          <a:solidFill>
            <a:srgbClr val="FF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Rectangle 12"/>
          <p:cNvSpPr/>
          <p:nvPr/>
        </p:nvSpPr>
        <p:spPr>
          <a:xfrm>
            <a:off x="379282" y="5648336"/>
            <a:ext cx="8385437" cy="323165"/>
          </a:xfrm>
          <a:prstGeom prst="rect">
            <a:avLst/>
          </a:prstGeom>
          <a:noFill/>
        </p:spPr>
        <p:txBody>
          <a:bodyPr wrap="none" lIns="91440" tIns="45720" rIns="91440" bIns="45720">
            <a:spAutoFit/>
          </a:bodyPr>
          <a:lstStyle/>
          <a:p>
            <a:pPr algn="ctr"/>
            <a:r>
              <a:rPr lang="en-US" sz="1500" i="1" dirty="0">
                <a:ln w="0"/>
                <a:effectLst>
                  <a:outerShdw blurRad="38100" dist="19050" dir="2700000" algn="tl" rotWithShape="0">
                    <a:schemeClr val="dk1">
                      <a:alpha val="40000"/>
                    </a:schemeClr>
                  </a:outerShdw>
                </a:effectLst>
              </a:rPr>
              <a:t>Improve()</a:t>
            </a:r>
            <a:r>
              <a:rPr lang="en-US" sz="1500" dirty="0">
                <a:ln w="0"/>
                <a:effectLst>
                  <a:outerShdw blurRad="38100" dist="19050" dir="2700000" algn="tl" rotWithShape="0">
                    <a:schemeClr val="dk1">
                      <a:alpha val="40000"/>
                    </a:schemeClr>
                  </a:outerShdw>
                </a:effectLst>
              </a:rPr>
              <a:t> can be implemented as “first improvement” or “best improvement” or anything in between</a:t>
            </a:r>
            <a:endParaRPr lang="en-US" sz="15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847568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animBg="1"/>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BASIC LOCAL SEARCH</a:t>
            </a:r>
          </a:p>
        </p:txBody>
      </p:sp>
      <p:pic>
        <p:nvPicPr>
          <p:cNvPr id="4" name="Picture 3"/>
          <p:cNvPicPr>
            <a:picLocks noChangeAspect="1"/>
          </p:cNvPicPr>
          <p:nvPr/>
        </p:nvPicPr>
        <p:blipFill>
          <a:blip r:embed="rId2"/>
          <a:stretch>
            <a:fillRect/>
          </a:stretch>
        </p:blipFill>
        <p:spPr>
          <a:xfrm>
            <a:off x="836787" y="3217394"/>
            <a:ext cx="2557963" cy="1375387"/>
          </a:xfrm>
          <a:prstGeom prst="rect">
            <a:avLst/>
          </a:prstGeom>
          <a:solidFill>
            <a:srgbClr val="FFFFFF">
              <a:shade val="85000"/>
            </a:srgbClr>
          </a:solidFill>
          <a:ln w="3175" cap="sq">
            <a:solidFill>
              <a:schemeClr val="tx1"/>
            </a:solidFill>
            <a:miter lim="800000"/>
          </a:ln>
          <a:effectLst>
            <a:outerShdw blurRad="55000" dist="18000" dir="5400000" algn="tl" rotWithShape="0">
              <a:srgbClr val="000000">
                <a:alpha val="40000"/>
              </a:srgbClr>
            </a:outerShdw>
          </a:effectLst>
        </p:spPr>
      </p:pic>
      <p:graphicFrame>
        <p:nvGraphicFramePr>
          <p:cNvPr id="5" name="Chart 4"/>
          <p:cNvGraphicFramePr>
            <a:graphicFrameLocks/>
          </p:cNvGraphicFramePr>
          <p:nvPr/>
        </p:nvGraphicFramePr>
        <p:xfrm>
          <a:off x="3780674" y="2407991"/>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3" name="Oval 12"/>
          <p:cNvSpPr/>
          <p:nvPr/>
        </p:nvSpPr>
        <p:spPr>
          <a:xfrm>
            <a:off x="4985277" y="3930076"/>
            <a:ext cx="51759" cy="61098"/>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4" name="Group 13"/>
          <p:cNvGrpSpPr/>
          <p:nvPr/>
        </p:nvGrpSpPr>
        <p:grpSpPr>
          <a:xfrm>
            <a:off x="4683899" y="2925174"/>
            <a:ext cx="758585" cy="1943025"/>
            <a:chOff x="4555290" y="3816557"/>
            <a:chExt cx="758585" cy="1943025"/>
          </a:xfrm>
        </p:grpSpPr>
        <p:cxnSp>
          <p:nvCxnSpPr>
            <p:cNvPr id="15" name="Straight Connector 14"/>
            <p:cNvCxnSpPr/>
            <p:nvPr/>
          </p:nvCxnSpPr>
          <p:spPr>
            <a:xfrm>
              <a:off x="4572000" y="3890515"/>
              <a:ext cx="0" cy="1854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216096" y="3904903"/>
              <a:ext cx="0" cy="1854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4572000" y="4034294"/>
              <a:ext cx="64409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555290" y="3816557"/>
              <a:ext cx="758585" cy="200055"/>
            </a:xfrm>
            <a:prstGeom prst="rect">
              <a:avLst/>
            </a:prstGeom>
            <a:noFill/>
          </p:spPr>
          <p:txBody>
            <a:bodyPr wrap="square" rtlCol="0">
              <a:spAutoFit/>
            </a:bodyPr>
            <a:lstStyle/>
            <a:p>
              <a:r>
                <a:rPr lang="en-US" sz="700" dirty="0"/>
                <a:t>Neighborhood</a:t>
              </a:r>
            </a:p>
          </p:txBody>
        </p:sp>
      </p:grpSp>
      <p:sp>
        <p:nvSpPr>
          <p:cNvPr id="19" name="Oval 18"/>
          <p:cNvSpPr/>
          <p:nvPr/>
        </p:nvSpPr>
        <p:spPr>
          <a:xfrm>
            <a:off x="5267083" y="4322066"/>
            <a:ext cx="51759" cy="61098"/>
          </a:xfrm>
          <a:prstGeom prst="ellipse">
            <a:avLst/>
          </a:prstGeom>
          <a:solidFill>
            <a:srgbClr val="FF0000"/>
          </a:solidFill>
          <a:ln>
            <a:solidFill>
              <a:srgbClr val="C00000"/>
            </a:solidFill>
          </a:ln>
        </p:spPr>
        <p:style>
          <a:lnRef idx="2">
            <a:schemeClr val="accent4">
              <a:shade val="50000"/>
            </a:schemeClr>
          </a:lnRef>
          <a:fillRef idx="1">
            <a:schemeClr val="accent4"/>
          </a:fillRef>
          <a:effectRef idx="0">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358520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BASIC LOCAL SEARCH</a:t>
            </a:r>
          </a:p>
        </p:txBody>
      </p:sp>
      <p:pic>
        <p:nvPicPr>
          <p:cNvPr id="4" name="Picture 3"/>
          <p:cNvPicPr>
            <a:picLocks noChangeAspect="1"/>
          </p:cNvPicPr>
          <p:nvPr/>
        </p:nvPicPr>
        <p:blipFill>
          <a:blip r:embed="rId2"/>
          <a:stretch>
            <a:fillRect/>
          </a:stretch>
        </p:blipFill>
        <p:spPr>
          <a:xfrm>
            <a:off x="836787" y="3217394"/>
            <a:ext cx="2557963" cy="1375387"/>
          </a:xfrm>
          <a:prstGeom prst="rect">
            <a:avLst/>
          </a:prstGeom>
          <a:solidFill>
            <a:srgbClr val="FFFFFF">
              <a:shade val="85000"/>
            </a:srgbClr>
          </a:solidFill>
          <a:ln w="3175" cap="sq">
            <a:solidFill>
              <a:schemeClr val="tx1"/>
            </a:solidFill>
            <a:miter lim="800000"/>
          </a:ln>
          <a:effectLst>
            <a:outerShdw blurRad="55000" dist="18000" dir="5400000" algn="tl" rotWithShape="0">
              <a:srgbClr val="000000">
                <a:alpha val="40000"/>
              </a:srgbClr>
            </a:outerShdw>
          </a:effectLst>
        </p:spPr>
      </p:pic>
      <p:graphicFrame>
        <p:nvGraphicFramePr>
          <p:cNvPr id="5" name="Chart 4"/>
          <p:cNvGraphicFramePr>
            <a:graphicFrameLocks/>
          </p:cNvGraphicFramePr>
          <p:nvPr/>
        </p:nvGraphicFramePr>
        <p:xfrm>
          <a:off x="3780674" y="2407991"/>
          <a:ext cx="4572000" cy="2743200"/>
        </p:xfrm>
        <a:graphic>
          <a:graphicData uri="http://schemas.openxmlformats.org/drawingml/2006/chart">
            <c:chart xmlns:c="http://schemas.openxmlformats.org/drawingml/2006/chart" xmlns:r="http://schemas.openxmlformats.org/officeDocument/2006/relationships" r:id="rId3"/>
          </a:graphicData>
        </a:graphic>
      </p:graphicFrame>
      <p:grpSp>
        <p:nvGrpSpPr>
          <p:cNvPr id="20" name="Group 19"/>
          <p:cNvGrpSpPr/>
          <p:nvPr/>
        </p:nvGrpSpPr>
        <p:grpSpPr>
          <a:xfrm>
            <a:off x="4984062" y="2911577"/>
            <a:ext cx="758585" cy="1943025"/>
            <a:chOff x="4555290" y="3816557"/>
            <a:chExt cx="758585" cy="1943025"/>
          </a:xfrm>
        </p:grpSpPr>
        <p:cxnSp>
          <p:nvCxnSpPr>
            <p:cNvPr id="21" name="Straight Connector 20"/>
            <p:cNvCxnSpPr/>
            <p:nvPr/>
          </p:nvCxnSpPr>
          <p:spPr>
            <a:xfrm>
              <a:off x="4572000" y="3890515"/>
              <a:ext cx="0" cy="1854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5216096" y="3904903"/>
              <a:ext cx="0" cy="185467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4572000" y="4034294"/>
              <a:ext cx="644096"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4555290" y="3816557"/>
              <a:ext cx="758585" cy="200055"/>
            </a:xfrm>
            <a:prstGeom prst="rect">
              <a:avLst/>
            </a:prstGeom>
            <a:noFill/>
          </p:spPr>
          <p:txBody>
            <a:bodyPr wrap="square" rtlCol="0">
              <a:spAutoFit/>
            </a:bodyPr>
            <a:lstStyle/>
            <a:p>
              <a:r>
                <a:rPr lang="en-US" sz="700" dirty="0"/>
                <a:t>Neighborhood</a:t>
              </a:r>
            </a:p>
          </p:txBody>
        </p:sp>
      </p:grpSp>
      <p:sp>
        <p:nvSpPr>
          <p:cNvPr id="25" name="Oval 24"/>
          <p:cNvSpPr/>
          <p:nvPr/>
        </p:nvSpPr>
        <p:spPr>
          <a:xfrm>
            <a:off x="5265317" y="4325721"/>
            <a:ext cx="51759" cy="61098"/>
          </a:xfrm>
          <a:prstGeom prst="ellipse">
            <a:avLst/>
          </a:prstGeom>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7" name="Rectangle 26"/>
          <p:cNvSpPr/>
          <p:nvPr/>
        </p:nvSpPr>
        <p:spPr>
          <a:xfrm>
            <a:off x="3932117" y="5343188"/>
            <a:ext cx="3227743" cy="323165"/>
          </a:xfrm>
          <a:prstGeom prst="rect">
            <a:avLst/>
          </a:prstGeom>
          <a:noFill/>
        </p:spPr>
        <p:txBody>
          <a:bodyPr wrap="none" lIns="91440" tIns="45720" rIns="91440" bIns="45720">
            <a:spAutoFit/>
          </a:bodyPr>
          <a:lstStyle/>
          <a:p>
            <a:pPr algn="ctr"/>
            <a:r>
              <a:rPr lang="en-US" sz="1500" dirty="0">
                <a:ln w="0"/>
                <a:effectLst>
                  <a:outerShdw blurRad="38100" dist="19050" dir="2700000" algn="tl" rotWithShape="0">
                    <a:schemeClr val="dk1">
                      <a:alpha val="40000"/>
                    </a:schemeClr>
                  </a:outerShdw>
                </a:effectLst>
              </a:rPr>
              <a:t>Local optimum found, cannot improve!</a:t>
            </a:r>
            <a:endParaRPr lang="en-US" sz="1500" b="0" cap="none" spc="0" dirty="0">
              <a:ln w="0"/>
              <a:solidFill>
                <a:schemeClr val="tx1"/>
              </a:solidFill>
              <a:effectLst>
                <a:outerShdw blurRad="38100" dist="19050" dir="2700000" algn="tl" rotWithShape="0">
                  <a:schemeClr val="dk1">
                    <a:alpha val="40000"/>
                  </a:schemeClr>
                </a:outerShdw>
              </a:effectLst>
            </a:endParaRPr>
          </a:p>
        </p:txBody>
      </p:sp>
      <p:sp>
        <p:nvSpPr>
          <p:cNvPr id="28" name="Rectangle 27"/>
          <p:cNvSpPr/>
          <p:nvPr/>
        </p:nvSpPr>
        <p:spPr>
          <a:xfrm>
            <a:off x="3921390" y="5800981"/>
            <a:ext cx="3488520" cy="323165"/>
          </a:xfrm>
          <a:prstGeom prst="rect">
            <a:avLst/>
          </a:prstGeom>
          <a:noFill/>
        </p:spPr>
        <p:txBody>
          <a:bodyPr wrap="none" lIns="91440" tIns="45720" rIns="91440" bIns="45720">
            <a:spAutoFit/>
          </a:bodyPr>
          <a:lstStyle/>
          <a:p>
            <a:pPr algn="ctr"/>
            <a:r>
              <a:rPr lang="en-US" sz="1500" b="1" dirty="0">
                <a:ln w="0"/>
                <a:effectLst>
                  <a:outerShdw blurRad="38100" dist="19050" dir="2700000" algn="tl" rotWithShape="0">
                    <a:schemeClr val="dk1">
                      <a:alpha val="40000"/>
                    </a:schemeClr>
                  </a:outerShdw>
                </a:effectLst>
              </a:rPr>
              <a:t>How to escape the local optimum “trap”?</a:t>
            </a:r>
            <a:endParaRPr lang="en-US" sz="15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87923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a:t>Genetic Algorithm (GA)</a:t>
            </a:r>
            <a:endParaRPr lang="en-US" dirty="0"/>
          </a:p>
        </p:txBody>
      </p:sp>
      <p:sp>
        <p:nvSpPr>
          <p:cNvPr id="9" name="Content Placeholder 6"/>
          <p:cNvSpPr>
            <a:spLocks noGrp="1"/>
          </p:cNvSpPr>
          <p:nvPr>
            <p:ph idx="4294967295"/>
          </p:nvPr>
        </p:nvSpPr>
        <p:spPr>
          <a:xfrm>
            <a:off x="177363" y="1904763"/>
            <a:ext cx="8749862" cy="3705791"/>
          </a:xfrm>
        </p:spPr>
        <p:txBody>
          <a:bodyPr>
            <a:normAutofit fontScale="77500" lnSpcReduction="20000"/>
          </a:bodyPr>
          <a:lstStyle/>
          <a:p>
            <a:pPr>
              <a:buFontTx/>
              <a:buChar char="-"/>
            </a:pPr>
            <a:r>
              <a:rPr lang="en-US" dirty="0">
                <a:latin typeface="+mn-lt"/>
              </a:rPr>
              <a:t>The Genetic Algorithm (GA) introduced by John Holland in 1975.</a:t>
            </a:r>
          </a:p>
          <a:p>
            <a:pPr>
              <a:buFontTx/>
              <a:buChar char="-"/>
            </a:pPr>
            <a:endParaRPr lang="en-US" dirty="0">
              <a:latin typeface="+mn-lt"/>
            </a:endParaRPr>
          </a:p>
          <a:p>
            <a:pPr>
              <a:buFontTx/>
              <a:buChar char="-"/>
            </a:pPr>
            <a:r>
              <a:rPr lang="en-US" dirty="0">
                <a:latin typeface="+mn-lt"/>
              </a:rPr>
              <a:t>GA is a search optimization algorithm based on the mechanics of the natural selection process.</a:t>
            </a:r>
          </a:p>
          <a:p>
            <a:pPr>
              <a:buFontTx/>
              <a:buChar char="-"/>
            </a:pPr>
            <a:endParaRPr lang="en-US" dirty="0">
              <a:latin typeface="+mn-lt"/>
            </a:endParaRPr>
          </a:p>
          <a:p>
            <a:pPr>
              <a:buFontTx/>
              <a:buChar char="-"/>
            </a:pPr>
            <a:r>
              <a:rPr lang="en-US" kern="1200" dirty="0">
                <a:solidFill>
                  <a:schemeClr val="tx1"/>
                </a:solidFill>
                <a:latin typeface="+mn-lt"/>
              </a:rPr>
              <a:t>The basic concept of this algorithm is to mimic the concept of the ‘survival of the fittest’; </a:t>
            </a:r>
          </a:p>
          <a:p>
            <a:pPr>
              <a:buFontTx/>
              <a:buChar char="-"/>
            </a:pPr>
            <a:endParaRPr lang="en-US" kern="1200" dirty="0">
              <a:solidFill>
                <a:schemeClr val="tx1"/>
              </a:solidFill>
              <a:latin typeface="+mn-lt"/>
            </a:endParaRPr>
          </a:p>
          <a:p>
            <a:pPr>
              <a:buFontTx/>
              <a:buChar char="-"/>
            </a:pPr>
            <a:r>
              <a:rPr lang="en-US" kern="1200" dirty="0">
                <a:solidFill>
                  <a:schemeClr val="tx1"/>
                </a:solidFill>
                <a:latin typeface="+mn-lt"/>
              </a:rPr>
              <a:t>It simulates the processes observed in a natural system where the strong tends to adapt and survive while the weak tends to perish. </a:t>
            </a:r>
            <a:endParaRPr lang="en-US" dirty="0">
              <a:latin typeface="+mn-lt"/>
            </a:endParaRPr>
          </a:p>
          <a:p>
            <a:pPr>
              <a:buFontTx/>
              <a:buChar char="-"/>
            </a:pPr>
            <a:endParaRPr lang="en-US" dirty="0">
              <a:latin typeface="+mn-lt"/>
            </a:endParaRPr>
          </a:p>
        </p:txBody>
      </p:sp>
    </p:spTree>
    <p:extLst>
      <p:ext uri="{BB962C8B-B14F-4D97-AF65-F5344CB8AC3E}">
        <p14:creationId xmlns:p14="http://schemas.microsoft.com/office/powerpoint/2010/main" val="418973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ESCAPING LOCAL OPTIMA</a:t>
            </a:r>
          </a:p>
        </p:txBody>
      </p:sp>
      <p:pic>
        <p:nvPicPr>
          <p:cNvPr id="4" name="Content Placeholder 4"/>
          <p:cNvPicPr>
            <a:picLocks noChangeAspect="1"/>
          </p:cNvPicPr>
          <p:nvPr/>
        </p:nvPicPr>
        <p:blipFill>
          <a:blip r:embed="rId2"/>
          <a:stretch>
            <a:fillRect/>
          </a:stretch>
        </p:blipFill>
        <p:spPr>
          <a:xfrm>
            <a:off x="1722509" y="1745395"/>
            <a:ext cx="5698981" cy="4472618"/>
          </a:xfrm>
          <a:prstGeom prst="rect">
            <a:avLst/>
          </a:prstGeom>
        </p:spPr>
      </p:pic>
    </p:spTree>
    <p:extLst>
      <p:ext uri="{BB962C8B-B14F-4D97-AF65-F5344CB8AC3E}">
        <p14:creationId xmlns:p14="http://schemas.microsoft.com/office/powerpoint/2010/main" val="28914480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INTENSIFY &amp; DIVERSIFY</a:t>
            </a:r>
          </a:p>
        </p:txBody>
      </p:sp>
      <p:sp>
        <p:nvSpPr>
          <p:cNvPr id="3" name="Content Placeholder 2"/>
          <p:cNvSpPr>
            <a:spLocks noGrp="1"/>
          </p:cNvSpPr>
          <p:nvPr>
            <p:ph idx="1"/>
          </p:nvPr>
        </p:nvSpPr>
        <p:spPr/>
        <p:txBody>
          <a:bodyPr/>
          <a:lstStyle/>
          <a:p>
            <a:r>
              <a:rPr lang="en-US" dirty="0">
                <a:latin typeface="+mn-lt"/>
              </a:rPr>
              <a:t>Merriam-Webster:</a:t>
            </a:r>
          </a:p>
        </p:txBody>
      </p:sp>
      <p:graphicFrame>
        <p:nvGraphicFramePr>
          <p:cNvPr id="4" name="Diagram 3"/>
          <p:cNvGraphicFramePr/>
          <p:nvPr/>
        </p:nvGraphicFramePr>
        <p:xfrm>
          <a:off x="1424641" y="2274583"/>
          <a:ext cx="6096000" cy="35373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324807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INTENSIFY &amp; DIVERSIFY</a:t>
            </a:r>
          </a:p>
        </p:txBody>
      </p:sp>
      <p:sp>
        <p:nvSpPr>
          <p:cNvPr id="3" name="Content Placeholder 2"/>
          <p:cNvSpPr>
            <a:spLocks noGrp="1"/>
          </p:cNvSpPr>
          <p:nvPr>
            <p:ph idx="1"/>
          </p:nvPr>
        </p:nvSpPr>
        <p:spPr/>
        <p:txBody>
          <a:bodyPr>
            <a:normAutofit lnSpcReduction="10000"/>
          </a:bodyPr>
          <a:lstStyle/>
          <a:p>
            <a:r>
              <a:rPr lang="en-US" dirty="0">
                <a:latin typeface="+mn-lt"/>
              </a:rPr>
              <a:t>Every metaheuristic aspires to do both</a:t>
            </a:r>
          </a:p>
          <a:p>
            <a:endParaRPr lang="en-US" dirty="0">
              <a:latin typeface="+mn-lt"/>
            </a:endParaRPr>
          </a:p>
          <a:p>
            <a:r>
              <a:rPr lang="en-US" dirty="0">
                <a:latin typeface="+mn-lt"/>
              </a:rPr>
              <a:t>Many have parameters to control this balance</a:t>
            </a:r>
          </a:p>
          <a:p>
            <a:endParaRPr lang="en-US" dirty="0">
              <a:latin typeface="+mn-lt"/>
            </a:endParaRPr>
          </a:p>
          <a:p>
            <a:r>
              <a:rPr lang="en-US" dirty="0">
                <a:latin typeface="+mn-lt"/>
              </a:rPr>
              <a:t>Often, these parameters can be changed dynamically during search</a:t>
            </a:r>
          </a:p>
          <a:p>
            <a:endParaRPr lang="en-US" dirty="0">
              <a:latin typeface="+mn-lt"/>
            </a:endParaRPr>
          </a:p>
          <a:p>
            <a:r>
              <a:rPr lang="en-US" dirty="0">
                <a:latin typeface="+mn-lt"/>
              </a:rPr>
              <a:t>Initially, focus is on diversification; later, on intensification (and cycles back)</a:t>
            </a:r>
          </a:p>
        </p:txBody>
      </p:sp>
    </p:spTree>
    <p:extLst>
      <p:ext uri="{BB962C8B-B14F-4D97-AF65-F5344CB8AC3E}">
        <p14:creationId xmlns:p14="http://schemas.microsoft.com/office/powerpoint/2010/main" val="6293122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INTENSIFY &amp; DIVERSIFY</a:t>
            </a:r>
          </a:p>
        </p:txBody>
      </p:sp>
      <p:graphicFrame>
        <p:nvGraphicFramePr>
          <p:cNvPr id="203" name="Chart 202"/>
          <p:cNvGraphicFramePr>
            <a:graphicFrameLocks/>
          </p:cNvGraphicFramePr>
          <p:nvPr/>
        </p:nvGraphicFramePr>
        <p:xfrm>
          <a:off x="1205619" y="2254365"/>
          <a:ext cx="6124755" cy="2743200"/>
        </p:xfrm>
        <a:graphic>
          <a:graphicData uri="http://schemas.openxmlformats.org/drawingml/2006/chart">
            <c:chart xmlns:c="http://schemas.openxmlformats.org/drawingml/2006/chart" xmlns:r="http://schemas.openxmlformats.org/officeDocument/2006/relationships" r:id="rId2"/>
          </a:graphicData>
        </a:graphic>
      </p:graphicFrame>
      <p:grpSp>
        <p:nvGrpSpPr>
          <p:cNvPr id="210" name="Group 209"/>
          <p:cNvGrpSpPr/>
          <p:nvPr/>
        </p:nvGrpSpPr>
        <p:grpSpPr>
          <a:xfrm>
            <a:off x="2559966" y="3692958"/>
            <a:ext cx="1296830" cy="273750"/>
            <a:chOff x="2559966" y="3692958"/>
            <a:chExt cx="1296830" cy="273750"/>
          </a:xfrm>
        </p:grpSpPr>
        <p:sp>
          <p:nvSpPr>
            <p:cNvPr id="204" name="Oval 203"/>
            <p:cNvSpPr/>
            <p:nvPr/>
          </p:nvSpPr>
          <p:spPr>
            <a:xfrm>
              <a:off x="2559966" y="3897697"/>
              <a:ext cx="51759" cy="6901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5" name="Oval 204"/>
            <p:cNvSpPr/>
            <p:nvPr/>
          </p:nvSpPr>
          <p:spPr>
            <a:xfrm>
              <a:off x="3204070" y="3692958"/>
              <a:ext cx="51759" cy="759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6" name="Oval 205"/>
            <p:cNvSpPr/>
            <p:nvPr/>
          </p:nvSpPr>
          <p:spPr>
            <a:xfrm>
              <a:off x="3805037" y="3707342"/>
              <a:ext cx="51759" cy="7591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grpSp>
        <p:nvGrpSpPr>
          <p:cNvPr id="211" name="Group 210"/>
          <p:cNvGrpSpPr/>
          <p:nvPr/>
        </p:nvGrpSpPr>
        <p:grpSpPr>
          <a:xfrm>
            <a:off x="1987747" y="3728045"/>
            <a:ext cx="4431103" cy="439941"/>
            <a:chOff x="1987747" y="3728045"/>
            <a:chExt cx="4431103" cy="439941"/>
          </a:xfrm>
        </p:grpSpPr>
        <p:sp>
          <p:nvSpPr>
            <p:cNvPr id="207" name="Oval 206"/>
            <p:cNvSpPr/>
            <p:nvPr/>
          </p:nvSpPr>
          <p:spPr>
            <a:xfrm>
              <a:off x="1987747" y="3730914"/>
              <a:ext cx="51759" cy="69011"/>
            </a:xfrm>
            <a:prstGeom prst="ellipse">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8" name="Oval 207"/>
            <p:cNvSpPr/>
            <p:nvPr/>
          </p:nvSpPr>
          <p:spPr>
            <a:xfrm>
              <a:off x="5081755" y="3728045"/>
              <a:ext cx="51759" cy="69011"/>
            </a:xfrm>
            <a:prstGeom prst="ellipse">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9" name="Oval 208"/>
            <p:cNvSpPr/>
            <p:nvPr/>
          </p:nvSpPr>
          <p:spPr>
            <a:xfrm>
              <a:off x="6367091" y="4098975"/>
              <a:ext cx="51759" cy="69011"/>
            </a:xfrm>
            <a:prstGeom prst="ellipse">
              <a:avLst/>
            </a:prstGeom>
            <a:solidFill>
              <a:srgbClr val="00B050"/>
            </a:solidFill>
            <a:ln>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94747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INTENSIFY &amp; DIVERSIFY</a:t>
            </a:r>
          </a:p>
        </p:txBody>
      </p:sp>
      <p:grpSp>
        <p:nvGrpSpPr>
          <p:cNvPr id="6" name="Group 5"/>
          <p:cNvGrpSpPr/>
          <p:nvPr/>
        </p:nvGrpSpPr>
        <p:grpSpPr>
          <a:xfrm>
            <a:off x="1144710" y="2066544"/>
            <a:ext cx="2490216" cy="3639312"/>
            <a:chOff x="1144710" y="2066544"/>
            <a:chExt cx="2490216" cy="3639312"/>
          </a:xfrm>
        </p:grpSpPr>
        <p:sp>
          <p:nvSpPr>
            <p:cNvPr id="7" name="Oval 6"/>
            <p:cNvSpPr/>
            <p:nvPr/>
          </p:nvSpPr>
          <p:spPr>
            <a:xfrm>
              <a:off x="1599624" y="3096545"/>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03306" y="318284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1719258" y="36542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798506" y="412972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396170" y="372738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475162" y="358717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2664138" y="39834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2548314" y="33067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005770" y="455644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889690" y="423335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042346" y="46661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2555172" y="4526280"/>
              <a:ext cx="73152" cy="731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Oval 18"/>
            <p:cNvSpPr/>
            <p:nvPr/>
          </p:nvSpPr>
          <p:spPr>
            <a:xfrm>
              <a:off x="2066730" y="371824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1518090" y="48734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1871658" y="38066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950906" y="428212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1548570" y="387978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2627562" y="373957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816538" y="41358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1828986" y="46966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2389818" y="4477192"/>
              <a:ext cx="73152" cy="731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8" name="Oval 27"/>
            <p:cNvSpPr/>
            <p:nvPr/>
          </p:nvSpPr>
          <p:spPr>
            <a:xfrm>
              <a:off x="2707572" y="4678680"/>
              <a:ext cx="73152" cy="731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9" name="Oval 28"/>
            <p:cNvSpPr/>
            <p:nvPr/>
          </p:nvSpPr>
          <p:spPr>
            <a:xfrm>
              <a:off x="1670490" y="50258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2859210" y="291052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048186" y="33067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2834826" y="267887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3176202" y="36054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011610" y="306292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200586" y="34591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2798250" y="30964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144710" y="2066544"/>
              <a:ext cx="2490216" cy="363931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8" name="Oval 37"/>
            <p:cNvSpPr/>
            <p:nvPr/>
          </p:nvSpPr>
          <p:spPr>
            <a:xfrm>
              <a:off x="1398456" y="2383313"/>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1902138" y="246960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1627818" y="261791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1737546" y="21302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p:cNvSpPr/>
            <p:nvPr/>
          </p:nvSpPr>
          <p:spPr>
            <a:xfrm>
              <a:off x="2572698" y="501364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p:cNvSpPr/>
            <p:nvPr/>
          </p:nvSpPr>
          <p:spPr>
            <a:xfrm>
              <a:off x="2048442" y="52209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2359338" y="504412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237924" y="502615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2200842" y="53733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2426394" y="38066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1828986" y="333114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1938714" y="28434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2072826" y="40017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590986" y="4336984"/>
              <a:ext cx="73152" cy="731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2" name="Oval 51"/>
            <p:cNvSpPr/>
            <p:nvPr/>
          </p:nvSpPr>
          <p:spPr>
            <a:xfrm>
              <a:off x="2444682" y="4117528"/>
              <a:ext cx="73152" cy="73152"/>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3" name="Oval 52"/>
            <p:cNvSpPr/>
            <p:nvPr/>
          </p:nvSpPr>
          <p:spPr>
            <a:xfrm>
              <a:off x="2438586" y="38340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2804346" y="337991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p:cNvGrpSpPr/>
          <p:nvPr/>
        </p:nvGrpSpPr>
        <p:grpSpPr>
          <a:xfrm>
            <a:off x="4973760" y="2066544"/>
            <a:ext cx="2490216" cy="3639312"/>
            <a:chOff x="4973760" y="2066544"/>
            <a:chExt cx="2490216" cy="3639312"/>
          </a:xfrm>
        </p:grpSpPr>
        <p:sp>
          <p:nvSpPr>
            <p:cNvPr id="56" name="Oval 55"/>
            <p:cNvSpPr/>
            <p:nvPr/>
          </p:nvSpPr>
          <p:spPr>
            <a:xfrm>
              <a:off x="5428674" y="3096545"/>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932356" y="318284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5548308" y="36542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5627556" y="412972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5225220" y="372738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304212" y="358717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6493188" y="39834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p:cNvSpPr/>
            <p:nvPr/>
          </p:nvSpPr>
          <p:spPr>
            <a:xfrm>
              <a:off x="6377364" y="33067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5834820" y="455644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p:cNvSpPr/>
            <p:nvPr/>
          </p:nvSpPr>
          <p:spPr>
            <a:xfrm>
              <a:off x="6718740" y="423335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p:cNvSpPr/>
            <p:nvPr/>
          </p:nvSpPr>
          <p:spPr>
            <a:xfrm>
              <a:off x="5871396" y="466616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p:cNvSpPr/>
            <p:nvPr/>
          </p:nvSpPr>
          <p:spPr>
            <a:xfrm>
              <a:off x="6384222" y="452628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p:cNvSpPr/>
            <p:nvPr/>
          </p:nvSpPr>
          <p:spPr>
            <a:xfrm>
              <a:off x="5895780" y="371824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5347140" y="48734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p:cNvSpPr/>
            <p:nvPr/>
          </p:nvSpPr>
          <p:spPr>
            <a:xfrm>
              <a:off x="5700708" y="38066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p:cNvSpPr/>
            <p:nvPr/>
          </p:nvSpPr>
          <p:spPr>
            <a:xfrm>
              <a:off x="5779956" y="428212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p:cNvSpPr/>
            <p:nvPr/>
          </p:nvSpPr>
          <p:spPr>
            <a:xfrm>
              <a:off x="5377620" y="387978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6456612" y="373957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6645588" y="4135816"/>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p:cNvSpPr/>
            <p:nvPr/>
          </p:nvSpPr>
          <p:spPr>
            <a:xfrm>
              <a:off x="5658036" y="46966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6218868" y="447719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p:cNvSpPr/>
            <p:nvPr/>
          </p:nvSpPr>
          <p:spPr>
            <a:xfrm>
              <a:off x="6536622" y="467868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p:cNvSpPr/>
            <p:nvPr/>
          </p:nvSpPr>
          <p:spPr>
            <a:xfrm>
              <a:off x="5499540" y="50258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688260" y="291052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6877236" y="33067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663876" y="267887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005252" y="36054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840660" y="306292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7029636" y="345916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p:cNvSpPr/>
            <p:nvPr/>
          </p:nvSpPr>
          <p:spPr>
            <a:xfrm>
              <a:off x="6627300" y="309644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4973760" y="2066544"/>
              <a:ext cx="2490216" cy="363931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7" name="Oval 86"/>
            <p:cNvSpPr/>
            <p:nvPr/>
          </p:nvSpPr>
          <p:spPr>
            <a:xfrm>
              <a:off x="5227506" y="2383313"/>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5731188" y="2469608"/>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5456868" y="261791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5566596" y="21302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6401748" y="5013640"/>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p:cNvSpPr/>
            <p:nvPr/>
          </p:nvSpPr>
          <p:spPr>
            <a:xfrm>
              <a:off x="5877492" y="52209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6188388" y="5044120"/>
              <a:ext cx="73152" cy="73152"/>
            </a:xfrm>
            <a:prstGeom prst="ellipse">
              <a:avLst/>
            </a:prstGeom>
            <a:solidFill>
              <a:srgbClr val="00B05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4" name="Oval 93"/>
            <p:cNvSpPr/>
            <p:nvPr/>
          </p:nvSpPr>
          <p:spPr>
            <a:xfrm>
              <a:off x="7066974" y="502615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p:cNvSpPr/>
            <p:nvPr/>
          </p:nvSpPr>
          <p:spPr>
            <a:xfrm>
              <a:off x="6029892" y="537330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6255444" y="3806632"/>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p:cNvSpPr/>
            <p:nvPr/>
          </p:nvSpPr>
          <p:spPr>
            <a:xfrm>
              <a:off x="5658036" y="3331144"/>
              <a:ext cx="73152" cy="73152"/>
            </a:xfrm>
            <a:prstGeom prst="ellipse">
              <a:avLst/>
            </a:prstGeom>
            <a:solidFill>
              <a:srgbClr val="00B05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8" name="Oval 97"/>
            <p:cNvSpPr/>
            <p:nvPr/>
          </p:nvSpPr>
          <p:spPr>
            <a:xfrm>
              <a:off x="5767764" y="2843464"/>
              <a:ext cx="73152" cy="73152"/>
            </a:xfrm>
            <a:prstGeom prst="ellipse">
              <a:avLst/>
            </a:prstGeom>
            <a:solidFill>
              <a:srgbClr val="00B05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99" name="Oval 98"/>
            <p:cNvSpPr/>
            <p:nvPr/>
          </p:nvSpPr>
          <p:spPr>
            <a:xfrm>
              <a:off x="5901876" y="4001704"/>
              <a:ext cx="73152" cy="73152"/>
            </a:xfrm>
            <a:prstGeom prst="ellipse">
              <a:avLst/>
            </a:prstGeom>
            <a:solidFill>
              <a:srgbClr val="00B05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0" name="Oval 99"/>
            <p:cNvSpPr/>
            <p:nvPr/>
          </p:nvSpPr>
          <p:spPr>
            <a:xfrm>
              <a:off x="6420036" y="433698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6273732" y="4117528"/>
              <a:ext cx="73152" cy="73152"/>
            </a:xfrm>
            <a:prstGeom prst="ellipse">
              <a:avLst/>
            </a:prstGeom>
            <a:solidFill>
              <a:srgbClr val="00B05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Oval 101"/>
            <p:cNvSpPr/>
            <p:nvPr/>
          </p:nvSpPr>
          <p:spPr>
            <a:xfrm>
              <a:off x="6267636" y="3834064"/>
              <a:ext cx="73152" cy="7315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6633396" y="3379912"/>
              <a:ext cx="73152" cy="73152"/>
            </a:xfrm>
            <a:prstGeom prst="ellipse">
              <a:avLst/>
            </a:prstGeom>
            <a:solidFill>
              <a:srgbClr val="00B050"/>
            </a:solidFill>
            <a:ln>
              <a:solidFill>
                <a:srgbClr val="00B05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62699122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TABU SEARCH</a:t>
            </a:r>
          </a:p>
        </p:txBody>
      </p:sp>
      <p:sp>
        <p:nvSpPr>
          <p:cNvPr id="3" name="Content Placeholder 2"/>
          <p:cNvSpPr>
            <a:spLocks noGrp="1"/>
          </p:cNvSpPr>
          <p:nvPr>
            <p:ph idx="1"/>
          </p:nvPr>
        </p:nvSpPr>
        <p:spPr/>
        <p:txBody>
          <a:bodyPr>
            <a:normAutofit/>
          </a:bodyPr>
          <a:lstStyle/>
          <a:p>
            <a:r>
              <a:rPr lang="en-US" b="1" dirty="0">
                <a:latin typeface="+mn-lt"/>
              </a:rPr>
              <a:t>Taboo</a:t>
            </a:r>
            <a:r>
              <a:rPr lang="en-US" dirty="0">
                <a:latin typeface="+mn-lt"/>
              </a:rPr>
              <a:t> (</a:t>
            </a:r>
            <a:r>
              <a:rPr lang="en-US" i="1" dirty="0">
                <a:latin typeface="+mn-lt"/>
              </a:rPr>
              <a:t>English</a:t>
            </a:r>
            <a:r>
              <a:rPr lang="en-US" dirty="0">
                <a:latin typeface="+mn-lt"/>
              </a:rPr>
              <a:t>): prohibited, disallowed, forbidden</a:t>
            </a:r>
          </a:p>
          <a:p>
            <a:endParaRPr lang="en-US" dirty="0">
              <a:latin typeface="+mn-lt"/>
            </a:endParaRPr>
          </a:p>
          <a:p>
            <a:r>
              <a:rPr lang="en-US" b="1" dirty="0">
                <a:latin typeface="+mn-lt"/>
              </a:rPr>
              <a:t>Tabu</a:t>
            </a:r>
            <a:r>
              <a:rPr lang="en-US" dirty="0">
                <a:latin typeface="+mn-lt"/>
              </a:rPr>
              <a:t> (</a:t>
            </a:r>
            <a:r>
              <a:rPr lang="en-US" i="1" dirty="0">
                <a:latin typeface="+mn-lt"/>
              </a:rPr>
              <a:t>Fijian</a:t>
            </a:r>
            <a:r>
              <a:rPr lang="en-US" dirty="0">
                <a:latin typeface="+mn-lt"/>
              </a:rPr>
              <a:t>): forbidden to use due to being sacred and/or of supernatural powers</a:t>
            </a:r>
          </a:p>
          <a:p>
            <a:endParaRPr lang="en-US" dirty="0">
              <a:latin typeface="+mn-lt"/>
            </a:endParaRPr>
          </a:p>
          <a:p>
            <a:r>
              <a:rPr lang="en-US" dirty="0">
                <a:latin typeface="+mn-lt"/>
              </a:rPr>
              <a:t>…related to similar Polynesian words </a:t>
            </a:r>
          </a:p>
          <a:p>
            <a:pPr marL="457200" lvl="1" indent="0">
              <a:buNone/>
            </a:pPr>
            <a:r>
              <a:rPr lang="en-US" dirty="0" err="1"/>
              <a:t>tapu</a:t>
            </a:r>
            <a:r>
              <a:rPr lang="en-US" dirty="0"/>
              <a:t> (</a:t>
            </a:r>
            <a:r>
              <a:rPr lang="en-US" i="1" dirty="0"/>
              <a:t>Tongan</a:t>
            </a:r>
            <a:r>
              <a:rPr lang="en-US" dirty="0"/>
              <a:t>), </a:t>
            </a:r>
            <a:r>
              <a:rPr lang="en-US" dirty="0" err="1"/>
              <a:t>tapu</a:t>
            </a:r>
            <a:r>
              <a:rPr lang="en-US" dirty="0"/>
              <a:t> (</a:t>
            </a:r>
            <a:r>
              <a:rPr lang="en-US" i="1" dirty="0"/>
              <a:t>Maori</a:t>
            </a:r>
            <a:r>
              <a:rPr lang="en-US" dirty="0"/>
              <a:t>), </a:t>
            </a:r>
            <a:r>
              <a:rPr lang="en-US" dirty="0" err="1"/>
              <a:t>kapu</a:t>
            </a:r>
            <a:r>
              <a:rPr lang="en-US" dirty="0"/>
              <a:t> (Hawaiian)</a:t>
            </a:r>
          </a:p>
        </p:txBody>
      </p:sp>
    </p:spTree>
    <p:extLst>
      <p:ext uri="{BB962C8B-B14F-4D97-AF65-F5344CB8AC3E}">
        <p14:creationId xmlns:p14="http://schemas.microsoft.com/office/powerpoint/2010/main" val="1719004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TABU SEARCH</a:t>
            </a:r>
          </a:p>
        </p:txBody>
      </p:sp>
      <p:sp>
        <p:nvSpPr>
          <p:cNvPr id="3" name="Content Placeholder 2"/>
          <p:cNvSpPr>
            <a:spLocks noGrp="1"/>
          </p:cNvSpPr>
          <p:nvPr>
            <p:ph idx="1"/>
          </p:nvPr>
        </p:nvSpPr>
        <p:spPr>
          <a:xfrm>
            <a:off x="457200" y="3470565"/>
            <a:ext cx="8229600" cy="2625436"/>
          </a:xfrm>
        </p:spPr>
        <p:txBody>
          <a:bodyPr>
            <a:normAutofit fontScale="70000" lnSpcReduction="20000"/>
          </a:bodyPr>
          <a:lstStyle/>
          <a:p>
            <a:r>
              <a:rPr lang="en-US" dirty="0">
                <a:latin typeface="+mn-lt"/>
              </a:rPr>
              <a:t>Used mainly for discrete problems</a:t>
            </a:r>
          </a:p>
          <a:p>
            <a:r>
              <a:rPr lang="en-US" dirty="0">
                <a:latin typeface="+mn-lt"/>
              </a:rPr>
              <a:t>The tabu list constitutes “short-term memory”</a:t>
            </a:r>
          </a:p>
          <a:p>
            <a:r>
              <a:rPr lang="en-US" dirty="0">
                <a:latin typeface="+mn-lt"/>
              </a:rPr>
              <a:t>Size of tabu list (“tenure”) is finite</a:t>
            </a:r>
          </a:p>
          <a:p>
            <a:r>
              <a:rPr lang="en-US" dirty="0">
                <a:latin typeface="+mn-lt"/>
              </a:rPr>
              <a:t>Since solutions in tabu list are off-limits, it helps</a:t>
            </a:r>
          </a:p>
          <a:p>
            <a:pPr lvl="1"/>
            <a:r>
              <a:rPr lang="en-US" dirty="0"/>
              <a:t>escape local minima by forcing uphill moves (if no improving move available)</a:t>
            </a:r>
          </a:p>
          <a:p>
            <a:pPr lvl="1"/>
            <a:r>
              <a:rPr lang="en-US" dirty="0"/>
              <a:t>avoid cycling (up to the period induced by tabu list size)</a:t>
            </a:r>
          </a:p>
          <a:p>
            <a:r>
              <a:rPr lang="en-US" dirty="0">
                <a:latin typeface="+mn-lt"/>
              </a:rPr>
              <a:t>Solutions enter and leave the list in a FIFO order (usually)</a:t>
            </a:r>
          </a:p>
        </p:txBody>
      </p:sp>
      <p:pic>
        <p:nvPicPr>
          <p:cNvPr id="5" name="Picture 4"/>
          <p:cNvPicPr>
            <a:picLocks noChangeAspect="1"/>
          </p:cNvPicPr>
          <p:nvPr/>
        </p:nvPicPr>
        <p:blipFill rotWithShape="1">
          <a:blip r:embed="rId3"/>
          <a:srcRect l="46551" t="30267" r="19414" b="42000"/>
          <a:stretch/>
        </p:blipFill>
        <p:spPr>
          <a:xfrm>
            <a:off x="2522963" y="1301702"/>
            <a:ext cx="4098073" cy="1878338"/>
          </a:xfrm>
          <a:prstGeom prst="rect">
            <a:avLst/>
          </a:prstGeom>
          <a:ln>
            <a:solidFill>
              <a:schemeClr val="tx1"/>
            </a:solidFill>
          </a:ln>
        </p:spPr>
      </p:pic>
    </p:spTree>
    <p:extLst>
      <p:ext uri="{BB962C8B-B14F-4D97-AF65-F5344CB8AC3E}">
        <p14:creationId xmlns:p14="http://schemas.microsoft.com/office/powerpoint/2010/main" val="3089108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TABU SEARCH</a:t>
            </a:r>
          </a:p>
        </p:txBody>
      </p:sp>
      <p:sp>
        <p:nvSpPr>
          <p:cNvPr id="3" name="Content Placeholder 2"/>
          <p:cNvSpPr>
            <a:spLocks noGrp="1"/>
          </p:cNvSpPr>
          <p:nvPr>
            <p:ph idx="1"/>
          </p:nvPr>
        </p:nvSpPr>
        <p:spPr>
          <a:xfrm>
            <a:off x="457200" y="3470564"/>
            <a:ext cx="8229600" cy="3075709"/>
          </a:xfrm>
        </p:spPr>
        <p:txBody>
          <a:bodyPr>
            <a:normAutofit/>
          </a:bodyPr>
          <a:lstStyle/>
          <a:p>
            <a:r>
              <a:rPr lang="en-US" dirty="0">
                <a:latin typeface="+mn-lt"/>
              </a:rPr>
              <a:t>Small tenure localizes search (intensification)</a:t>
            </a:r>
          </a:p>
          <a:p>
            <a:r>
              <a:rPr lang="en-US" dirty="0">
                <a:latin typeface="+mn-lt"/>
              </a:rPr>
              <a:t>Large tenure forces exploration of wider space (diversification)</a:t>
            </a:r>
          </a:p>
          <a:p>
            <a:r>
              <a:rPr lang="en-US" dirty="0">
                <a:latin typeface="+mn-lt"/>
              </a:rPr>
              <a:t>Tenure can change dynamically during search</a:t>
            </a:r>
          </a:p>
          <a:p>
            <a:r>
              <a:rPr lang="en-US" dirty="0">
                <a:latin typeface="+mn-lt"/>
              </a:rPr>
              <a:t>Size of tenure is a form of “long-term memory”</a:t>
            </a:r>
          </a:p>
        </p:txBody>
      </p:sp>
      <p:pic>
        <p:nvPicPr>
          <p:cNvPr id="5" name="Picture 4"/>
          <p:cNvPicPr>
            <a:picLocks noChangeAspect="1"/>
          </p:cNvPicPr>
          <p:nvPr/>
        </p:nvPicPr>
        <p:blipFill rotWithShape="1">
          <a:blip r:embed="rId3"/>
          <a:srcRect l="46551" t="30267" r="19414" b="42000"/>
          <a:stretch/>
        </p:blipFill>
        <p:spPr>
          <a:xfrm>
            <a:off x="2522963" y="1301702"/>
            <a:ext cx="4098073" cy="1878338"/>
          </a:xfrm>
          <a:prstGeom prst="rect">
            <a:avLst/>
          </a:prstGeom>
          <a:ln>
            <a:solidFill>
              <a:schemeClr val="tx1"/>
            </a:solidFill>
          </a:ln>
        </p:spPr>
      </p:pic>
    </p:spTree>
    <p:extLst>
      <p:ext uri="{BB962C8B-B14F-4D97-AF65-F5344CB8AC3E}">
        <p14:creationId xmlns:p14="http://schemas.microsoft.com/office/powerpoint/2010/main" val="212408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TABU SEARCH</a:t>
            </a:r>
          </a:p>
        </p:txBody>
      </p:sp>
      <p:sp>
        <p:nvSpPr>
          <p:cNvPr id="3" name="Content Placeholder 2"/>
          <p:cNvSpPr>
            <a:spLocks noGrp="1"/>
          </p:cNvSpPr>
          <p:nvPr>
            <p:ph idx="1"/>
          </p:nvPr>
        </p:nvSpPr>
        <p:spPr>
          <a:xfrm>
            <a:off x="457199" y="3470564"/>
            <a:ext cx="8395855" cy="2625436"/>
          </a:xfrm>
        </p:spPr>
        <p:txBody>
          <a:bodyPr>
            <a:normAutofit/>
          </a:bodyPr>
          <a:lstStyle/>
          <a:p>
            <a:r>
              <a:rPr lang="en-US" sz="2400" dirty="0">
                <a:latin typeface="+mn-lt"/>
              </a:rPr>
              <a:t>Storing complete solutions is inefficient</a:t>
            </a:r>
          </a:p>
          <a:p>
            <a:pPr lvl="1"/>
            <a:r>
              <a:rPr lang="en-US" sz="2400" dirty="0"/>
              <a:t>implementation perspective (storage, comparisons)</a:t>
            </a:r>
          </a:p>
          <a:p>
            <a:pPr lvl="1"/>
            <a:r>
              <a:rPr lang="en-US" sz="2400" dirty="0">
                <a:solidFill>
                  <a:srgbClr val="FF0000"/>
                </a:solidFill>
              </a:rPr>
              <a:t>algorithm perspective (largely similar solutions offer no interesting information)</a:t>
            </a:r>
          </a:p>
          <a:p>
            <a:r>
              <a:rPr lang="en-US" sz="2400" dirty="0">
                <a:latin typeface="+mn-lt"/>
              </a:rPr>
              <a:t>Tabu search usually stores “solution attributes”</a:t>
            </a:r>
          </a:p>
          <a:p>
            <a:pPr lvl="1"/>
            <a:r>
              <a:rPr lang="en-US" sz="2400" dirty="0"/>
              <a:t>solution components or solution differences (“moves”)</a:t>
            </a:r>
          </a:p>
        </p:txBody>
      </p:sp>
      <p:pic>
        <p:nvPicPr>
          <p:cNvPr id="5" name="Picture 4"/>
          <p:cNvPicPr>
            <a:picLocks noChangeAspect="1"/>
          </p:cNvPicPr>
          <p:nvPr/>
        </p:nvPicPr>
        <p:blipFill rotWithShape="1">
          <a:blip r:embed="rId3"/>
          <a:srcRect l="46551" t="30267" r="19414" b="42000"/>
          <a:stretch/>
        </p:blipFill>
        <p:spPr>
          <a:xfrm>
            <a:off x="2522963" y="1301702"/>
            <a:ext cx="4098073" cy="1878338"/>
          </a:xfrm>
          <a:prstGeom prst="rect">
            <a:avLst/>
          </a:prstGeom>
          <a:ln>
            <a:solidFill>
              <a:schemeClr val="tx1"/>
            </a:solidFill>
          </a:ln>
        </p:spPr>
      </p:pic>
    </p:spTree>
    <p:extLst>
      <p:ext uri="{BB962C8B-B14F-4D97-AF65-F5344CB8AC3E}">
        <p14:creationId xmlns:p14="http://schemas.microsoft.com/office/powerpoint/2010/main" val="153727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2F551-F30C-4025-9278-DAB75796FDE7}"/>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065F6448-1383-4DEC-BF51-131191C74708}"/>
              </a:ext>
            </a:extLst>
          </p:cNvPr>
          <p:cNvPicPr>
            <a:picLocks noGrp="1" noChangeAspect="1"/>
          </p:cNvPicPr>
          <p:nvPr>
            <p:ph idx="1"/>
          </p:nvPr>
        </p:nvPicPr>
        <p:blipFill>
          <a:blip r:embed="rId3"/>
          <a:stretch>
            <a:fillRect/>
          </a:stretch>
        </p:blipFill>
        <p:spPr>
          <a:xfrm>
            <a:off x="223523" y="228600"/>
            <a:ext cx="8696954" cy="5793744"/>
          </a:xfrm>
          <a:prstGeom prst="rect">
            <a:avLst/>
          </a:prstGeom>
        </p:spPr>
      </p:pic>
      <p:sp>
        <p:nvSpPr>
          <p:cNvPr id="5" name="Rectangle 4">
            <a:extLst>
              <a:ext uri="{FF2B5EF4-FFF2-40B4-BE49-F238E27FC236}">
                <a16:creationId xmlns:a16="http://schemas.microsoft.com/office/drawing/2014/main" id="{87A57D3E-1B4B-4AD2-B15C-70DD6F005B8F}"/>
              </a:ext>
            </a:extLst>
          </p:cNvPr>
          <p:cNvSpPr/>
          <p:nvPr/>
        </p:nvSpPr>
        <p:spPr>
          <a:xfrm>
            <a:off x="448235" y="5829929"/>
            <a:ext cx="8463277" cy="369332"/>
          </a:xfrm>
          <a:prstGeom prst="rect">
            <a:avLst/>
          </a:prstGeom>
        </p:spPr>
        <p:txBody>
          <a:bodyPr wrap="square">
            <a:spAutoFit/>
          </a:bodyPr>
          <a:lstStyle/>
          <a:p>
            <a:r>
              <a:rPr lang="en-US" sz="900" dirty="0">
                <a:hlinkClick r:id="rId4"/>
              </a:rPr>
              <a:t>http://www.cleveralgorithms.com/nature-inspired/stochastic/tabu_search.html#targetText=Tabu%20Search%20is%20a%20Global,Search%20and%20Parallel%20Tabu%20Search.</a:t>
            </a:r>
            <a:endParaRPr lang="en-US" sz="900" dirty="0"/>
          </a:p>
        </p:txBody>
      </p:sp>
    </p:spTree>
    <p:extLst>
      <p:ext uri="{BB962C8B-B14F-4D97-AF65-F5344CB8AC3E}">
        <p14:creationId xmlns:p14="http://schemas.microsoft.com/office/powerpoint/2010/main" val="3118649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a:t>Genetic Algorithm (GA)</a:t>
            </a:r>
            <a:endParaRPr lang="en-US" dirty="0"/>
          </a:p>
        </p:txBody>
      </p:sp>
      <p:sp>
        <p:nvSpPr>
          <p:cNvPr id="9" name="Content Placeholder 6"/>
          <p:cNvSpPr>
            <a:spLocks noGrp="1"/>
          </p:cNvSpPr>
          <p:nvPr>
            <p:ph idx="4294967295"/>
          </p:nvPr>
        </p:nvSpPr>
        <p:spPr>
          <a:xfrm>
            <a:off x="177363" y="1904763"/>
            <a:ext cx="8749862" cy="3705791"/>
          </a:xfrm>
        </p:spPr>
        <p:txBody>
          <a:bodyPr>
            <a:normAutofit fontScale="77500" lnSpcReduction="20000"/>
          </a:bodyPr>
          <a:lstStyle/>
          <a:p>
            <a:pPr>
              <a:buFontTx/>
              <a:buChar char="-"/>
            </a:pPr>
            <a:r>
              <a:rPr lang="en-US" kern="1200" dirty="0">
                <a:solidFill>
                  <a:schemeClr val="tx1"/>
                </a:solidFill>
                <a:latin typeface="+mn-lt"/>
              </a:rPr>
              <a:t>GA is a population-based approach in which members of the population are ranked based on their solutions’ fitness. </a:t>
            </a:r>
          </a:p>
          <a:p>
            <a:pPr>
              <a:buFontTx/>
              <a:buChar char="-"/>
            </a:pPr>
            <a:endParaRPr lang="en-US" dirty="0">
              <a:latin typeface="+mn-lt"/>
            </a:endParaRPr>
          </a:p>
          <a:p>
            <a:pPr>
              <a:buFontTx/>
              <a:buChar char="-"/>
            </a:pPr>
            <a:r>
              <a:rPr lang="en-US" kern="1200" dirty="0">
                <a:solidFill>
                  <a:schemeClr val="tx1"/>
                </a:solidFill>
                <a:latin typeface="+mn-lt"/>
              </a:rPr>
              <a:t>In GA, a new population is formed using specific genetic operators such as crossover, reproduction, and mutation [4–7].</a:t>
            </a:r>
          </a:p>
          <a:p>
            <a:pPr>
              <a:buFontTx/>
              <a:buChar char="-"/>
            </a:pPr>
            <a:endParaRPr lang="en-US" kern="1200" dirty="0">
              <a:solidFill>
                <a:schemeClr val="tx1"/>
              </a:solidFill>
              <a:latin typeface="+mn-lt"/>
            </a:endParaRPr>
          </a:p>
          <a:p>
            <a:pPr>
              <a:buFontTx/>
              <a:buChar char="-"/>
            </a:pPr>
            <a:r>
              <a:rPr lang="en-US" kern="1200" dirty="0">
                <a:solidFill>
                  <a:schemeClr val="tx1"/>
                </a:solidFill>
                <a:latin typeface="+mn-lt"/>
              </a:rPr>
              <a:t>Population can be represented in a set of strings (referred to as chromosomes). In each generation, a new chromosome (a member of the population) is created using information originated from the fittest chromosomes of the previous population [4–6]. </a:t>
            </a:r>
            <a:endParaRPr lang="en-US" dirty="0">
              <a:latin typeface="+mn-lt"/>
            </a:endParaRPr>
          </a:p>
        </p:txBody>
      </p:sp>
    </p:spTree>
    <p:extLst>
      <p:ext uri="{BB962C8B-B14F-4D97-AF65-F5344CB8AC3E}">
        <p14:creationId xmlns:p14="http://schemas.microsoft.com/office/powerpoint/2010/main" val="20285759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TABU SEARCH</a:t>
            </a:r>
          </a:p>
        </p:txBody>
      </p:sp>
      <p:sp>
        <p:nvSpPr>
          <p:cNvPr id="26" name="TextBox 25"/>
          <p:cNvSpPr txBox="1"/>
          <p:nvPr/>
        </p:nvSpPr>
        <p:spPr>
          <a:xfrm>
            <a:off x="932722" y="1348398"/>
            <a:ext cx="1845345" cy="369332"/>
          </a:xfrm>
          <a:prstGeom prst="rect">
            <a:avLst/>
          </a:prstGeom>
          <a:noFill/>
        </p:spPr>
        <p:txBody>
          <a:bodyPr wrap="square" rtlCol="0">
            <a:spAutoFit/>
          </a:bodyPr>
          <a:lstStyle/>
          <a:p>
            <a:r>
              <a:rPr lang="en-US" b="1" dirty="0"/>
              <a:t>Asymmetric TSP</a:t>
            </a:r>
          </a:p>
        </p:txBody>
      </p:sp>
      <p:graphicFrame>
        <p:nvGraphicFramePr>
          <p:cNvPr id="27" name="Table 26"/>
          <p:cNvGraphicFramePr>
            <a:graphicFrameLocks noGrp="1"/>
          </p:cNvGraphicFramePr>
          <p:nvPr/>
        </p:nvGraphicFramePr>
        <p:xfrm>
          <a:off x="5650573" y="1835102"/>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sp>
        <p:nvSpPr>
          <p:cNvPr id="28" name="TextBox 27"/>
          <p:cNvSpPr txBox="1"/>
          <p:nvPr/>
        </p:nvSpPr>
        <p:spPr>
          <a:xfrm>
            <a:off x="5562600" y="1383268"/>
            <a:ext cx="2425138" cy="369332"/>
          </a:xfrm>
          <a:prstGeom prst="rect">
            <a:avLst/>
          </a:prstGeom>
          <a:noFill/>
        </p:spPr>
        <p:txBody>
          <a:bodyPr wrap="square" rtlCol="0">
            <a:spAutoFit/>
          </a:bodyPr>
          <a:lstStyle/>
          <a:p>
            <a:r>
              <a:rPr lang="en-US" b="1" dirty="0"/>
              <a:t>Solution Trajectory</a:t>
            </a:r>
          </a:p>
        </p:txBody>
      </p:sp>
      <p:grpSp>
        <p:nvGrpSpPr>
          <p:cNvPr id="34" name="Group 33"/>
          <p:cNvGrpSpPr/>
          <p:nvPr/>
        </p:nvGrpSpPr>
        <p:grpSpPr>
          <a:xfrm>
            <a:off x="8240468" y="1805617"/>
            <a:ext cx="483177" cy="462007"/>
            <a:chOff x="7629899" y="2305368"/>
            <a:chExt cx="483177" cy="462007"/>
          </a:xfrm>
        </p:grpSpPr>
        <p:sp>
          <p:nvSpPr>
            <p:cNvPr id="33" name="Oval 32"/>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5.5</a:t>
              </a:r>
            </a:p>
          </p:txBody>
        </p:sp>
      </p:grpSp>
      <p:sp>
        <p:nvSpPr>
          <p:cNvPr id="35" name="TextBox 34"/>
          <p:cNvSpPr txBox="1"/>
          <p:nvPr/>
        </p:nvSpPr>
        <p:spPr>
          <a:xfrm>
            <a:off x="3493429" y="1219200"/>
            <a:ext cx="1567912" cy="646331"/>
          </a:xfrm>
          <a:prstGeom prst="rect">
            <a:avLst/>
          </a:prstGeom>
          <a:noFill/>
        </p:spPr>
        <p:txBody>
          <a:bodyPr wrap="square" rtlCol="0">
            <a:spAutoFit/>
          </a:bodyPr>
          <a:lstStyle/>
          <a:p>
            <a:pPr algn="ctr"/>
            <a:r>
              <a:rPr lang="en-US" b="1" dirty="0"/>
              <a:t>Tabu List</a:t>
            </a:r>
          </a:p>
          <a:p>
            <a:pPr algn="ctr"/>
            <a:r>
              <a:rPr lang="en-US" b="1" dirty="0"/>
              <a:t>(tenure = 3)</a:t>
            </a:r>
          </a:p>
        </p:txBody>
      </p:sp>
      <p:grpSp>
        <p:nvGrpSpPr>
          <p:cNvPr id="43" name="Group 42"/>
          <p:cNvGrpSpPr/>
          <p:nvPr/>
        </p:nvGrpSpPr>
        <p:grpSpPr>
          <a:xfrm>
            <a:off x="180547" y="4786292"/>
            <a:ext cx="3139064" cy="1115112"/>
            <a:chOff x="180547" y="4786292"/>
            <a:chExt cx="3139064" cy="1115112"/>
          </a:xfrm>
        </p:grpSpPr>
        <p:sp>
          <p:nvSpPr>
            <p:cNvPr id="40" name="TextBox 39"/>
            <p:cNvSpPr txBox="1"/>
            <p:nvPr/>
          </p:nvSpPr>
          <p:spPr>
            <a:xfrm>
              <a:off x="711141" y="5532072"/>
              <a:ext cx="2077877" cy="369332"/>
            </a:xfrm>
            <a:prstGeom prst="rect">
              <a:avLst/>
            </a:prstGeom>
            <a:noFill/>
          </p:spPr>
          <p:txBody>
            <a:bodyPr wrap="none" rtlCol="0">
              <a:spAutoFit/>
            </a:bodyPr>
            <a:lstStyle/>
            <a:p>
              <a:r>
                <a:rPr lang="en-US" dirty="0"/>
                <a:t>attributes = {moves}</a:t>
              </a:r>
            </a:p>
          </p:txBody>
        </p:sp>
        <p:sp>
          <p:nvSpPr>
            <p:cNvPr id="41" name="TextBox 40"/>
            <p:cNvSpPr txBox="1"/>
            <p:nvPr/>
          </p:nvSpPr>
          <p:spPr>
            <a:xfrm>
              <a:off x="895839" y="4786292"/>
              <a:ext cx="1708481" cy="369332"/>
            </a:xfrm>
            <a:prstGeom prst="rect">
              <a:avLst/>
            </a:prstGeom>
            <a:noFill/>
          </p:spPr>
          <p:txBody>
            <a:bodyPr wrap="none" rtlCol="0">
              <a:spAutoFit/>
            </a:bodyPr>
            <a:lstStyle/>
            <a:p>
              <a:r>
                <a:rPr lang="en-US" dirty="0"/>
                <a:t>solution = {tour}</a:t>
              </a:r>
            </a:p>
          </p:txBody>
        </p:sp>
        <p:sp>
          <p:nvSpPr>
            <p:cNvPr id="42" name="TextBox 41"/>
            <p:cNvSpPr txBox="1"/>
            <p:nvPr/>
          </p:nvSpPr>
          <p:spPr>
            <a:xfrm>
              <a:off x="180547" y="5156338"/>
              <a:ext cx="3139064" cy="369332"/>
            </a:xfrm>
            <a:prstGeom prst="rect">
              <a:avLst/>
            </a:prstGeom>
            <a:noFill/>
          </p:spPr>
          <p:txBody>
            <a:bodyPr wrap="none" rtlCol="0">
              <a:spAutoFit/>
            </a:bodyPr>
            <a:lstStyle/>
            <a:p>
              <a:r>
                <a:rPr lang="en-US" dirty="0"/>
                <a:t>move = {swap consecutive pair}</a:t>
              </a:r>
            </a:p>
          </p:txBody>
        </p:sp>
      </p:grpSp>
      <p:graphicFrame>
        <p:nvGraphicFramePr>
          <p:cNvPr id="60" name="Table 59"/>
          <p:cNvGraphicFramePr>
            <a:graphicFrameLocks noGrp="1"/>
          </p:cNvGraphicFramePr>
          <p:nvPr/>
        </p:nvGraphicFramePr>
        <p:xfrm>
          <a:off x="4137472" y="2086064"/>
          <a:ext cx="465701" cy="1112520"/>
        </p:xfrm>
        <a:graphic>
          <a:graphicData uri="http://schemas.openxmlformats.org/drawingml/2006/table">
            <a:tbl>
              <a:tblPr firstRow="1" bandRow="1">
                <a:tableStyleId>{5940675A-B579-460E-94D1-54222C63F5DA}</a:tableStyleId>
              </a:tblPr>
              <a:tblGrid>
                <a:gridCol w="465701">
                  <a:extLst>
                    <a:ext uri="{9D8B030D-6E8A-4147-A177-3AD203B41FA5}">
                      <a16:colId xmlns:a16="http://schemas.microsoft.com/office/drawing/2014/main" val="20000"/>
                    </a:ext>
                  </a:extLst>
                </a:gridCol>
              </a:tblGrid>
              <a:tr h="370840">
                <a:tc>
                  <a:txBody>
                    <a:bodyPr/>
                    <a:lstStyle/>
                    <a:p>
                      <a:pPr algn="ctr"/>
                      <a:endParaRPr lang="en-US" dirty="0"/>
                    </a:p>
                  </a:txBody>
                  <a:tcPr/>
                </a:tc>
                <a:extLst>
                  <a:ext uri="{0D108BD9-81ED-4DB2-BD59-A6C34878D82A}">
                    <a16:rowId xmlns:a16="http://schemas.microsoft.com/office/drawing/2014/main" val="10000"/>
                  </a:ext>
                </a:extLst>
              </a:tr>
              <a:tr h="370840">
                <a:tc>
                  <a:txBody>
                    <a:bodyPr/>
                    <a:lstStyle/>
                    <a:p>
                      <a:pPr algn="ctr"/>
                      <a:endParaRPr lang="en-US" dirty="0"/>
                    </a:p>
                  </a:txBody>
                  <a:tcPr/>
                </a:tc>
                <a:extLst>
                  <a:ext uri="{0D108BD9-81ED-4DB2-BD59-A6C34878D82A}">
                    <a16:rowId xmlns:a16="http://schemas.microsoft.com/office/drawing/2014/main" val="10001"/>
                  </a:ext>
                </a:extLst>
              </a:tr>
              <a:tr h="370840">
                <a:tc>
                  <a:txBody>
                    <a:bodyPr/>
                    <a:lstStyle/>
                    <a:p>
                      <a:pPr algn="ctr"/>
                      <a:endParaRPr lang="en-US" dirty="0"/>
                    </a:p>
                  </a:txBody>
                  <a:tcPr/>
                </a:tc>
                <a:extLst>
                  <a:ext uri="{0D108BD9-81ED-4DB2-BD59-A6C34878D82A}">
                    <a16:rowId xmlns:a16="http://schemas.microsoft.com/office/drawing/2014/main" val="10002"/>
                  </a:ext>
                </a:extLst>
              </a:tr>
            </a:tbl>
          </a:graphicData>
        </a:graphic>
      </p:graphicFrame>
      <p:grpSp>
        <p:nvGrpSpPr>
          <p:cNvPr id="61" name="Group 60"/>
          <p:cNvGrpSpPr/>
          <p:nvPr/>
        </p:nvGrpSpPr>
        <p:grpSpPr>
          <a:xfrm>
            <a:off x="531971" y="1880549"/>
            <a:ext cx="2538162" cy="2201924"/>
            <a:chOff x="5961816" y="934489"/>
            <a:chExt cx="2538162" cy="2201924"/>
          </a:xfrm>
        </p:grpSpPr>
        <p:sp>
          <p:nvSpPr>
            <p:cNvPr id="62" name="Oval 61"/>
            <p:cNvSpPr/>
            <p:nvPr/>
          </p:nvSpPr>
          <p:spPr>
            <a:xfrm>
              <a:off x="6015789"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a:t>
              </a:r>
            </a:p>
          </p:txBody>
        </p:sp>
        <p:sp>
          <p:nvSpPr>
            <p:cNvPr id="63" name="Oval 62"/>
            <p:cNvSpPr/>
            <p:nvPr/>
          </p:nvSpPr>
          <p:spPr>
            <a:xfrm>
              <a:off x="7861135"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t>
              </a:r>
            </a:p>
          </p:txBody>
        </p:sp>
        <p:sp>
          <p:nvSpPr>
            <p:cNvPr id="64" name="Oval 63"/>
            <p:cNvSpPr/>
            <p:nvPr/>
          </p:nvSpPr>
          <p:spPr>
            <a:xfrm>
              <a:off x="6015789"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
              </a:r>
            </a:p>
          </p:txBody>
        </p:sp>
        <p:sp>
          <p:nvSpPr>
            <p:cNvPr id="65" name="Oval 64"/>
            <p:cNvSpPr/>
            <p:nvPr/>
          </p:nvSpPr>
          <p:spPr>
            <a:xfrm>
              <a:off x="7861134"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t>
              </a:r>
            </a:p>
          </p:txBody>
        </p:sp>
        <p:cxnSp>
          <p:nvCxnSpPr>
            <p:cNvPr id="66" name="Straight Arrow Connector 65"/>
            <p:cNvCxnSpPr>
              <a:stCxn id="62" idx="4"/>
              <a:endCxn id="65" idx="2"/>
            </p:cNvCxnSpPr>
            <p:nvPr/>
          </p:nvCxnSpPr>
          <p:spPr>
            <a:xfrm>
              <a:off x="6236870" y="1459835"/>
              <a:ext cx="1624264" cy="1308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5" idx="1"/>
              <a:endCxn id="62" idx="5"/>
            </p:cNvCxnSpPr>
            <p:nvPr/>
          </p:nvCxnSpPr>
          <p:spPr>
            <a:xfrm flipH="1" flipV="1">
              <a:off x="6393197" y="1388793"/>
              <a:ext cx="1532690"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2" idx="4"/>
              <a:endCxn id="64" idx="0"/>
            </p:cNvCxnSpPr>
            <p:nvPr/>
          </p:nvCxnSpPr>
          <p:spPr>
            <a:xfrm>
              <a:off x="6236870" y="1459835"/>
              <a:ext cx="0" cy="1066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endCxn id="65" idx="2"/>
            </p:cNvCxnSpPr>
            <p:nvPr/>
          </p:nvCxnSpPr>
          <p:spPr>
            <a:xfrm>
              <a:off x="6457950" y="2768647"/>
              <a:ext cx="1403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3" idx="3"/>
              <a:endCxn id="64" idx="7"/>
            </p:cNvCxnSpPr>
            <p:nvPr/>
          </p:nvCxnSpPr>
          <p:spPr>
            <a:xfrm flipH="1">
              <a:off x="6393197" y="1388793"/>
              <a:ext cx="1532691" cy="1208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2" idx="6"/>
              <a:endCxn id="63" idx="2"/>
            </p:cNvCxnSpPr>
            <p:nvPr/>
          </p:nvCxnSpPr>
          <p:spPr>
            <a:xfrm>
              <a:off x="6457950" y="1217282"/>
              <a:ext cx="14031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63" idx="5"/>
              <a:endCxn id="65" idx="7"/>
            </p:cNvCxnSpPr>
            <p:nvPr/>
          </p:nvCxnSpPr>
          <p:spPr>
            <a:xfrm flipH="1">
              <a:off x="8238542" y="1388793"/>
              <a:ext cx="1"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5" idx="0"/>
              <a:endCxn id="63" idx="4"/>
            </p:cNvCxnSpPr>
            <p:nvPr/>
          </p:nvCxnSpPr>
          <p:spPr>
            <a:xfrm flipV="1">
              <a:off x="8082215" y="1459835"/>
              <a:ext cx="1" cy="106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918283" y="934489"/>
              <a:ext cx="261437" cy="323165"/>
            </a:xfrm>
            <a:prstGeom prst="rect">
              <a:avLst/>
            </a:prstGeom>
            <a:noFill/>
          </p:spPr>
          <p:txBody>
            <a:bodyPr wrap="square" rtlCol="0">
              <a:spAutoFit/>
            </a:bodyPr>
            <a:lstStyle/>
            <a:p>
              <a:r>
                <a:rPr lang="en-US" sz="1500" dirty="0"/>
                <a:t>1</a:t>
              </a:r>
            </a:p>
          </p:txBody>
        </p:sp>
        <p:sp>
          <p:nvSpPr>
            <p:cNvPr id="75" name="TextBox 74"/>
            <p:cNvSpPr txBox="1"/>
            <p:nvPr/>
          </p:nvSpPr>
          <p:spPr>
            <a:xfrm>
              <a:off x="6549525" y="2112389"/>
              <a:ext cx="261437" cy="323165"/>
            </a:xfrm>
            <a:prstGeom prst="rect">
              <a:avLst/>
            </a:prstGeom>
            <a:noFill/>
          </p:spPr>
          <p:txBody>
            <a:bodyPr wrap="square" rtlCol="0">
              <a:spAutoFit/>
            </a:bodyPr>
            <a:lstStyle/>
            <a:p>
              <a:r>
                <a:rPr lang="en-US" sz="1500" dirty="0"/>
                <a:t>1</a:t>
              </a:r>
            </a:p>
          </p:txBody>
        </p:sp>
        <p:sp>
          <p:nvSpPr>
            <p:cNvPr id="76" name="TextBox 75"/>
            <p:cNvSpPr txBox="1"/>
            <p:nvPr/>
          </p:nvSpPr>
          <p:spPr>
            <a:xfrm>
              <a:off x="8238541" y="1873899"/>
              <a:ext cx="261437" cy="323165"/>
            </a:xfrm>
            <a:prstGeom prst="rect">
              <a:avLst/>
            </a:prstGeom>
            <a:noFill/>
          </p:spPr>
          <p:txBody>
            <a:bodyPr wrap="square" rtlCol="0">
              <a:spAutoFit/>
            </a:bodyPr>
            <a:lstStyle/>
            <a:p>
              <a:r>
                <a:rPr lang="en-US" sz="1500" dirty="0"/>
                <a:t>1</a:t>
              </a:r>
            </a:p>
          </p:txBody>
        </p:sp>
        <p:sp>
          <p:nvSpPr>
            <p:cNvPr id="77" name="TextBox 76"/>
            <p:cNvSpPr txBox="1"/>
            <p:nvPr/>
          </p:nvSpPr>
          <p:spPr>
            <a:xfrm>
              <a:off x="5961816" y="1873899"/>
              <a:ext cx="261437" cy="323165"/>
            </a:xfrm>
            <a:prstGeom prst="rect">
              <a:avLst/>
            </a:prstGeom>
            <a:noFill/>
          </p:spPr>
          <p:txBody>
            <a:bodyPr wrap="square" rtlCol="0">
              <a:spAutoFit/>
            </a:bodyPr>
            <a:lstStyle/>
            <a:p>
              <a:r>
                <a:rPr lang="en-US" sz="1500" dirty="0"/>
                <a:t>2</a:t>
              </a:r>
            </a:p>
          </p:txBody>
        </p:sp>
        <p:sp>
          <p:nvSpPr>
            <p:cNvPr id="78" name="TextBox 77"/>
            <p:cNvSpPr txBox="1"/>
            <p:nvPr/>
          </p:nvSpPr>
          <p:spPr>
            <a:xfrm>
              <a:off x="6916079" y="2813248"/>
              <a:ext cx="486926" cy="323165"/>
            </a:xfrm>
            <a:prstGeom prst="rect">
              <a:avLst/>
            </a:prstGeom>
            <a:noFill/>
          </p:spPr>
          <p:txBody>
            <a:bodyPr wrap="square" rtlCol="0">
              <a:noAutofit/>
            </a:bodyPr>
            <a:lstStyle/>
            <a:p>
              <a:r>
                <a:rPr lang="en-US" sz="1500" dirty="0"/>
                <a:t>1.5</a:t>
              </a:r>
            </a:p>
          </p:txBody>
        </p:sp>
        <p:sp>
          <p:nvSpPr>
            <p:cNvPr id="79" name="TextBox 78"/>
            <p:cNvSpPr txBox="1"/>
            <p:nvPr/>
          </p:nvSpPr>
          <p:spPr>
            <a:xfrm>
              <a:off x="7788400" y="1857031"/>
              <a:ext cx="261437" cy="323165"/>
            </a:xfrm>
            <a:prstGeom prst="rect">
              <a:avLst/>
            </a:prstGeom>
            <a:noFill/>
          </p:spPr>
          <p:txBody>
            <a:bodyPr wrap="square" rtlCol="0">
              <a:spAutoFit/>
            </a:bodyPr>
            <a:lstStyle/>
            <a:p>
              <a:r>
                <a:rPr lang="en-US" sz="1500" dirty="0"/>
                <a:t>5</a:t>
              </a:r>
            </a:p>
          </p:txBody>
        </p:sp>
        <p:sp>
          <p:nvSpPr>
            <p:cNvPr id="80" name="TextBox 79"/>
            <p:cNvSpPr txBox="1"/>
            <p:nvPr/>
          </p:nvSpPr>
          <p:spPr>
            <a:xfrm>
              <a:off x="6675416" y="1488800"/>
              <a:ext cx="485733" cy="323165"/>
            </a:xfrm>
            <a:prstGeom prst="rect">
              <a:avLst/>
            </a:prstGeom>
            <a:noFill/>
          </p:spPr>
          <p:txBody>
            <a:bodyPr wrap="square" rtlCol="0">
              <a:noAutofit/>
            </a:bodyPr>
            <a:lstStyle/>
            <a:p>
              <a:r>
                <a:rPr lang="en-US" sz="1500" dirty="0"/>
                <a:t>0.5</a:t>
              </a:r>
            </a:p>
          </p:txBody>
        </p:sp>
        <p:sp>
          <p:nvSpPr>
            <p:cNvPr id="81" name="TextBox 80"/>
            <p:cNvSpPr txBox="1"/>
            <p:nvPr/>
          </p:nvSpPr>
          <p:spPr>
            <a:xfrm>
              <a:off x="7084802" y="2357762"/>
              <a:ext cx="555253" cy="323165"/>
            </a:xfrm>
            <a:prstGeom prst="rect">
              <a:avLst/>
            </a:prstGeom>
            <a:noFill/>
          </p:spPr>
          <p:txBody>
            <a:bodyPr wrap="square" rtlCol="0">
              <a:spAutoFit/>
            </a:bodyPr>
            <a:lstStyle/>
            <a:p>
              <a:r>
                <a:rPr lang="en-US" sz="1500" dirty="0"/>
                <a:t>1.5</a:t>
              </a:r>
            </a:p>
          </p:txBody>
        </p:sp>
      </p:grpSp>
    </p:spTree>
    <p:extLst>
      <p:ext uri="{BB962C8B-B14F-4D97-AF65-F5344CB8AC3E}">
        <p14:creationId xmlns:p14="http://schemas.microsoft.com/office/powerpoint/2010/main" val="260699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TABU SEARCH</a:t>
            </a:r>
          </a:p>
        </p:txBody>
      </p:sp>
      <p:sp>
        <p:nvSpPr>
          <p:cNvPr id="26" name="TextBox 25"/>
          <p:cNvSpPr txBox="1"/>
          <p:nvPr/>
        </p:nvSpPr>
        <p:spPr>
          <a:xfrm>
            <a:off x="932722" y="1348398"/>
            <a:ext cx="1845345" cy="369332"/>
          </a:xfrm>
          <a:prstGeom prst="rect">
            <a:avLst/>
          </a:prstGeom>
          <a:noFill/>
        </p:spPr>
        <p:txBody>
          <a:bodyPr wrap="square" rtlCol="0">
            <a:spAutoFit/>
          </a:bodyPr>
          <a:lstStyle/>
          <a:p>
            <a:r>
              <a:rPr lang="en-US" b="1" dirty="0"/>
              <a:t>Asymmetric TSP</a:t>
            </a:r>
          </a:p>
        </p:txBody>
      </p:sp>
      <p:graphicFrame>
        <p:nvGraphicFramePr>
          <p:cNvPr id="27" name="Table 26"/>
          <p:cNvGraphicFramePr>
            <a:graphicFrameLocks noGrp="1"/>
          </p:cNvGraphicFramePr>
          <p:nvPr/>
        </p:nvGraphicFramePr>
        <p:xfrm>
          <a:off x="5650573" y="1981200"/>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sp>
        <p:nvSpPr>
          <p:cNvPr id="28" name="TextBox 27"/>
          <p:cNvSpPr txBox="1"/>
          <p:nvPr/>
        </p:nvSpPr>
        <p:spPr>
          <a:xfrm>
            <a:off x="5805143" y="1348398"/>
            <a:ext cx="2286528" cy="369332"/>
          </a:xfrm>
          <a:prstGeom prst="rect">
            <a:avLst/>
          </a:prstGeom>
          <a:noFill/>
        </p:spPr>
        <p:txBody>
          <a:bodyPr wrap="square" rtlCol="0">
            <a:noAutofit/>
          </a:bodyPr>
          <a:lstStyle/>
          <a:p>
            <a:r>
              <a:rPr lang="en-US" b="1" dirty="0"/>
              <a:t>Solution Trajectory</a:t>
            </a:r>
          </a:p>
        </p:txBody>
      </p:sp>
      <p:grpSp>
        <p:nvGrpSpPr>
          <p:cNvPr id="34" name="Group 33"/>
          <p:cNvGrpSpPr/>
          <p:nvPr/>
        </p:nvGrpSpPr>
        <p:grpSpPr>
          <a:xfrm>
            <a:off x="8240468" y="1976393"/>
            <a:ext cx="483177" cy="462007"/>
            <a:chOff x="7629899" y="2305368"/>
            <a:chExt cx="483177" cy="462007"/>
          </a:xfrm>
        </p:grpSpPr>
        <p:sp>
          <p:nvSpPr>
            <p:cNvPr id="33" name="Oval 32"/>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5.5</a:t>
              </a:r>
            </a:p>
          </p:txBody>
        </p:sp>
      </p:grpSp>
      <p:grpSp>
        <p:nvGrpSpPr>
          <p:cNvPr id="43" name="Group 42"/>
          <p:cNvGrpSpPr/>
          <p:nvPr/>
        </p:nvGrpSpPr>
        <p:grpSpPr>
          <a:xfrm>
            <a:off x="180547" y="4786292"/>
            <a:ext cx="3139064" cy="1115112"/>
            <a:chOff x="180547" y="4786292"/>
            <a:chExt cx="3139064" cy="1115112"/>
          </a:xfrm>
        </p:grpSpPr>
        <p:sp>
          <p:nvSpPr>
            <p:cNvPr id="40" name="TextBox 39"/>
            <p:cNvSpPr txBox="1"/>
            <p:nvPr/>
          </p:nvSpPr>
          <p:spPr>
            <a:xfrm>
              <a:off x="711141" y="5532072"/>
              <a:ext cx="2077877" cy="369332"/>
            </a:xfrm>
            <a:prstGeom prst="rect">
              <a:avLst/>
            </a:prstGeom>
            <a:noFill/>
          </p:spPr>
          <p:txBody>
            <a:bodyPr wrap="none" rtlCol="0">
              <a:spAutoFit/>
            </a:bodyPr>
            <a:lstStyle/>
            <a:p>
              <a:r>
                <a:rPr lang="en-US" dirty="0"/>
                <a:t>attributes = {moves}</a:t>
              </a:r>
            </a:p>
          </p:txBody>
        </p:sp>
        <p:sp>
          <p:nvSpPr>
            <p:cNvPr id="41" name="TextBox 40"/>
            <p:cNvSpPr txBox="1"/>
            <p:nvPr/>
          </p:nvSpPr>
          <p:spPr>
            <a:xfrm>
              <a:off x="895839" y="4786292"/>
              <a:ext cx="1708481" cy="369332"/>
            </a:xfrm>
            <a:prstGeom prst="rect">
              <a:avLst/>
            </a:prstGeom>
            <a:noFill/>
          </p:spPr>
          <p:txBody>
            <a:bodyPr wrap="none" rtlCol="0">
              <a:spAutoFit/>
            </a:bodyPr>
            <a:lstStyle/>
            <a:p>
              <a:r>
                <a:rPr lang="en-US" dirty="0"/>
                <a:t>solution = {tour}</a:t>
              </a:r>
            </a:p>
          </p:txBody>
        </p:sp>
        <p:sp>
          <p:nvSpPr>
            <p:cNvPr id="42" name="TextBox 41"/>
            <p:cNvSpPr txBox="1"/>
            <p:nvPr/>
          </p:nvSpPr>
          <p:spPr>
            <a:xfrm>
              <a:off x="180547" y="5156338"/>
              <a:ext cx="3139064" cy="369332"/>
            </a:xfrm>
            <a:prstGeom prst="rect">
              <a:avLst/>
            </a:prstGeom>
            <a:noFill/>
          </p:spPr>
          <p:txBody>
            <a:bodyPr wrap="none" rtlCol="0">
              <a:spAutoFit/>
            </a:bodyPr>
            <a:lstStyle/>
            <a:p>
              <a:r>
                <a:rPr lang="en-US" dirty="0"/>
                <a:t>move = {swap consecutive pair}</a:t>
              </a:r>
            </a:p>
          </p:txBody>
        </p:sp>
      </p:grpSp>
      <p:graphicFrame>
        <p:nvGraphicFramePr>
          <p:cNvPr id="44" name="Table 43"/>
          <p:cNvGraphicFramePr>
            <a:graphicFrameLocks noGrp="1"/>
          </p:cNvGraphicFramePr>
          <p:nvPr/>
        </p:nvGraphicFramePr>
        <p:xfrm>
          <a:off x="5650573" y="3587729"/>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B</a:t>
                      </a:r>
                    </a:p>
                  </a:txBody>
                  <a:tcPr anchor="ctr"/>
                </a:tc>
                <a:tc>
                  <a:txBody>
                    <a:bodyPr/>
                    <a:lstStyle/>
                    <a:p>
                      <a:pPr algn="ctr"/>
                      <a:r>
                        <a:rPr lang="en-US" dirty="0"/>
                        <a:t>A</a:t>
                      </a:r>
                    </a:p>
                  </a:txBody>
                  <a:tcPr anchor="ctr"/>
                </a:tc>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B</a:t>
                      </a:r>
                    </a:p>
                  </a:txBody>
                  <a:tcPr anchor="ctr"/>
                </a:tc>
                <a:extLst>
                  <a:ext uri="{0D108BD9-81ED-4DB2-BD59-A6C34878D82A}">
                    <a16:rowId xmlns:a16="http://schemas.microsoft.com/office/drawing/2014/main" val="10000"/>
                  </a:ext>
                </a:extLst>
              </a:tr>
            </a:tbl>
          </a:graphicData>
        </a:graphic>
      </p:graphicFrame>
      <p:grpSp>
        <p:nvGrpSpPr>
          <p:cNvPr id="45" name="Group 44"/>
          <p:cNvGrpSpPr/>
          <p:nvPr/>
        </p:nvGrpSpPr>
        <p:grpSpPr>
          <a:xfrm>
            <a:off x="8240468" y="3558244"/>
            <a:ext cx="483177" cy="462007"/>
            <a:chOff x="7629899" y="2305368"/>
            <a:chExt cx="483177" cy="462007"/>
          </a:xfrm>
        </p:grpSpPr>
        <p:sp>
          <p:nvSpPr>
            <p:cNvPr id="46" name="Oval 45"/>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5.0</a:t>
              </a:r>
            </a:p>
          </p:txBody>
        </p:sp>
      </p:grpSp>
      <p:graphicFrame>
        <p:nvGraphicFramePr>
          <p:cNvPr id="48" name="Table 47"/>
          <p:cNvGraphicFramePr>
            <a:graphicFrameLocks noGrp="1"/>
          </p:cNvGraphicFramePr>
          <p:nvPr/>
        </p:nvGraphicFramePr>
        <p:xfrm>
          <a:off x="5650573" y="4134259"/>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C</a:t>
                      </a:r>
                    </a:p>
                  </a:txBody>
                  <a:tcPr anchor="ctr"/>
                </a:tc>
                <a:tc>
                  <a:txBody>
                    <a:bodyPr/>
                    <a:lstStyle/>
                    <a:p>
                      <a:pPr algn="ctr"/>
                      <a:r>
                        <a:rPr lang="en-US" dirty="0"/>
                        <a:t>B</a:t>
                      </a:r>
                    </a:p>
                  </a:txBody>
                  <a:tcPr anchor="ctr"/>
                </a:tc>
                <a:tc>
                  <a:txBody>
                    <a:bodyPr/>
                    <a:lstStyle/>
                    <a:p>
                      <a:pPr algn="ctr"/>
                      <a:r>
                        <a:rPr lang="en-US" dirty="0"/>
                        <a:t>D</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pSp>
        <p:nvGrpSpPr>
          <p:cNvPr id="49" name="Group 48"/>
          <p:cNvGrpSpPr/>
          <p:nvPr/>
        </p:nvGrpSpPr>
        <p:grpSpPr>
          <a:xfrm>
            <a:off x="8240468" y="4104774"/>
            <a:ext cx="483177" cy="462007"/>
            <a:chOff x="7629899" y="2305368"/>
            <a:chExt cx="483177" cy="462007"/>
          </a:xfrm>
        </p:grpSpPr>
        <p:sp>
          <p:nvSpPr>
            <p:cNvPr id="50" name="Oval 49"/>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9.5</a:t>
              </a:r>
            </a:p>
          </p:txBody>
        </p:sp>
      </p:grpSp>
      <p:graphicFrame>
        <p:nvGraphicFramePr>
          <p:cNvPr id="52" name="Table 51"/>
          <p:cNvGraphicFramePr>
            <a:graphicFrameLocks noGrp="1"/>
          </p:cNvGraphicFramePr>
          <p:nvPr/>
        </p:nvGraphicFramePr>
        <p:xfrm>
          <a:off x="5650573" y="4680789"/>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D</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pSp>
        <p:nvGrpSpPr>
          <p:cNvPr id="53" name="Group 52"/>
          <p:cNvGrpSpPr/>
          <p:nvPr/>
        </p:nvGrpSpPr>
        <p:grpSpPr>
          <a:xfrm>
            <a:off x="8240468" y="4651304"/>
            <a:ext cx="483177" cy="462007"/>
            <a:chOff x="7629899" y="2305368"/>
            <a:chExt cx="483177" cy="462007"/>
          </a:xfrm>
        </p:grpSpPr>
        <p:sp>
          <p:nvSpPr>
            <p:cNvPr id="54" name="Oval 53"/>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4.0</a:t>
              </a:r>
            </a:p>
          </p:txBody>
        </p:sp>
      </p:grpSp>
      <p:graphicFrame>
        <p:nvGraphicFramePr>
          <p:cNvPr id="56" name="Table 55"/>
          <p:cNvGraphicFramePr>
            <a:graphicFrameLocks noGrp="1"/>
          </p:cNvGraphicFramePr>
          <p:nvPr/>
        </p:nvGraphicFramePr>
        <p:xfrm>
          <a:off x="5650573" y="5227320"/>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D</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A</a:t>
                      </a:r>
                    </a:p>
                  </a:txBody>
                  <a:tcPr anchor="ctr"/>
                </a:tc>
                <a:tc>
                  <a:txBody>
                    <a:bodyPr/>
                    <a:lstStyle/>
                    <a:p>
                      <a:pPr algn="ctr"/>
                      <a:r>
                        <a:rPr lang="en-US" dirty="0"/>
                        <a:t>D</a:t>
                      </a:r>
                    </a:p>
                  </a:txBody>
                  <a:tcPr anchor="ctr"/>
                </a:tc>
                <a:extLst>
                  <a:ext uri="{0D108BD9-81ED-4DB2-BD59-A6C34878D82A}">
                    <a16:rowId xmlns:a16="http://schemas.microsoft.com/office/drawing/2014/main" val="10000"/>
                  </a:ext>
                </a:extLst>
              </a:tr>
            </a:tbl>
          </a:graphicData>
        </a:graphic>
      </p:graphicFrame>
      <p:grpSp>
        <p:nvGrpSpPr>
          <p:cNvPr id="57" name="Group 56"/>
          <p:cNvGrpSpPr/>
          <p:nvPr/>
        </p:nvGrpSpPr>
        <p:grpSpPr>
          <a:xfrm>
            <a:off x="8240468" y="5197835"/>
            <a:ext cx="483177" cy="462007"/>
            <a:chOff x="7629899" y="2305368"/>
            <a:chExt cx="483177" cy="462007"/>
          </a:xfrm>
        </p:grpSpPr>
        <p:sp>
          <p:nvSpPr>
            <p:cNvPr id="58" name="Oval 57"/>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4.5</a:t>
              </a:r>
            </a:p>
          </p:txBody>
        </p:sp>
      </p:grpSp>
      <p:cxnSp>
        <p:nvCxnSpPr>
          <p:cNvPr id="5" name="Straight Connector 4"/>
          <p:cNvCxnSpPr/>
          <p:nvPr/>
        </p:nvCxnSpPr>
        <p:spPr>
          <a:xfrm>
            <a:off x="5481681" y="3403049"/>
            <a:ext cx="3241964"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3668222" y="1348398"/>
            <a:ext cx="1459457" cy="646331"/>
          </a:xfrm>
          <a:prstGeom prst="rect">
            <a:avLst/>
          </a:prstGeom>
          <a:noFill/>
        </p:spPr>
        <p:txBody>
          <a:bodyPr wrap="square" rtlCol="0">
            <a:noAutofit/>
          </a:bodyPr>
          <a:lstStyle/>
          <a:p>
            <a:pPr algn="ctr"/>
            <a:r>
              <a:rPr lang="en-US" b="1" dirty="0"/>
              <a:t>Tabu List</a:t>
            </a:r>
          </a:p>
          <a:p>
            <a:pPr algn="ctr"/>
            <a:r>
              <a:rPr lang="en-US" b="1" dirty="0"/>
              <a:t>(tenure = 3)</a:t>
            </a:r>
          </a:p>
        </p:txBody>
      </p:sp>
      <p:graphicFrame>
        <p:nvGraphicFramePr>
          <p:cNvPr id="62" name="Table 61"/>
          <p:cNvGraphicFramePr>
            <a:graphicFrameLocks noGrp="1"/>
          </p:cNvGraphicFramePr>
          <p:nvPr/>
        </p:nvGraphicFramePr>
        <p:xfrm>
          <a:off x="4827623" y="3587729"/>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AB</a:t>
                      </a:r>
                    </a:p>
                  </a:txBody>
                  <a:tcPr anchor="ctr"/>
                </a:tc>
                <a:extLst>
                  <a:ext uri="{0D108BD9-81ED-4DB2-BD59-A6C34878D82A}">
                    <a16:rowId xmlns:a16="http://schemas.microsoft.com/office/drawing/2014/main" val="10000"/>
                  </a:ext>
                </a:extLst>
              </a:tr>
            </a:tbl>
          </a:graphicData>
        </a:graphic>
      </p:graphicFrame>
      <p:graphicFrame>
        <p:nvGraphicFramePr>
          <p:cNvPr id="63" name="Table 62"/>
          <p:cNvGraphicFramePr>
            <a:graphicFrameLocks noGrp="1"/>
          </p:cNvGraphicFramePr>
          <p:nvPr/>
        </p:nvGraphicFramePr>
        <p:xfrm>
          <a:off x="4827623" y="4134259"/>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BC</a:t>
                      </a:r>
                    </a:p>
                  </a:txBody>
                  <a:tcPr anchor="ctr"/>
                </a:tc>
                <a:extLst>
                  <a:ext uri="{0D108BD9-81ED-4DB2-BD59-A6C34878D82A}">
                    <a16:rowId xmlns:a16="http://schemas.microsoft.com/office/drawing/2014/main" val="10000"/>
                  </a:ext>
                </a:extLst>
              </a:tr>
            </a:tbl>
          </a:graphicData>
        </a:graphic>
      </p:graphicFrame>
      <p:graphicFrame>
        <p:nvGraphicFramePr>
          <p:cNvPr id="64" name="Table 63"/>
          <p:cNvGraphicFramePr>
            <a:graphicFrameLocks noGrp="1"/>
          </p:cNvGraphicFramePr>
          <p:nvPr/>
        </p:nvGraphicFramePr>
        <p:xfrm>
          <a:off x="4827623" y="4680789"/>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CD</a:t>
                      </a:r>
                    </a:p>
                  </a:txBody>
                  <a:tcPr anchor="ctr"/>
                </a:tc>
                <a:extLst>
                  <a:ext uri="{0D108BD9-81ED-4DB2-BD59-A6C34878D82A}">
                    <a16:rowId xmlns:a16="http://schemas.microsoft.com/office/drawing/2014/main" val="10000"/>
                  </a:ext>
                </a:extLst>
              </a:tr>
            </a:tbl>
          </a:graphicData>
        </a:graphic>
      </p:graphicFrame>
      <p:graphicFrame>
        <p:nvGraphicFramePr>
          <p:cNvPr id="65" name="Table 64"/>
          <p:cNvGraphicFramePr>
            <a:graphicFrameLocks noGrp="1"/>
          </p:cNvGraphicFramePr>
          <p:nvPr/>
        </p:nvGraphicFramePr>
        <p:xfrm>
          <a:off x="4827623" y="5227320"/>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DA</a:t>
                      </a:r>
                    </a:p>
                  </a:txBody>
                  <a:tcPr anchor="ctr"/>
                </a:tc>
                <a:extLst>
                  <a:ext uri="{0D108BD9-81ED-4DB2-BD59-A6C34878D82A}">
                    <a16:rowId xmlns:a16="http://schemas.microsoft.com/office/drawing/2014/main" val="10000"/>
                  </a:ext>
                </a:extLst>
              </a:tr>
            </a:tbl>
          </a:graphicData>
        </a:graphic>
      </p:graphicFrame>
      <p:graphicFrame>
        <p:nvGraphicFramePr>
          <p:cNvPr id="66" name="Table 65"/>
          <p:cNvGraphicFramePr>
            <a:graphicFrameLocks noGrp="1"/>
          </p:cNvGraphicFramePr>
          <p:nvPr/>
        </p:nvGraphicFramePr>
        <p:xfrm>
          <a:off x="4137472" y="2086064"/>
          <a:ext cx="465701" cy="1112520"/>
        </p:xfrm>
        <a:graphic>
          <a:graphicData uri="http://schemas.openxmlformats.org/drawingml/2006/table">
            <a:tbl>
              <a:tblPr firstRow="1" bandRow="1">
                <a:tableStyleId>{5940675A-B579-460E-94D1-54222C63F5DA}</a:tableStyleId>
              </a:tblPr>
              <a:tblGrid>
                <a:gridCol w="465701">
                  <a:extLst>
                    <a:ext uri="{9D8B030D-6E8A-4147-A177-3AD203B41FA5}">
                      <a16:colId xmlns:a16="http://schemas.microsoft.com/office/drawing/2014/main" val="20000"/>
                    </a:ext>
                  </a:extLst>
                </a:gridCol>
              </a:tblGrid>
              <a:tr h="370840">
                <a:tc>
                  <a:txBody>
                    <a:bodyPr/>
                    <a:lstStyle/>
                    <a:p>
                      <a:pPr algn="ctr"/>
                      <a:endParaRPr lang="en-US" dirty="0"/>
                    </a:p>
                  </a:txBody>
                  <a:tcPr/>
                </a:tc>
                <a:extLst>
                  <a:ext uri="{0D108BD9-81ED-4DB2-BD59-A6C34878D82A}">
                    <a16:rowId xmlns:a16="http://schemas.microsoft.com/office/drawing/2014/main" val="10000"/>
                  </a:ext>
                </a:extLst>
              </a:tr>
              <a:tr h="370840">
                <a:tc>
                  <a:txBody>
                    <a:bodyPr/>
                    <a:lstStyle/>
                    <a:p>
                      <a:pPr algn="ctr"/>
                      <a:endParaRPr lang="en-US" dirty="0"/>
                    </a:p>
                  </a:txBody>
                  <a:tcPr/>
                </a:tc>
                <a:extLst>
                  <a:ext uri="{0D108BD9-81ED-4DB2-BD59-A6C34878D82A}">
                    <a16:rowId xmlns:a16="http://schemas.microsoft.com/office/drawing/2014/main" val="10001"/>
                  </a:ext>
                </a:extLst>
              </a:tr>
              <a:tr h="370840">
                <a:tc>
                  <a:txBody>
                    <a:bodyPr/>
                    <a:lstStyle/>
                    <a:p>
                      <a:pPr algn="ctr"/>
                      <a:endParaRPr lang="en-US" dirty="0"/>
                    </a:p>
                  </a:txBody>
                  <a:tcPr/>
                </a:tc>
                <a:extLst>
                  <a:ext uri="{0D108BD9-81ED-4DB2-BD59-A6C34878D82A}">
                    <a16:rowId xmlns:a16="http://schemas.microsoft.com/office/drawing/2014/main" val="10002"/>
                  </a:ext>
                </a:extLst>
              </a:tr>
            </a:tbl>
          </a:graphicData>
        </a:graphic>
      </p:graphicFrame>
      <p:grpSp>
        <p:nvGrpSpPr>
          <p:cNvPr id="67" name="Group 66"/>
          <p:cNvGrpSpPr/>
          <p:nvPr/>
        </p:nvGrpSpPr>
        <p:grpSpPr>
          <a:xfrm>
            <a:off x="531971" y="1880549"/>
            <a:ext cx="2538162" cy="2201924"/>
            <a:chOff x="5961816" y="934489"/>
            <a:chExt cx="2538162" cy="2201924"/>
          </a:xfrm>
        </p:grpSpPr>
        <p:sp>
          <p:nvSpPr>
            <p:cNvPr id="68" name="Oval 67"/>
            <p:cNvSpPr/>
            <p:nvPr/>
          </p:nvSpPr>
          <p:spPr>
            <a:xfrm>
              <a:off x="6015789"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a:t>
              </a:r>
            </a:p>
          </p:txBody>
        </p:sp>
        <p:sp>
          <p:nvSpPr>
            <p:cNvPr id="69" name="Oval 68"/>
            <p:cNvSpPr/>
            <p:nvPr/>
          </p:nvSpPr>
          <p:spPr>
            <a:xfrm>
              <a:off x="7861135"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t>
              </a:r>
            </a:p>
          </p:txBody>
        </p:sp>
        <p:sp>
          <p:nvSpPr>
            <p:cNvPr id="70" name="Oval 69"/>
            <p:cNvSpPr/>
            <p:nvPr/>
          </p:nvSpPr>
          <p:spPr>
            <a:xfrm>
              <a:off x="6015789"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
              </a:r>
            </a:p>
          </p:txBody>
        </p:sp>
        <p:sp>
          <p:nvSpPr>
            <p:cNvPr id="71" name="Oval 70"/>
            <p:cNvSpPr/>
            <p:nvPr/>
          </p:nvSpPr>
          <p:spPr>
            <a:xfrm>
              <a:off x="7861134"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t>
              </a:r>
            </a:p>
          </p:txBody>
        </p:sp>
        <p:cxnSp>
          <p:nvCxnSpPr>
            <p:cNvPr id="72" name="Straight Arrow Connector 71"/>
            <p:cNvCxnSpPr>
              <a:stCxn id="68" idx="4"/>
              <a:endCxn id="71" idx="2"/>
            </p:cNvCxnSpPr>
            <p:nvPr/>
          </p:nvCxnSpPr>
          <p:spPr>
            <a:xfrm>
              <a:off x="6236870" y="1459835"/>
              <a:ext cx="1624264" cy="1308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71" idx="1"/>
              <a:endCxn id="68" idx="5"/>
            </p:cNvCxnSpPr>
            <p:nvPr/>
          </p:nvCxnSpPr>
          <p:spPr>
            <a:xfrm flipH="1" flipV="1">
              <a:off x="6393197" y="1388793"/>
              <a:ext cx="1532690"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68" idx="4"/>
              <a:endCxn id="70" idx="0"/>
            </p:cNvCxnSpPr>
            <p:nvPr/>
          </p:nvCxnSpPr>
          <p:spPr>
            <a:xfrm>
              <a:off x="6236870" y="1459835"/>
              <a:ext cx="0" cy="1066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p:cNvCxnSpPr>
              <a:endCxn id="71" idx="2"/>
            </p:cNvCxnSpPr>
            <p:nvPr/>
          </p:nvCxnSpPr>
          <p:spPr>
            <a:xfrm>
              <a:off x="6457950" y="2768647"/>
              <a:ext cx="1403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a:stCxn id="69" idx="3"/>
              <a:endCxn id="70" idx="7"/>
            </p:cNvCxnSpPr>
            <p:nvPr/>
          </p:nvCxnSpPr>
          <p:spPr>
            <a:xfrm flipH="1">
              <a:off x="6393197" y="1388793"/>
              <a:ext cx="1532691" cy="1208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p:cNvCxnSpPr>
              <a:stCxn id="68" idx="6"/>
              <a:endCxn id="69" idx="2"/>
            </p:cNvCxnSpPr>
            <p:nvPr/>
          </p:nvCxnSpPr>
          <p:spPr>
            <a:xfrm>
              <a:off x="6457950" y="1217282"/>
              <a:ext cx="14031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69" idx="5"/>
              <a:endCxn id="71" idx="7"/>
            </p:cNvCxnSpPr>
            <p:nvPr/>
          </p:nvCxnSpPr>
          <p:spPr>
            <a:xfrm flipH="1">
              <a:off x="8238542" y="1388793"/>
              <a:ext cx="1"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1" idx="0"/>
              <a:endCxn id="69" idx="4"/>
            </p:cNvCxnSpPr>
            <p:nvPr/>
          </p:nvCxnSpPr>
          <p:spPr>
            <a:xfrm flipV="1">
              <a:off x="8082215" y="1459835"/>
              <a:ext cx="1" cy="106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6918283" y="934489"/>
              <a:ext cx="261437" cy="323165"/>
            </a:xfrm>
            <a:prstGeom prst="rect">
              <a:avLst/>
            </a:prstGeom>
            <a:noFill/>
          </p:spPr>
          <p:txBody>
            <a:bodyPr wrap="square" rtlCol="0">
              <a:spAutoFit/>
            </a:bodyPr>
            <a:lstStyle/>
            <a:p>
              <a:r>
                <a:rPr lang="en-US" sz="1500" dirty="0"/>
                <a:t>1</a:t>
              </a:r>
            </a:p>
          </p:txBody>
        </p:sp>
        <p:sp>
          <p:nvSpPr>
            <p:cNvPr id="81" name="TextBox 80"/>
            <p:cNvSpPr txBox="1"/>
            <p:nvPr/>
          </p:nvSpPr>
          <p:spPr>
            <a:xfrm>
              <a:off x="6549525" y="2112389"/>
              <a:ext cx="261437" cy="323165"/>
            </a:xfrm>
            <a:prstGeom prst="rect">
              <a:avLst/>
            </a:prstGeom>
            <a:noFill/>
          </p:spPr>
          <p:txBody>
            <a:bodyPr wrap="square" rtlCol="0">
              <a:spAutoFit/>
            </a:bodyPr>
            <a:lstStyle/>
            <a:p>
              <a:r>
                <a:rPr lang="en-US" sz="1500" dirty="0"/>
                <a:t>1</a:t>
              </a:r>
            </a:p>
          </p:txBody>
        </p:sp>
        <p:sp>
          <p:nvSpPr>
            <p:cNvPr id="82" name="TextBox 81"/>
            <p:cNvSpPr txBox="1"/>
            <p:nvPr/>
          </p:nvSpPr>
          <p:spPr>
            <a:xfrm>
              <a:off x="8238541" y="1873899"/>
              <a:ext cx="261437" cy="323165"/>
            </a:xfrm>
            <a:prstGeom prst="rect">
              <a:avLst/>
            </a:prstGeom>
            <a:noFill/>
          </p:spPr>
          <p:txBody>
            <a:bodyPr wrap="square" rtlCol="0">
              <a:spAutoFit/>
            </a:bodyPr>
            <a:lstStyle/>
            <a:p>
              <a:r>
                <a:rPr lang="en-US" sz="1500" dirty="0"/>
                <a:t>1</a:t>
              </a:r>
            </a:p>
          </p:txBody>
        </p:sp>
        <p:sp>
          <p:nvSpPr>
            <p:cNvPr id="83" name="TextBox 82"/>
            <p:cNvSpPr txBox="1"/>
            <p:nvPr/>
          </p:nvSpPr>
          <p:spPr>
            <a:xfrm>
              <a:off x="5961816" y="1873899"/>
              <a:ext cx="261437" cy="323165"/>
            </a:xfrm>
            <a:prstGeom prst="rect">
              <a:avLst/>
            </a:prstGeom>
            <a:noFill/>
          </p:spPr>
          <p:txBody>
            <a:bodyPr wrap="square" rtlCol="0">
              <a:spAutoFit/>
            </a:bodyPr>
            <a:lstStyle/>
            <a:p>
              <a:r>
                <a:rPr lang="en-US" sz="1500" dirty="0"/>
                <a:t>2</a:t>
              </a:r>
            </a:p>
          </p:txBody>
        </p:sp>
        <p:sp>
          <p:nvSpPr>
            <p:cNvPr id="84" name="TextBox 83"/>
            <p:cNvSpPr txBox="1"/>
            <p:nvPr/>
          </p:nvSpPr>
          <p:spPr>
            <a:xfrm>
              <a:off x="6916079" y="2813248"/>
              <a:ext cx="486926" cy="323165"/>
            </a:xfrm>
            <a:prstGeom prst="rect">
              <a:avLst/>
            </a:prstGeom>
            <a:noFill/>
          </p:spPr>
          <p:txBody>
            <a:bodyPr wrap="square" rtlCol="0">
              <a:noAutofit/>
            </a:bodyPr>
            <a:lstStyle/>
            <a:p>
              <a:r>
                <a:rPr lang="en-US" sz="1500" dirty="0"/>
                <a:t>1.5</a:t>
              </a:r>
            </a:p>
          </p:txBody>
        </p:sp>
        <p:sp>
          <p:nvSpPr>
            <p:cNvPr id="85" name="TextBox 84"/>
            <p:cNvSpPr txBox="1"/>
            <p:nvPr/>
          </p:nvSpPr>
          <p:spPr>
            <a:xfrm>
              <a:off x="7788400" y="1857031"/>
              <a:ext cx="261437" cy="323165"/>
            </a:xfrm>
            <a:prstGeom prst="rect">
              <a:avLst/>
            </a:prstGeom>
            <a:noFill/>
          </p:spPr>
          <p:txBody>
            <a:bodyPr wrap="square" rtlCol="0">
              <a:spAutoFit/>
            </a:bodyPr>
            <a:lstStyle/>
            <a:p>
              <a:r>
                <a:rPr lang="en-US" sz="1500" dirty="0"/>
                <a:t>5</a:t>
              </a:r>
            </a:p>
          </p:txBody>
        </p:sp>
        <p:sp>
          <p:nvSpPr>
            <p:cNvPr id="86" name="TextBox 85"/>
            <p:cNvSpPr txBox="1"/>
            <p:nvPr/>
          </p:nvSpPr>
          <p:spPr>
            <a:xfrm>
              <a:off x="6675416" y="1488800"/>
              <a:ext cx="485733" cy="323165"/>
            </a:xfrm>
            <a:prstGeom prst="rect">
              <a:avLst/>
            </a:prstGeom>
            <a:noFill/>
          </p:spPr>
          <p:txBody>
            <a:bodyPr wrap="square" rtlCol="0">
              <a:noAutofit/>
            </a:bodyPr>
            <a:lstStyle/>
            <a:p>
              <a:r>
                <a:rPr lang="en-US" sz="1500" dirty="0"/>
                <a:t>0.5</a:t>
              </a:r>
            </a:p>
          </p:txBody>
        </p:sp>
        <p:sp>
          <p:nvSpPr>
            <p:cNvPr id="87" name="TextBox 86"/>
            <p:cNvSpPr txBox="1"/>
            <p:nvPr/>
          </p:nvSpPr>
          <p:spPr>
            <a:xfrm>
              <a:off x="7084802" y="2357762"/>
              <a:ext cx="555253" cy="323165"/>
            </a:xfrm>
            <a:prstGeom prst="rect">
              <a:avLst/>
            </a:prstGeom>
            <a:noFill/>
          </p:spPr>
          <p:txBody>
            <a:bodyPr wrap="square" rtlCol="0">
              <a:spAutoFit/>
            </a:bodyPr>
            <a:lstStyle/>
            <a:p>
              <a:r>
                <a:rPr lang="en-US" sz="1500" dirty="0"/>
                <a:t>1.5</a:t>
              </a:r>
            </a:p>
          </p:txBody>
        </p:sp>
      </p:grpSp>
    </p:spTree>
    <p:extLst>
      <p:ext uri="{BB962C8B-B14F-4D97-AF65-F5344CB8AC3E}">
        <p14:creationId xmlns:p14="http://schemas.microsoft.com/office/powerpoint/2010/main" val="9561732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TABU SEARCH</a:t>
            </a:r>
          </a:p>
        </p:txBody>
      </p:sp>
      <p:sp>
        <p:nvSpPr>
          <p:cNvPr id="26" name="TextBox 25"/>
          <p:cNvSpPr txBox="1"/>
          <p:nvPr/>
        </p:nvSpPr>
        <p:spPr>
          <a:xfrm>
            <a:off x="932722" y="1348398"/>
            <a:ext cx="1845345" cy="369332"/>
          </a:xfrm>
          <a:prstGeom prst="rect">
            <a:avLst/>
          </a:prstGeom>
          <a:noFill/>
        </p:spPr>
        <p:txBody>
          <a:bodyPr wrap="square" rtlCol="0">
            <a:spAutoFit/>
          </a:bodyPr>
          <a:lstStyle/>
          <a:p>
            <a:r>
              <a:rPr lang="en-US" b="1" dirty="0"/>
              <a:t>Asymmetric TSP</a:t>
            </a:r>
          </a:p>
        </p:txBody>
      </p:sp>
      <p:graphicFrame>
        <p:nvGraphicFramePr>
          <p:cNvPr id="27" name="Table 26"/>
          <p:cNvGraphicFramePr>
            <a:graphicFrameLocks noGrp="1"/>
          </p:cNvGraphicFramePr>
          <p:nvPr/>
        </p:nvGraphicFramePr>
        <p:xfrm>
          <a:off x="5650573" y="1835102"/>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sp>
        <p:nvSpPr>
          <p:cNvPr id="28" name="TextBox 27"/>
          <p:cNvSpPr txBox="1"/>
          <p:nvPr/>
        </p:nvSpPr>
        <p:spPr>
          <a:xfrm>
            <a:off x="5650573" y="1348398"/>
            <a:ext cx="2337165" cy="369332"/>
          </a:xfrm>
          <a:prstGeom prst="rect">
            <a:avLst/>
          </a:prstGeom>
          <a:noFill/>
        </p:spPr>
        <p:txBody>
          <a:bodyPr wrap="square" rtlCol="0">
            <a:spAutoFit/>
          </a:bodyPr>
          <a:lstStyle/>
          <a:p>
            <a:r>
              <a:rPr lang="en-US" b="1" dirty="0"/>
              <a:t>Solution Trajectory</a:t>
            </a:r>
          </a:p>
        </p:txBody>
      </p:sp>
      <p:grpSp>
        <p:nvGrpSpPr>
          <p:cNvPr id="34" name="Group 33"/>
          <p:cNvGrpSpPr/>
          <p:nvPr/>
        </p:nvGrpSpPr>
        <p:grpSpPr>
          <a:xfrm>
            <a:off x="8240468" y="1805617"/>
            <a:ext cx="483177" cy="462007"/>
            <a:chOff x="7629899" y="2305368"/>
            <a:chExt cx="483177" cy="462007"/>
          </a:xfrm>
        </p:grpSpPr>
        <p:sp>
          <p:nvSpPr>
            <p:cNvPr id="33" name="Oval 32"/>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5.5</a:t>
              </a:r>
            </a:p>
          </p:txBody>
        </p:sp>
      </p:grpSp>
      <p:grpSp>
        <p:nvGrpSpPr>
          <p:cNvPr id="43" name="Group 42"/>
          <p:cNvGrpSpPr/>
          <p:nvPr/>
        </p:nvGrpSpPr>
        <p:grpSpPr>
          <a:xfrm>
            <a:off x="180547" y="4786292"/>
            <a:ext cx="3139064" cy="1115112"/>
            <a:chOff x="180547" y="4786292"/>
            <a:chExt cx="3139064" cy="1115112"/>
          </a:xfrm>
        </p:grpSpPr>
        <p:sp>
          <p:nvSpPr>
            <p:cNvPr id="40" name="TextBox 39"/>
            <p:cNvSpPr txBox="1"/>
            <p:nvPr/>
          </p:nvSpPr>
          <p:spPr>
            <a:xfrm>
              <a:off x="711141" y="5532072"/>
              <a:ext cx="2077877" cy="369332"/>
            </a:xfrm>
            <a:prstGeom prst="rect">
              <a:avLst/>
            </a:prstGeom>
            <a:noFill/>
          </p:spPr>
          <p:txBody>
            <a:bodyPr wrap="none" rtlCol="0">
              <a:spAutoFit/>
            </a:bodyPr>
            <a:lstStyle/>
            <a:p>
              <a:r>
                <a:rPr lang="en-US" dirty="0"/>
                <a:t>attributes = {moves}</a:t>
              </a:r>
            </a:p>
          </p:txBody>
        </p:sp>
        <p:sp>
          <p:nvSpPr>
            <p:cNvPr id="41" name="TextBox 40"/>
            <p:cNvSpPr txBox="1"/>
            <p:nvPr/>
          </p:nvSpPr>
          <p:spPr>
            <a:xfrm>
              <a:off x="895839" y="4786292"/>
              <a:ext cx="1708481" cy="369332"/>
            </a:xfrm>
            <a:prstGeom prst="rect">
              <a:avLst/>
            </a:prstGeom>
            <a:noFill/>
          </p:spPr>
          <p:txBody>
            <a:bodyPr wrap="none" rtlCol="0">
              <a:spAutoFit/>
            </a:bodyPr>
            <a:lstStyle/>
            <a:p>
              <a:r>
                <a:rPr lang="en-US" dirty="0"/>
                <a:t>solution = {tour}</a:t>
              </a:r>
            </a:p>
          </p:txBody>
        </p:sp>
        <p:sp>
          <p:nvSpPr>
            <p:cNvPr id="42" name="TextBox 41"/>
            <p:cNvSpPr txBox="1"/>
            <p:nvPr/>
          </p:nvSpPr>
          <p:spPr>
            <a:xfrm>
              <a:off x="180547" y="5156338"/>
              <a:ext cx="3139064" cy="369332"/>
            </a:xfrm>
            <a:prstGeom prst="rect">
              <a:avLst/>
            </a:prstGeom>
            <a:noFill/>
          </p:spPr>
          <p:txBody>
            <a:bodyPr wrap="none" rtlCol="0">
              <a:spAutoFit/>
            </a:bodyPr>
            <a:lstStyle/>
            <a:p>
              <a:r>
                <a:rPr lang="en-US" dirty="0"/>
                <a:t>move = {swap consecutive pair}</a:t>
              </a:r>
            </a:p>
          </p:txBody>
        </p:sp>
      </p:grpSp>
      <p:graphicFrame>
        <p:nvGraphicFramePr>
          <p:cNvPr id="44" name="Table 43"/>
          <p:cNvGraphicFramePr>
            <a:graphicFrameLocks noGrp="1"/>
          </p:cNvGraphicFramePr>
          <p:nvPr/>
        </p:nvGraphicFramePr>
        <p:xfrm>
          <a:off x="5650573" y="3836184"/>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B</a:t>
                      </a:r>
                    </a:p>
                  </a:txBody>
                  <a:tcPr anchor="ctr"/>
                </a:tc>
                <a:tc>
                  <a:txBody>
                    <a:bodyPr/>
                    <a:lstStyle/>
                    <a:p>
                      <a:pPr algn="ctr"/>
                      <a:r>
                        <a:rPr lang="en-US" dirty="0"/>
                        <a:t>A</a:t>
                      </a:r>
                    </a:p>
                  </a:txBody>
                  <a:tcPr anchor="ctr"/>
                </a:tc>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B</a:t>
                      </a:r>
                    </a:p>
                  </a:txBody>
                  <a:tcPr anchor="ctr"/>
                </a:tc>
                <a:extLst>
                  <a:ext uri="{0D108BD9-81ED-4DB2-BD59-A6C34878D82A}">
                    <a16:rowId xmlns:a16="http://schemas.microsoft.com/office/drawing/2014/main" val="10000"/>
                  </a:ext>
                </a:extLst>
              </a:tr>
            </a:tbl>
          </a:graphicData>
        </a:graphic>
      </p:graphicFrame>
      <p:grpSp>
        <p:nvGrpSpPr>
          <p:cNvPr id="45" name="Group 44"/>
          <p:cNvGrpSpPr/>
          <p:nvPr/>
        </p:nvGrpSpPr>
        <p:grpSpPr>
          <a:xfrm>
            <a:off x="8240468" y="3806699"/>
            <a:ext cx="483177" cy="462007"/>
            <a:chOff x="7629899" y="2305368"/>
            <a:chExt cx="483177" cy="462007"/>
          </a:xfrm>
        </p:grpSpPr>
        <p:sp>
          <p:nvSpPr>
            <p:cNvPr id="46" name="Oval 45"/>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5.0</a:t>
              </a:r>
            </a:p>
          </p:txBody>
        </p:sp>
      </p:grpSp>
      <p:graphicFrame>
        <p:nvGraphicFramePr>
          <p:cNvPr id="48" name="Table 47"/>
          <p:cNvGraphicFramePr>
            <a:graphicFrameLocks noGrp="1"/>
          </p:cNvGraphicFramePr>
          <p:nvPr/>
        </p:nvGraphicFramePr>
        <p:xfrm>
          <a:off x="5650573" y="4382714"/>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C</a:t>
                      </a:r>
                    </a:p>
                  </a:txBody>
                  <a:tcPr anchor="ctr"/>
                </a:tc>
                <a:tc>
                  <a:txBody>
                    <a:bodyPr/>
                    <a:lstStyle/>
                    <a:p>
                      <a:pPr algn="ctr"/>
                      <a:r>
                        <a:rPr lang="en-US" dirty="0"/>
                        <a:t>B</a:t>
                      </a:r>
                    </a:p>
                  </a:txBody>
                  <a:tcPr anchor="ctr"/>
                </a:tc>
                <a:tc>
                  <a:txBody>
                    <a:bodyPr/>
                    <a:lstStyle/>
                    <a:p>
                      <a:pPr algn="ctr"/>
                      <a:r>
                        <a:rPr lang="en-US" dirty="0"/>
                        <a:t>D</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pSp>
        <p:nvGrpSpPr>
          <p:cNvPr id="49" name="Group 48"/>
          <p:cNvGrpSpPr/>
          <p:nvPr/>
        </p:nvGrpSpPr>
        <p:grpSpPr>
          <a:xfrm>
            <a:off x="8240468" y="4353229"/>
            <a:ext cx="483177" cy="462007"/>
            <a:chOff x="7629899" y="2305368"/>
            <a:chExt cx="483177" cy="462007"/>
          </a:xfrm>
        </p:grpSpPr>
        <p:sp>
          <p:nvSpPr>
            <p:cNvPr id="50" name="Oval 49"/>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9.5</a:t>
              </a:r>
            </a:p>
          </p:txBody>
        </p:sp>
      </p:grpSp>
      <p:graphicFrame>
        <p:nvGraphicFramePr>
          <p:cNvPr id="52" name="Table 51"/>
          <p:cNvGraphicFramePr>
            <a:graphicFrameLocks noGrp="1"/>
          </p:cNvGraphicFramePr>
          <p:nvPr/>
        </p:nvGraphicFramePr>
        <p:xfrm>
          <a:off x="5650573" y="4929244"/>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D</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sp>
        <p:nvSpPr>
          <p:cNvPr id="54" name="Oval 53"/>
          <p:cNvSpPr/>
          <p:nvPr/>
        </p:nvSpPr>
        <p:spPr>
          <a:xfrm>
            <a:off x="8240468" y="4965430"/>
            <a:ext cx="483177" cy="462007"/>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TextBox 54"/>
          <p:cNvSpPr txBox="1"/>
          <p:nvPr/>
        </p:nvSpPr>
        <p:spPr>
          <a:xfrm>
            <a:off x="8258278" y="5012791"/>
            <a:ext cx="447558" cy="338554"/>
          </a:xfrm>
          <a:prstGeom prst="rect">
            <a:avLst/>
          </a:prstGeom>
          <a:noFill/>
        </p:spPr>
        <p:txBody>
          <a:bodyPr wrap="none" rtlCol="0">
            <a:spAutoFit/>
          </a:bodyPr>
          <a:lstStyle/>
          <a:p>
            <a:r>
              <a:rPr lang="en-US" sz="1600" b="1" dirty="0">
                <a:solidFill>
                  <a:schemeClr val="bg1"/>
                </a:solidFill>
              </a:rPr>
              <a:t>4.0</a:t>
            </a:r>
          </a:p>
        </p:txBody>
      </p:sp>
      <p:graphicFrame>
        <p:nvGraphicFramePr>
          <p:cNvPr id="56" name="Table 55"/>
          <p:cNvGraphicFramePr>
            <a:graphicFrameLocks noGrp="1"/>
          </p:cNvGraphicFramePr>
          <p:nvPr/>
        </p:nvGraphicFramePr>
        <p:xfrm>
          <a:off x="5650573" y="5475775"/>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D</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A</a:t>
                      </a:r>
                    </a:p>
                  </a:txBody>
                  <a:tcPr anchor="ctr"/>
                </a:tc>
                <a:tc>
                  <a:txBody>
                    <a:bodyPr/>
                    <a:lstStyle/>
                    <a:p>
                      <a:pPr algn="ctr"/>
                      <a:r>
                        <a:rPr lang="en-US" dirty="0"/>
                        <a:t>D</a:t>
                      </a:r>
                    </a:p>
                  </a:txBody>
                  <a:tcPr anchor="ctr"/>
                </a:tc>
                <a:extLst>
                  <a:ext uri="{0D108BD9-81ED-4DB2-BD59-A6C34878D82A}">
                    <a16:rowId xmlns:a16="http://schemas.microsoft.com/office/drawing/2014/main" val="10000"/>
                  </a:ext>
                </a:extLst>
              </a:tr>
            </a:tbl>
          </a:graphicData>
        </a:graphic>
      </p:graphicFrame>
      <p:grpSp>
        <p:nvGrpSpPr>
          <p:cNvPr id="57" name="Group 56"/>
          <p:cNvGrpSpPr/>
          <p:nvPr/>
        </p:nvGrpSpPr>
        <p:grpSpPr>
          <a:xfrm>
            <a:off x="8240468" y="5446290"/>
            <a:ext cx="483177" cy="462007"/>
            <a:chOff x="7629899" y="2305368"/>
            <a:chExt cx="483177" cy="462007"/>
          </a:xfrm>
        </p:grpSpPr>
        <p:sp>
          <p:nvSpPr>
            <p:cNvPr id="58" name="Oval 57"/>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4.5</a:t>
              </a:r>
            </a:p>
          </p:txBody>
        </p:sp>
      </p:grpSp>
      <p:cxnSp>
        <p:nvCxnSpPr>
          <p:cNvPr id="5" name="Straight Connector 4"/>
          <p:cNvCxnSpPr/>
          <p:nvPr/>
        </p:nvCxnSpPr>
        <p:spPr>
          <a:xfrm>
            <a:off x="5481681" y="3651504"/>
            <a:ext cx="3241964"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3459483" y="1348398"/>
            <a:ext cx="1601858" cy="646331"/>
          </a:xfrm>
          <a:prstGeom prst="rect">
            <a:avLst/>
          </a:prstGeom>
          <a:noFill/>
        </p:spPr>
        <p:txBody>
          <a:bodyPr wrap="square" rtlCol="0">
            <a:spAutoFit/>
          </a:bodyPr>
          <a:lstStyle/>
          <a:p>
            <a:pPr algn="ctr"/>
            <a:r>
              <a:rPr lang="en-US" b="1" dirty="0"/>
              <a:t>Tabu List</a:t>
            </a:r>
          </a:p>
          <a:p>
            <a:pPr algn="ctr"/>
            <a:r>
              <a:rPr lang="en-US" b="1" dirty="0"/>
              <a:t>(tenure = 3)</a:t>
            </a:r>
          </a:p>
        </p:txBody>
      </p:sp>
      <p:graphicFrame>
        <p:nvGraphicFramePr>
          <p:cNvPr id="61" name="Table 60"/>
          <p:cNvGraphicFramePr>
            <a:graphicFrameLocks noGrp="1"/>
          </p:cNvGraphicFramePr>
          <p:nvPr/>
        </p:nvGraphicFramePr>
        <p:xfrm>
          <a:off x="4137472" y="2086064"/>
          <a:ext cx="465701" cy="1112520"/>
        </p:xfrm>
        <a:graphic>
          <a:graphicData uri="http://schemas.openxmlformats.org/drawingml/2006/table">
            <a:tbl>
              <a:tblPr firstRow="1" bandRow="1">
                <a:tableStyleId>{5940675A-B579-460E-94D1-54222C63F5DA}</a:tableStyleId>
              </a:tblPr>
              <a:tblGrid>
                <a:gridCol w="465701">
                  <a:extLst>
                    <a:ext uri="{9D8B030D-6E8A-4147-A177-3AD203B41FA5}">
                      <a16:colId xmlns:a16="http://schemas.microsoft.com/office/drawing/2014/main" val="20000"/>
                    </a:ext>
                  </a:extLst>
                </a:gridCol>
              </a:tblGrid>
              <a:tr h="370840">
                <a:tc>
                  <a:txBody>
                    <a:bodyPr/>
                    <a:lstStyle/>
                    <a:p>
                      <a:pPr algn="ctr"/>
                      <a:endParaRPr lang="en-US" dirty="0"/>
                    </a:p>
                  </a:txBody>
                  <a:tcPr/>
                </a:tc>
                <a:extLst>
                  <a:ext uri="{0D108BD9-81ED-4DB2-BD59-A6C34878D82A}">
                    <a16:rowId xmlns:a16="http://schemas.microsoft.com/office/drawing/2014/main" val="10000"/>
                  </a:ext>
                </a:extLst>
              </a:tr>
              <a:tr h="370840">
                <a:tc>
                  <a:txBody>
                    <a:bodyPr/>
                    <a:lstStyle/>
                    <a:p>
                      <a:pPr algn="ctr"/>
                      <a:endParaRPr lang="en-US" dirty="0"/>
                    </a:p>
                  </a:txBody>
                  <a:tcPr/>
                </a:tc>
                <a:extLst>
                  <a:ext uri="{0D108BD9-81ED-4DB2-BD59-A6C34878D82A}">
                    <a16:rowId xmlns:a16="http://schemas.microsoft.com/office/drawing/2014/main" val="10001"/>
                  </a:ext>
                </a:extLst>
              </a:tr>
              <a:tr h="370840">
                <a:tc>
                  <a:txBody>
                    <a:bodyPr/>
                    <a:lstStyle/>
                    <a:p>
                      <a:pPr algn="ctr"/>
                      <a:endParaRPr lang="en-US" dirty="0"/>
                    </a:p>
                  </a:txBody>
                  <a:tcPr/>
                </a:tc>
                <a:extLst>
                  <a:ext uri="{0D108BD9-81ED-4DB2-BD59-A6C34878D82A}">
                    <a16:rowId xmlns:a16="http://schemas.microsoft.com/office/drawing/2014/main" val="10002"/>
                  </a:ext>
                </a:extLst>
              </a:tr>
            </a:tbl>
          </a:graphicData>
        </a:graphic>
      </p:graphicFrame>
      <p:graphicFrame>
        <p:nvGraphicFramePr>
          <p:cNvPr id="62" name="Table 61"/>
          <p:cNvGraphicFramePr>
            <a:graphicFrameLocks noGrp="1"/>
          </p:cNvGraphicFramePr>
          <p:nvPr/>
        </p:nvGraphicFramePr>
        <p:xfrm>
          <a:off x="4827623" y="3836184"/>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AB</a:t>
                      </a:r>
                    </a:p>
                  </a:txBody>
                  <a:tcPr anchor="ctr"/>
                </a:tc>
                <a:extLst>
                  <a:ext uri="{0D108BD9-81ED-4DB2-BD59-A6C34878D82A}">
                    <a16:rowId xmlns:a16="http://schemas.microsoft.com/office/drawing/2014/main" val="10000"/>
                  </a:ext>
                </a:extLst>
              </a:tr>
            </a:tbl>
          </a:graphicData>
        </a:graphic>
      </p:graphicFrame>
      <p:graphicFrame>
        <p:nvGraphicFramePr>
          <p:cNvPr id="63" name="Table 62"/>
          <p:cNvGraphicFramePr>
            <a:graphicFrameLocks noGrp="1"/>
          </p:cNvGraphicFramePr>
          <p:nvPr/>
        </p:nvGraphicFramePr>
        <p:xfrm>
          <a:off x="4827623" y="4448385"/>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BC</a:t>
                      </a:r>
                    </a:p>
                  </a:txBody>
                  <a:tcPr anchor="ctr"/>
                </a:tc>
                <a:extLst>
                  <a:ext uri="{0D108BD9-81ED-4DB2-BD59-A6C34878D82A}">
                    <a16:rowId xmlns:a16="http://schemas.microsoft.com/office/drawing/2014/main" val="10000"/>
                  </a:ext>
                </a:extLst>
              </a:tr>
            </a:tbl>
          </a:graphicData>
        </a:graphic>
      </p:graphicFrame>
      <p:graphicFrame>
        <p:nvGraphicFramePr>
          <p:cNvPr id="64" name="Table 63"/>
          <p:cNvGraphicFramePr>
            <a:graphicFrameLocks noGrp="1"/>
          </p:cNvGraphicFramePr>
          <p:nvPr/>
        </p:nvGraphicFramePr>
        <p:xfrm>
          <a:off x="4827623" y="4929244"/>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CD</a:t>
                      </a:r>
                    </a:p>
                  </a:txBody>
                  <a:tcPr anchor="ctr"/>
                </a:tc>
                <a:extLst>
                  <a:ext uri="{0D108BD9-81ED-4DB2-BD59-A6C34878D82A}">
                    <a16:rowId xmlns:a16="http://schemas.microsoft.com/office/drawing/2014/main" val="10000"/>
                  </a:ext>
                </a:extLst>
              </a:tr>
            </a:tbl>
          </a:graphicData>
        </a:graphic>
      </p:graphicFrame>
      <p:graphicFrame>
        <p:nvGraphicFramePr>
          <p:cNvPr id="65" name="Table 64"/>
          <p:cNvGraphicFramePr>
            <a:graphicFrameLocks noGrp="1"/>
          </p:cNvGraphicFramePr>
          <p:nvPr/>
        </p:nvGraphicFramePr>
        <p:xfrm>
          <a:off x="4827623" y="5475775"/>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DA</a:t>
                      </a:r>
                    </a:p>
                  </a:txBody>
                  <a:tcPr anchor="ctr"/>
                </a:tc>
                <a:extLst>
                  <a:ext uri="{0D108BD9-81ED-4DB2-BD59-A6C34878D82A}">
                    <a16:rowId xmlns:a16="http://schemas.microsoft.com/office/drawing/2014/main" val="10000"/>
                  </a:ext>
                </a:extLst>
              </a:tr>
            </a:tbl>
          </a:graphicData>
        </a:graphic>
      </p:graphicFrame>
      <p:graphicFrame>
        <p:nvGraphicFramePr>
          <p:cNvPr id="66" name="Table 65"/>
          <p:cNvGraphicFramePr>
            <a:graphicFrameLocks noGrp="1"/>
          </p:cNvGraphicFramePr>
          <p:nvPr/>
        </p:nvGraphicFramePr>
        <p:xfrm>
          <a:off x="5650573" y="2343968"/>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D</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pSp>
        <p:nvGrpSpPr>
          <p:cNvPr id="67" name="Group 66"/>
          <p:cNvGrpSpPr/>
          <p:nvPr/>
        </p:nvGrpSpPr>
        <p:grpSpPr>
          <a:xfrm>
            <a:off x="8240468" y="2314483"/>
            <a:ext cx="483177" cy="462007"/>
            <a:chOff x="7629899" y="2305368"/>
            <a:chExt cx="483177" cy="462007"/>
          </a:xfrm>
        </p:grpSpPr>
        <p:sp>
          <p:nvSpPr>
            <p:cNvPr id="68" name="Oval 67"/>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4.0</a:t>
              </a:r>
            </a:p>
          </p:txBody>
        </p:sp>
      </p:grpSp>
      <p:cxnSp>
        <p:nvCxnSpPr>
          <p:cNvPr id="70" name="Elbow Connector 69"/>
          <p:cNvCxnSpPr>
            <a:cxnSpLocks/>
            <a:stCxn id="55" idx="3"/>
          </p:cNvCxnSpPr>
          <p:nvPr/>
        </p:nvCxnSpPr>
        <p:spPr>
          <a:xfrm flipV="1">
            <a:off x="8705836" y="2533298"/>
            <a:ext cx="226515" cy="2648770"/>
          </a:xfrm>
          <a:prstGeom prst="bentConnector2">
            <a:avLst/>
          </a:prstGeom>
          <a:ln>
            <a:prstDash val="dash"/>
            <a:tailEnd type="triangle" w="med" len="med"/>
          </a:ln>
        </p:spPr>
        <p:style>
          <a:lnRef idx="2">
            <a:schemeClr val="accent1"/>
          </a:lnRef>
          <a:fillRef idx="0">
            <a:schemeClr val="accent1"/>
          </a:fillRef>
          <a:effectRef idx="1">
            <a:schemeClr val="accent1"/>
          </a:effectRef>
          <a:fontRef idx="minor">
            <a:schemeClr val="tx1"/>
          </a:fontRef>
        </p:style>
      </p:cxnSp>
      <p:grpSp>
        <p:nvGrpSpPr>
          <p:cNvPr id="71" name="Group 70"/>
          <p:cNvGrpSpPr/>
          <p:nvPr/>
        </p:nvGrpSpPr>
        <p:grpSpPr>
          <a:xfrm>
            <a:off x="531971" y="1880549"/>
            <a:ext cx="2538162" cy="2201924"/>
            <a:chOff x="5961816" y="934489"/>
            <a:chExt cx="2538162" cy="2201924"/>
          </a:xfrm>
        </p:grpSpPr>
        <p:sp>
          <p:nvSpPr>
            <p:cNvPr id="72" name="Oval 71"/>
            <p:cNvSpPr/>
            <p:nvPr/>
          </p:nvSpPr>
          <p:spPr>
            <a:xfrm>
              <a:off x="6015789"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a:t>
              </a:r>
            </a:p>
          </p:txBody>
        </p:sp>
        <p:sp>
          <p:nvSpPr>
            <p:cNvPr id="73" name="Oval 72"/>
            <p:cNvSpPr/>
            <p:nvPr/>
          </p:nvSpPr>
          <p:spPr>
            <a:xfrm>
              <a:off x="7861135"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t>
              </a:r>
            </a:p>
          </p:txBody>
        </p:sp>
        <p:sp>
          <p:nvSpPr>
            <p:cNvPr id="74" name="Oval 73"/>
            <p:cNvSpPr/>
            <p:nvPr/>
          </p:nvSpPr>
          <p:spPr>
            <a:xfrm>
              <a:off x="6015789"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
              </a:r>
            </a:p>
          </p:txBody>
        </p:sp>
        <p:sp>
          <p:nvSpPr>
            <p:cNvPr id="75" name="Oval 74"/>
            <p:cNvSpPr/>
            <p:nvPr/>
          </p:nvSpPr>
          <p:spPr>
            <a:xfrm>
              <a:off x="7861134"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t>
              </a:r>
            </a:p>
          </p:txBody>
        </p:sp>
        <p:cxnSp>
          <p:nvCxnSpPr>
            <p:cNvPr id="76" name="Straight Arrow Connector 75"/>
            <p:cNvCxnSpPr>
              <a:stCxn id="72" idx="4"/>
              <a:endCxn id="75" idx="2"/>
            </p:cNvCxnSpPr>
            <p:nvPr/>
          </p:nvCxnSpPr>
          <p:spPr>
            <a:xfrm>
              <a:off x="6236870" y="1459835"/>
              <a:ext cx="1624264" cy="1308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stCxn id="75" idx="1"/>
              <a:endCxn id="72" idx="5"/>
            </p:cNvCxnSpPr>
            <p:nvPr/>
          </p:nvCxnSpPr>
          <p:spPr>
            <a:xfrm flipH="1" flipV="1">
              <a:off x="6393197" y="1388793"/>
              <a:ext cx="1532690"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72" idx="4"/>
              <a:endCxn id="74" idx="0"/>
            </p:cNvCxnSpPr>
            <p:nvPr/>
          </p:nvCxnSpPr>
          <p:spPr>
            <a:xfrm>
              <a:off x="6236870" y="1459835"/>
              <a:ext cx="0" cy="1066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p:cNvCxnSpPr>
              <a:endCxn id="75" idx="2"/>
            </p:cNvCxnSpPr>
            <p:nvPr/>
          </p:nvCxnSpPr>
          <p:spPr>
            <a:xfrm>
              <a:off x="6457950" y="2768647"/>
              <a:ext cx="1403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3" idx="3"/>
              <a:endCxn id="74" idx="7"/>
            </p:cNvCxnSpPr>
            <p:nvPr/>
          </p:nvCxnSpPr>
          <p:spPr>
            <a:xfrm flipH="1">
              <a:off x="6393197" y="1388793"/>
              <a:ext cx="1532691" cy="1208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72" idx="6"/>
              <a:endCxn id="73" idx="2"/>
            </p:cNvCxnSpPr>
            <p:nvPr/>
          </p:nvCxnSpPr>
          <p:spPr>
            <a:xfrm>
              <a:off x="6457950" y="1217282"/>
              <a:ext cx="14031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73" idx="5"/>
              <a:endCxn id="75" idx="7"/>
            </p:cNvCxnSpPr>
            <p:nvPr/>
          </p:nvCxnSpPr>
          <p:spPr>
            <a:xfrm flipH="1">
              <a:off x="8238542" y="1388793"/>
              <a:ext cx="1"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75" idx="0"/>
              <a:endCxn id="73" idx="4"/>
            </p:cNvCxnSpPr>
            <p:nvPr/>
          </p:nvCxnSpPr>
          <p:spPr>
            <a:xfrm flipV="1">
              <a:off x="8082215" y="1459835"/>
              <a:ext cx="1" cy="106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TextBox 83"/>
            <p:cNvSpPr txBox="1"/>
            <p:nvPr/>
          </p:nvSpPr>
          <p:spPr>
            <a:xfrm>
              <a:off x="6918283" y="934489"/>
              <a:ext cx="261437" cy="323165"/>
            </a:xfrm>
            <a:prstGeom prst="rect">
              <a:avLst/>
            </a:prstGeom>
            <a:noFill/>
          </p:spPr>
          <p:txBody>
            <a:bodyPr wrap="square" rtlCol="0">
              <a:spAutoFit/>
            </a:bodyPr>
            <a:lstStyle/>
            <a:p>
              <a:r>
                <a:rPr lang="en-US" sz="1500" dirty="0"/>
                <a:t>1</a:t>
              </a:r>
            </a:p>
          </p:txBody>
        </p:sp>
        <p:sp>
          <p:nvSpPr>
            <p:cNvPr id="85" name="TextBox 84"/>
            <p:cNvSpPr txBox="1"/>
            <p:nvPr/>
          </p:nvSpPr>
          <p:spPr>
            <a:xfrm>
              <a:off x="6549525" y="2112389"/>
              <a:ext cx="261437" cy="323165"/>
            </a:xfrm>
            <a:prstGeom prst="rect">
              <a:avLst/>
            </a:prstGeom>
            <a:noFill/>
          </p:spPr>
          <p:txBody>
            <a:bodyPr wrap="square" rtlCol="0">
              <a:spAutoFit/>
            </a:bodyPr>
            <a:lstStyle/>
            <a:p>
              <a:r>
                <a:rPr lang="en-US" sz="1500" dirty="0"/>
                <a:t>1</a:t>
              </a:r>
            </a:p>
          </p:txBody>
        </p:sp>
        <p:sp>
          <p:nvSpPr>
            <p:cNvPr id="86" name="TextBox 85"/>
            <p:cNvSpPr txBox="1"/>
            <p:nvPr/>
          </p:nvSpPr>
          <p:spPr>
            <a:xfrm>
              <a:off x="8238541" y="1873899"/>
              <a:ext cx="261437" cy="323165"/>
            </a:xfrm>
            <a:prstGeom prst="rect">
              <a:avLst/>
            </a:prstGeom>
            <a:noFill/>
          </p:spPr>
          <p:txBody>
            <a:bodyPr wrap="square" rtlCol="0">
              <a:spAutoFit/>
            </a:bodyPr>
            <a:lstStyle/>
            <a:p>
              <a:r>
                <a:rPr lang="en-US" sz="1500" dirty="0"/>
                <a:t>1</a:t>
              </a:r>
            </a:p>
          </p:txBody>
        </p:sp>
        <p:sp>
          <p:nvSpPr>
            <p:cNvPr id="87" name="TextBox 86"/>
            <p:cNvSpPr txBox="1"/>
            <p:nvPr/>
          </p:nvSpPr>
          <p:spPr>
            <a:xfrm>
              <a:off x="5961816" y="1873899"/>
              <a:ext cx="261437" cy="323165"/>
            </a:xfrm>
            <a:prstGeom prst="rect">
              <a:avLst/>
            </a:prstGeom>
            <a:noFill/>
          </p:spPr>
          <p:txBody>
            <a:bodyPr wrap="square" rtlCol="0">
              <a:spAutoFit/>
            </a:bodyPr>
            <a:lstStyle/>
            <a:p>
              <a:r>
                <a:rPr lang="en-US" sz="1500" dirty="0"/>
                <a:t>2</a:t>
              </a:r>
            </a:p>
          </p:txBody>
        </p:sp>
        <p:sp>
          <p:nvSpPr>
            <p:cNvPr id="88" name="TextBox 87"/>
            <p:cNvSpPr txBox="1"/>
            <p:nvPr/>
          </p:nvSpPr>
          <p:spPr>
            <a:xfrm>
              <a:off x="6846688" y="2813248"/>
              <a:ext cx="534184" cy="323165"/>
            </a:xfrm>
            <a:prstGeom prst="rect">
              <a:avLst/>
            </a:prstGeom>
            <a:noFill/>
          </p:spPr>
          <p:txBody>
            <a:bodyPr wrap="square" rtlCol="0">
              <a:spAutoFit/>
            </a:bodyPr>
            <a:lstStyle/>
            <a:p>
              <a:r>
                <a:rPr lang="en-US" sz="1500" dirty="0"/>
                <a:t>1.5</a:t>
              </a:r>
            </a:p>
          </p:txBody>
        </p:sp>
        <p:sp>
          <p:nvSpPr>
            <p:cNvPr id="89" name="TextBox 88"/>
            <p:cNvSpPr txBox="1"/>
            <p:nvPr/>
          </p:nvSpPr>
          <p:spPr>
            <a:xfrm>
              <a:off x="7788400" y="1857031"/>
              <a:ext cx="261437" cy="323165"/>
            </a:xfrm>
            <a:prstGeom prst="rect">
              <a:avLst/>
            </a:prstGeom>
            <a:noFill/>
          </p:spPr>
          <p:txBody>
            <a:bodyPr wrap="square" rtlCol="0">
              <a:spAutoFit/>
            </a:bodyPr>
            <a:lstStyle/>
            <a:p>
              <a:r>
                <a:rPr lang="en-US" sz="1500" dirty="0"/>
                <a:t>5</a:t>
              </a:r>
            </a:p>
          </p:txBody>
        </p:sp>
        <p:sp>
          <p:nvSpPr>
            <p:cNvPr id="90" name="TextBox 89"/>
            <p:cNvSpPr txBox="1"/>
            <p:nvPr/>
          </p:nvSpPr>
          <p:spPr>
            <a:xfrm>
              <a:off x="6697495" y="1488800"/>
              <a:ext cx="493647" cy="323165"/>
            </a:xfrm>
            <a:prstGeom prst="rect">
              <a:avLst/>
            </a:prstGeom>
            <a:noFill/>
          </p:spPr>
          <p:txBody>
            <a:bodyPr wrap="square" rtlCol="0">
              <a:spAutoFit/>
            </a:bodyPr>
            <a:lstStyle/>
            <a:p>
              <a:r>
                <a:rPr lang="en-US" sz="1500" dirty="0"/>
                <a:t>0.5</a:t>
              </a:r>
            </a:p>
          </p:txBody>
        </p:sp>
        <p:sp>
          <p:nvSpPr>
            <p:cNvPr id="91" name="TextBox 90"/>
            <p:cNvSpPr txBox="1"/>
            <p:nvPr/>
          </p:nvSpPr>
          <p:spPr>
            <a:xfrm>
              <a:off x="7084802" y="2357762"/>
              <a:ext cx="555253" cy="323165"/>
            </a:xfrm>
            <a:prstGeom prst="rect">
              <a:avLst/>
            </a:prstGeom>
            <a:noFill/>
          </p:spPr>
          <p:txBody>
            <a:bodyPr wrap="square" rtlCol="0">
              <a:spAutoFit/>
            </a:bodyPr>
            <a:lstStyle/>
            <a:p>
              <a:r>
                <a:rPr lang="en-US" sz="1500" dirty="0"/>
                <a:t>1.5</a:t>
              </a:r>
            </a:p>
          </p:txBody>
        </p:sp>
      </p:grpSp>
    </p:spTree>
    <p:extLst>
      <p:ext uri="{BB962C8B-B14F-4D97-AF65-F5344CB8AC3E}">
        <p14:creationId xmlns:p14="http://schemas.microsoft.com/office/powerpoint/2010/main" val="2900799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TABU SEARCH</a:t>
            </a:r>
          </a:p>
        </p:txBody>
      </p:sp>
      <p:sp>
        <p:nvSpPr>
          <p:cNvPr id="26" name="TextBox 25"/>
          <p:cNvSpPr txBox="1"/>
          <p:nvPr/>
        </p:nvSpPr>
        <p:spPr>
          <a:xfrm>
            <a:off x="932722" y="1348398"/>
            <a:ext cx="1845345" cy="369332"/>
          </a:xfrm>
          <a:prstGeom prst="rect">
            <a:avLst/>
          </a:prstGeom>
          <a:noFill/>
        </p:spPr>
        <p:txBody>
          <a:bodyPr wrap="square" rtlCol="0">
            <a:spAutoFit/>
          </a:bodyPr>
          <a:lstStyle/>
          <a:p>
            <a:r>
              <a:rPr lang="en-US" b="1" dirty="0"/>
              <a:t>Asymmetric TSP</a:t>
            </a:r>
          </a:p>
        </p:txBody>
      </p:sp>
      <p:graphicFrame>
        <p:nvGraphicFramePr>
          <p:cNvPr id="27" name="Table 26"/>
          <p:cNvGraphicFramePr>
            <a:graphicFrameLocks noGrp="1"/>
          </p:cNvGraphicFramePr>
          <p:nvPr/>
        </p:nvGraphicFramePr>
        <p:xfrm>
          <a:off x="5650573" y="1835102"/>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sp>
        <p:nvSpPr>
          <p:cNvPr id="28" name="TextBox 27"/>
          <p:cNvSpPr txBox="1"/>
          <p:nvPr/>
        </p:nvSpPr>
        <p:spPr>
          <a:xfrm>
            <a:off x="5356378" y="1348398"/>
            <a:ext cx="2756663" cy="369332"/>
          </a:xfrm>
          <a:prstGeom prst="rect">
            <a:avLst/>
          </a:prstGeom>
          <a:noFill/>
        </p:spPr>
        <p:txBody>
          <a:bodyPr wrap="square" rtlCol="0">
            <a:noAutofit/>
          </a:bodyPr>
          <a:lstStyle/>
          <a:p>
            <a:r>
              <a:rPr lang="en-US" b="1" dirty="0"/>
              <a:t>Solution Trajectory</a:t>
            </a:r>
          </a:p>
        </p:txBody>
      </p:sp>
      <p:grpSp>
        <p:nvGrpSpPr>
          <p:cNvPr id="34" name="Group 33"/>
          <p:cNvGrpSpPr/>
          <p:nvPr/>
        </p:nvGrpSpPr>
        <p:grpSpPr>
          <a:xfrm>
            <a:off x="8240468" y="1805617"/>
            <a:ext cx="483177" cy="462007"/>
            <a:chOff x="7629899" y="2305368"/>
            <a:chExt cx="483177" cy="462007"/>
          </a:xfrm>
        </p:grpSpPr>
        <p:sp>
          <p:nvSpPr>
            <p:cNvPr id="33" name="Oval 32"/>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5.5</a:t>
              </a:r>
            </a:p>
          </p:txBody>
        </p:sp>
      </p:grpSp>
      <p:grpSp>
        <p:nvGrpSpPr>
          <p:cNvPr id="43" name="Group 42"/>
          <p:cNvGrpSpPr/>
          <p:nvPr/>
        </p:nvGrpSpPr>
        <p:grpSpPr>
          <a:xfrm>
            <a:off x="180547" y="4786292"/>
            <a:ext cx="3139064" cy="1115112"/>
            <a:chOff x="180547" y="4786292"/>
            <a:chExt cx="3139064" cy="1115112"/>
          </a:xfrm>
        </p:grpSpPr>
        <p:sp>
          <p:nvSpPr>
            <p:cNvPr id="40" name="TextBox 39"/>
            <p:cNvSpPr txBox="1"/>
            <p:nvPr/>
          </p:nvSpPr>
          <p:spPr>
            <a:xfrm>
              <a:off x="711141" y="5532072"/>
              <a:ext cx="2077877" cy="369332"/>
            </a:xfrm>
            <a:prstGeom prst="rect">
              <a:avLst/>
            </a:prstGeom>
            <a:noFill/>
          </p:spPr>
          <p:txBody>
            <a:bodyPr wrap="none" rtlCol="0">
              <a:spAutoFit/>
            </a:bodyPr>
            <a:lstStyle/>
            <a:p>
              <a:r>
                <a:rPr lang="en-US" dirty="0"/>
                <a:t>attributes = {moves}</a:t>
              </a:r>
            </a:p>
          </p:txBody>
        </p:sp>
        <p:sp>
          <p:nvSpPr>
            <p:cNvPr id="41" name="TextBox 40"/>
            <p:cNvSpPr txBox="1"/>
            <p:nvPr/>
          </p:nvSpPr>
          <p:spPr>
            <a:xfrm>
              <a:off x="895839" y="4786292"/>
              <a:ext cx="1708481" cy="369332"/>
            </a:xfrm>
            <a:prstGeom prst="rect">
              <a:avLst/>
            </a:prstGeom>
            <a:noFill/>
          </p:spPr>
          <p:txBody>
            <a:bodyPr wrap="none" rtlCol="0">
              <a:spAutoFit/>
            </a:bodyPr>
            <a:lstStyle/>
            <a:p>
              <a:r>
                <a:rPr lang="en-US" dirty="0"/>
                <a:t>solution = {tour}</a:t>
              </a:r>
            </a:p>
          </p:txBody>
        </p:sp>
        <p:sp>
          <p:nvSpPr>
            <p:cNvPr id="42" name="TextBox 41"/>
            <p:cNvSpPr txBox="1"/>
            <p:nvPr/>
          </p:nvSpPr>
          <p:spPr>
            <a:xfrm>
              <a:off x="180547" y="5156338"/>
              <a:ext cx="3139064" cy="369332"/>
            </a:xfrm>
            <a:prstGeom prst="rect">
              <a:avLst/>
            </a:prstGeom>
            <a:noFill/>
          </p:spPr>
          <p:txBody>
            <a:bodyPr wrap="none" rtlCol="0">
              <a:spAutoFit/>
            </a:bodyPr>
            <a:lstStyle/>
            <a:p>
              <a:r>
                <a:rPr lang="en-US" dirty="0"/>
                <a:t>move = {swap consecutive pair}</a:t>
              </a:r>
            </a:p>
          </p:txBody>
        </p:sp>
      </p:grpSp>
      <p:graphicFrame>
        <p:nvGraphicFramePr>
          <p:cNvPr id="44" name="Table 43"/>
          <p:cNvGraphicFramePr>
            <a:graphicFrameLocks noGrp="1"/>
          </p:cNvGraphicFramePr>
          <p:nvPr/>
        </p:nvGraphicFramePr>
        <p:xfrm>
          <a:off x="5650573" y="3461280"/>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0000"/>
                  </a:ext>
                </a:extLst>
              </a:tr>
            </a:tbl>
          </a:graphicData>
        </a:graphic>
      </p:graphicFrame>
      <p:grpSp>
        <p:nvGrpSpPr>
          <p:cNvPr id="45" name="Group 44"/>
          <p:cNvGrpSpPr/>
          <p:nvPr/>
        </p:nvGrpSpPr>
        <p:grpSpPr>
          <a:xfrm>
            <a:off x="8240468" y="3431795"/>
            <a:ext cx="483177" cy="462007"/>
            <a:chOff x="7629899" y="2305368"/>
            <a:chExt cx="483177" cy="462007"/>
          </a:xfrm>
        </p:grpSpPr>
        <p:sp>
          <p:nvSpPr>
            <p:cNvPr id="46" name="Oval 45"/>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TextBox 46"/>
            <p:cNvSpPr txBox="1"/>
            <p:nvPr/>
          </p:nvSpPr>
          <p:spPr>
            <a:xfrm>
              <a:off x="7647709" y="2364921"/>
              <a:ext cx="184731" cy="338554"/>
            </a:xfrm>
            <a:prstGeom prst="rect">
              <a:avLst/>
            </a:prstGeom>
            <a:noFill/>
          </p:spPr>
          <p:txBody>
            <a:bodyPr wrap="none" rtlCol="0">
              <a:spAutoFit/>
            </a:bodyPr>
            <a:lstStyle/>
            <a:p>
              <a:endParaRPr lang="en-US" sz="1600" b="1" dirty="0">
                <a:solidFill>
                  <a:schemeClr val="bg1"/>
                </a:solidFill>
              </a:endParaRPr>
            </a:p>
          </p:txBody>
        </p:sp>
      </p:grpSp>
      <p:graphicFrame>
        <p:nvGraphicFramePr>
          <p:cNvPr id="48" name="Table 47"/>
          <p:cNvGraphicFramePr>
            <a:graphicFrameLocks noGrp="1"/>
          </p:cNvGraphicFramePr>
          <p:nvPr/>
        </p:nvGraphicFramePr>
        <p:xfrm>
          <a:off x="5650573" y="4007810"/>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0000"/>
                  </a:ext>
                </a:extLst>
              </a:tr>
            </a:tbl>
          </a:graphicData>
        </a:graphic>
      </p:graphicFrame>
      <p:grpSp>
        <p:nvGrpSpPr>
          <p:cNvPr id="49" name="Group 48"/>
          <p:cNvGrpSpPr/>
          <p:nvPr/>
        </p:nvGrpSpPr>
        <p:grpSpPr>
          <a:xfrm>
            <a:off x="8240468" y="3978325"/>
            <a:ext cx="483177" cy="462007"/>
            <a:chOff x="7629899" y="2305368"/>
            <a:chExt cx="483177" cy="462007"/>
          </a:xfrm>
        </p:grpSpPr>
        <p:sp>
          <p:nvSpPr>
            <p:cNvPr id="50" name="Oval 49"/>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50"/>
            <p:cNvSpPr txBox="1"/>
            <p:nvPr/>
          </p:nvSpPr>
          <p:spPr>
            <a:xfrm>
              <a:off x="7647709" y="2364921"/>
              <a:ext cx="184731" cy="338554"/>
            </a:xfrm>
            <a:prstGeom prst="rect">
              <a:avLst/>
            </a:prstGeom>
            <a:noFill/>
          </p:spPr>
          <p:txBody>
            <a:bodyPr wrap="none" rtlCol="0">
              <a:spAutoFit/>
            </a:bodyPr>
            <a:lstStyle/>
            <a:p>
              <a:endParaRPr lang="en-US" sz="1600" b="1" dirty="0">
                <a:solidFill>
                  <a:schemeClr val="bg1"/>
                </a:solidFill>
              </a:endParaRPr>
            </a:p>
          </p:txBody>
        </p:sp>
      </p:grpSp>
      <p:graphicFrame>
        <p:nvGraphicFramePr>
          <p:cNvPr id="52" name="Table 51"/>
          <p:cNvGraphicFramePr>
            <a:graphicFrameLocks noGrp="1"/>
          </p:cNvGraphicFramePr>
          <p:nvPr/>
        </p:nvGraphicFramePr>
        <p:xfrm>
          <a:off x="5650573" y="4554340"/>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0000"/>
                  </a:ext>
                </a:extLst>
              </a:tr>
            </a:tbl>
          </a:graphicData>
        </a:graphic>
      </p:graphicFrame>
      <p:graphicFrame>
        <p:nvGraphicFramePr>
          <p:cNvPr id="56" name="Table 55"/>
          <p:cNvGraphicFramePr>
            <a:graphicFrameLocks noGrp="1"/>
          </p:cNvGraphicFramePr>
          <p:nvPr/>
        </p:nvGraphicFramePr>
        <p:xfrm>
          <a:off x="5650573" y="5100871"/>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tc>
                  <a:txBody>
                    <a:bodyPr/>
                    <a:lstStyle/>
                    <a:p>
                      <a:pPr algn="ctr"/>
                      <a:endParaRPr lang="en-US" dirty="0"/>
                    </a:p>
                  </a:txBody>
                  <a:tcPr anchor="ctr"/>
                </a:tc>
                <a:extLst>
                  <a:ext uri="{0D108BD9-81ED-4DB2-BD59-A6C34878D82A}">
                    <a16:rowId xmlns:a16="http://schemas.microsoft.com/office/drawing/2014/main" val="10000"/>
                  </a:ext>
                </a:extLst>
              </a:tr>
            </a:tbl>
          </a:graphicData>
        </a:graphic>
      </p:graphicFrame>
      <p:grpSp>
        <p:nvGrpSpPr>
          <p:cNvPr id="57" name="Group 56"/>
          <p:cNvGrpSpPr/>
          <p:nvPr/>
        </p:nvGrpSpPr>
        <p:grpSpPr>
          <a:xfrm>
            <a:off x="8240468" y="5071386"/>
            <a:ext cx="483177" cy="462007"/>
            <a:chOff x="7629899" y="2305368"/>
            <a:chExt cx="483177" cy="462007"/>
          </a:xfrm>
        </p:grpSpPr>
        <p:sp>
          <p:nvSpPr>
            <p:cNvPr id="58" name="Oval 57"/>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TextBox 58"/>
            <p:cNvSpPr txBox="1"/>
            <p:nvPr/>
          </p:nvSpPr>
          <p:spPr>
            <a:xfrm>
              <a:off x="7647709" y="2364921"/>
              <a:ext cx="184731" cy="338554"/>
            </a:xfrm>
            <a:prstGeom prst="rect">
              <a:avLst/>
            </a:prstGeom>
            <a:noFill/>
          </p:spPr>
          <p:txBody>
            <a:bodyPr wrap="none" rtlCol="0">
              <a:spAutoFit/>
            </a:bodyPr>
            <a:lstStyle/>
            <a:p>
              <a:endParaRPr lang="en-US" sz="1600" b="1" dirty="0">
                <a:solidFill>
                  <a:schemeClr val="bg1"/>
                </a:solidFill>
              </a:endParaRPr>
            </a:p>
          </p:txBody>
        </p:sp>
      </p:grpSp>
      <p:cxnSp>
        <p:nvCxnSpPr>
          <p:cNvPr id="5" name="Straight Connector 4"/>
          <p:cNvCxnSpPr/>
          <p:nvPr/>
        </p:nvCxnSpPr>
        <p:spPr>
          <a:xfrm>
            <a:off x="5481681" y="3276600"/>
            <a:ext cx="3241964"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3668222" y="1348398"/>
            <a:ext cx="1459457" cy="646331"/>
          </a:xfrm>
          <a:prstGeom prst="rect">
            <a:avLst/>
          </a:prstGeom>
          <a:noFill/>
        </p:spPr>
        <p:txBody>
          <a:bodyPr wrap="square" rtlCol="0">
            <a:noAutofit/>
          </a:bodyPr>
          <a:lstStyle/>
          <a:p>
            <a:pPr algn="ctr"/>
            <a:r>
              <a:rPr lang="en-US" b="1" dirty="0"/>
              <a:t>Tabu List</a:t>
            </a:r>
          </a:p>
          <a:p>
            <a:pPr algn="ctr"/>
            <a:r>
              <a:rPr lang="en-US" b="1" dirty="0"/>
              <a:t>(tenure = 3)</a:t>
            </a:r>
          </a:p>
        </p:txBody>
      </p:sp>
      <p:graphicFrame>
        <p:nvGraphicFramePr>
          <p:cNvPr id="61" name="Table 60"/>
          <p:cNvGraphicFramePr>
            <a:graphicFrameLocks noGrp="1"/>
          </p:cNvGraphicFramePr>
          <p:nvPr/>
        </p:nvGraphicFramePr>
        <p:xfrm>
          <a:off x="4137472" y="2086064"/>
          <a:ext cx="465701" cy="1381760"/>
        </p:xfrm>
        <a:graphic>
          <a:graphicData uri="http://schemas.openxmlformats.org/drawingml/2006/table">
            <a:tbl>
              <a:tblPr firstRow="1" bandRow="1">
                <a:tableStyleId>{5940675A-B579-460E-94D1-54222C63F5DA}</a:tableStyleId>
              </a:tblPr>
              <a:tblGrid>
                <a:gridCol w="465701">
                  <a:extLst>
                    <a:ext uri="{9D8B030D-6E8A-4147-A177-3AD203B41FA5}">
                      <a16:colId xmlns:a16="http://schemas.microsoft.com/office/drawing/2014/main" val="20000"/>
                    </a:ext>
                  </a:extLst>
                </a:gridCol>
              </a:tblGrid>
              <a:tr h="370840">
                <a:tc>
                  <a:txBody>
                    <a:bodyPr/>
                    <a:lstStyle/>
                    <a:p>
                      <a:pPr algn="ctr"/>
                      <a:r>
                        <a:rPr lang="en-US" dirty="0"/>
                        <a:t>CD</a:t>
                      </a:r>
                    </a:p>
                  </a:txBody>
                  <a:tcPr/>
                </a:tc>
                <a:extLst>
                  <a:ext uri="{0D108BD9-81ED-4DB2-BD59-A6C34878D82A}">
                    <a16:rowId xmlns:a16="http://schemas.microsoft.com/office/drawing/2014/main" val="10000"/>
                  </a:ext>
                </a:extLst>
              </a:tr>
              <a:tr h="370840">
                <a:tc>
                  <a:txBody>
                    <a:bodyPr/>
                    <a:lstStyle/>
                    <a:p>
                      <a:pPr algn="ctr"/>
                      <a:endParaRPr lang="en-US" dirty="0"/>
                    </a:p>
                  </a:txBody>
                  <a:tcPr/>
                </a:tc>
                <a:extLst>
                  <a:ext uri="{0D108BD9-81ED-4DB2-BD59-A6C34878D82A}">
                    <a16:rowId xmlns:a16="http://schemas.microsoft.com/office/drawing/2014/main" val="10001"/>
                  </a:ext>
                </a:extLst>
              </a:tr>
              <a:tr h="370840">
                <a:tc>
                  <a:txBody>
                    <a:bodyPr/>
                    <a:lstStyle/>
                    <a:p>
                      <a:pPr algn="ctr"/>
                      <a:endParaRPr lang="en-US" dirty="0"/>
                    </a:p>
                  </a:txBody>
                  <a:tcPr/>
                </a:tc>
                <a:extLst>
                  <a:ext uri="{0D108BD9-81ED-4DB2-BD59-A6C34878D82A}">
                    <a16:rowId xmlns:a16="http://schemas.microsoft.com/office/drawing/2014/main" val="10002"/>
                  </a:ext>
                </a:extLst>
              </a:tr>
            </a:tbl>
          </a:graphicData>
        </a:graphic>
      </p:graphicFrame>
      <p:graphicFrame>
        <p:nvGraphicFramePr>
          <p:cNvPr id="62" name="Table 61"/>
          <p:cNvGraphicFramePr>
            <a:graphicFrameLocks noGrp="1"/>
          </p:cNvGraphicFramePr>
          <p:nvPr/>
        </p:nvGraphicFramePr>
        <p:xfrm>
          <a:off x="4827623" y="3461280"/>
          <a:ext cx="467433"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endParaRPr lang="en-US" dirty="0"/>
                    </a:p>
                  </a:txBody>
                  <a:tcPr anchor="ctr"/>
                </a:tc>
                <a:extLst>
                  <a:ext uri="{0D108BD9-81ED-4DB2-BD59-A6C34878D82A}">
                    <a16:rowId xmlns:a16="http://schemas.microsoft.com/office/drawing/2014/main" val="10000"/>
                  </a:ext>
                </a:extLst>
              </a:tr>
            </a:tbl>
          </a:graphicData>
        </a:graphic>
      </p:graphicFrame>
      <p:graphicFrame>
        <p:nvGraphicFramePr>
          <p:cNvPr id="63" name="Table 62"/>
          <p:cNvGraphicFramePr>
            <a:graphicFrameLocks noGrp="1"/>
          </p:cNvGraphicFramePr>
          <p:nvPr/>
        </p:nvGraphicFramePr>
        <p:xfrm>
          <a:off x="4827623" y="4007810"/>
          <a:ext cx="467433"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endParaRPr lang="en-US" dirty="0"/>
                    </a:p>
                  </a:txBody>
                  <a:tcPr anchor="ctr"/>
                </a:tc>
                <a:extLst>
                  <a:ext uri="{0D108BD9-81ED-4DB2-BD59-A6C34878D82A}">
                    <a16:rowId xmlns:a16="http://schemas.microsoft.com/office/drawing/2014/main" val="10000"/>
                  </a:ext>
                </a:extLst>
              </a:tr>
            </a:tbl>
          </a:graphicData>
        </a:graphic>
      </p:graphicFrame>
      <p:graphicFrame>
        <p:nvGraphicFramePr>
          <p:cNvPr id="64" name="Table 63"/>
          <p:cNvGraphicFramePr>
            <a:graphicFrameLocks noGrp="1"/>
          </p:cNvGraphicFramePr>
          <p:nvPr/>
        </p:nvGraphicFramePr>
        <p:xfrm>
          <a:off x="4827623" y="4554340"/>
          <a:ext cx="467433"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endParaRPr lang="en-US" dirty="0"/>
                    </a:p>
                  </a:txBody>
                  <a:tcPr anchor="ctr"/>
                </a:tc>
                <a:extLst>
                  <a:ext uri="{0D108BD9-81ED-4DB2-BD59-A6C34878D82A}">
                    <a16:rowId xmlns:a16="http://schemas.microsoft.com/office/drawing/2014/main" val="10000"/>
                  </a:ext>
                </a:extLst>
              </a:tr>
            </a:tbl>
          </a:graphicData>
        </a:graphic>
      </p:graphicFrame>
      <p:graphicFrame>
        <p:nvGraphicFramePr>
          <p:cNvPr id="65" name="Table 64"/>
          <p:cNvGraphicFramePr>
            <a:graphicFrameLocks noGrp="1"/>
          </p:cNvGraphicFramePr>
          <p:nvPr/>
        </p:nvGraphicFramePr>
        <p:xfrm>
          <a:off x="4827623" y="5100871"/>
          <a:ext cx="467433"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endParaRPr lang="en-US" dirty="0"/>
                    </a:p>
                  </a:txBody>
                  <a:tcPr anchor="ctr"/>
                </a:tc>
                <a:extLst>
                  <a:ext uri="{0D108BD9-81ED-4DB2-BD59-A6C34878D82A}">
                    <a16:rowId xmlns:a16="http://schemas.microsoft.com/office/drawing/2014/main" val="10000"/>
                  </a:ext>
                </a:extLst>
              </a:tr>
            </a:tbl>
          </a:graphicData>
        </a:graphic>
      </p:graphicFrame>
      <p:graphicFrame>
        <p:nvGraphicFramePr>
          <p:cNvPr id="66" name="Table 65"/>
          <p:cNvGraphicFramePr>
            <a:graphicFrameLocks noGrp="1"/>
          </p:cNvGraphicFramePr>
          <p:nvPr/>
        </p:nvGraphicFramePr>
        <p:xfrm>
          <a:off x="5650573" y="2343968"/>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D</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pSp>
        <p:nvGrpSpPr>
          <p:cNvPr id="67" name="Group 66"/>
          <p:cNvGrpSpPr/>
          <p:nvPr/>
        </p:nvGrpSpPr>
        <p:grpSpPr>
          <a:xfrm>
            <a:off x="8240468" y="2314483"/>
            <a:ext cx="483177" cy="462007"/>
            <a:chOff x="7629899" y="2305368"/>
            <a:chExt cx="483177" cy="462007"/>
          </a:xfrm>
        </p:grpSpPr>
        <p:sp>
          <p:nvSpPr>
            <p:cNvPr id="68" name="Oval 67"/>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4.0</a:t>
              </a:r>
            </a:p>
          </p:txBody>
        </p:sp>
      </p:grpSp>
      <p:grpSp>
        <p:nvGrpSpPr>
          <p:cNvPr id="70" name="Group 69"/>
          <p:cNvGrpSpPr/>
          <p:nvPr/>
        </p:nvGrpSpPr>
        <p:grpSpPr>
          <a:xfrm>
            <a:off x="8240468" y="4524697"/>
            <a:ext cx="483177" cy="462007"/>
            <a:chOff x="7629899" y="2305368"/>
            <a:chExt cx="483177" cy="462007"/>
          </a:xfrm>
        </p:grpSpPr>
        <p:sp>
          <p:nvSpPr>
            <p:cNvPr id="71" name="Oval 70"/>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TextBox 71"/>
            <p:cNvSpPr txBox="1"/>
            <p:nvPr/>
          </p:nvSpPr>
          <p:spPr>
            <a:xfrm>
              <a:off x="7647709" y="2364921"/>
              <a:ext cx="184731" cy="338554"/>
            </a:xfrm>
            <a:prstGeom prst="rect">
              <a:avLst/>
            </a:prstGeom>
            <a:noFill/>
          </p:spPr>
          <p:txBody>
            <a:bodyPr wrap="none" rtlCol="0">
              <a:spAutoFit/>
            </a:bodyPr>
            <a:lstStyle/>
            <a:p>
              <a:endParaRPr lang="en-US" sz="1600" b="1" dirty="0">
                <a:solidFill>
                  <a:schemeClr val="bg1"/>
                </a:solidFill>
              </a:endParaRPr>
            </a:p>
          </p:txBody>
        </p:sp>
      </p:grpSp>
      <p:grpSp>
        <p:nvGrpSpPr>
          <p:cNvPr id="73" name="Group 72"/>
          <p:cNvGrpSpPr/>
          <p:nvPr/>
        </p:nvGrpSpPr>
        <p:grpSpPr>
          <a:xfrm>
            <a:off x="531971" y="1880549"/>
            <a:ext cx="2538162" cy="2201924"/>
            <a:chOff x="5961816" y="934489"/>
            <a:chExt cx="2538162" cy="2201924"/>
          </a:xfrm>
        </p:grpSpPr>
        <p:sp>
          <p:nvSpPr>
            <p:cNvPr id="74" name="Oval 73"/>
            <p:cNvSpPr/>
            <p:nvPr/>
          </p:nvSpPr>
          <p:spPr>
            <a:xfrm>
              <a:off x="6015789"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a:t>
              </a:r>
            </a:p>
          </p:txBody>
        </p:sp>
        <p:sp>
          <p:nvSpPr>
            <p:cNvPr id="75" name="Oval 74"/>
            <p:cNvSpPr/>
            <p:nvPr/>
          </p:nvSpPr>
          <p:spPr>
            <a:xfrm>
              <a:off x="7861135"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t>
              </a:r>
            </a:p>
          </p:txBody>
        </p:sp>
        <p:sp>
          <p:nvSpPr>
            <p:cNvPr id="76" name="Oval 75"/>
            <p:cNvSpPr/>
            <p:nvPr/>
          </p:nvSpPr>
          <p:spPr>
            <a:xfrm>
              <a:off x="6015789"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
              </a:r>
            </a:p>
          </p:txBody>
        </p:sp>
        <p:sp>
          <p:nvSpPr>
            <p:cNvPr id="77" name="Oval 76"/>
            <p:cNvSpPr/>
            <p:nvPr/>
          </p:nvSpPr>
          <p:spPr>
            <a:xfrm>
              <a:off x="7861134"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t>
              </a:r>
            </a:p>
          </p:txBody>
        </p:sp>
        <p:cxnSp>
          <p:nvCxnSpPr>
            <p:cNvPr id="78" name="Straight Arrow Connector 77"/>
            <p:cNvCxnSpPr>
              <a:stCxn id="74" idx="4"/>
              <a:endCxn id="77" idx="2"/>
            </p:cNvCxnSpPr>
            <p:nvPr/>
          </p:nvCxnSpPr>
          <p:spPr>
            <a:xfrm>
              <a:off x="6236870" y="1459835"/>
              <a:ext cx="1624264" cy="1308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7" idx="1"/>
              <a:endCxn id="74" idx="5"/>
            </p:cNvCxnSpPr>
            <p:nvPr/>
          </p:nvCxnSpPr>
          <p:spPr>
            <a:xfrm flipH="1" flipV="1">
              <a:off x="6393197" y="1388793"/>
              <a:ext cx="1532690"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74" idx="4"/>
              <a:endCxn id="76" idx="0"/>
            </p:cNvCxnSpPr>
            <p:nvPr/>
          </p:nvCxnSpPr>
          <p:spPr>
            <a:xfrm>
              <a:off x="6236870" y="1459835"/>
              <a:ext cx="0" cy="1066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endCxn id="77" idx="2"/>
            </p:cNvCxnSpPr>
            <p:nvPr/>
          </p:nvCxnSpPr>
          <p:spPr>
            <a:xfrm>
              <a:off x="6457950" y="2768647"/>
              <a:ext cx="1403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75" idx="3"/>
              <a:endCxn id="76" idx="7"/>
            </p:cNvCxnSpPr>
            <p:nvPr/>
          </p:nvCxnSpPr>
          <p:spPr>
            <a:xfrm flipH="1">
              <a:off x="6393197" y="1388793"/>
              <a:ext cx="1532691" cy="1208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74" idx="6"/>
              <a:endCxn id="75" idx="2"/>
            </p:cNvCxnSpPr>
            <p:nvPr/>
          </p:nvCxnSpPr>
          <p:spPr>
            <a:xfrm>
              <a:off x="6457950" y="1217282"/>
              <a:ext cx="14031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Arrow Connector 83"/>
            <p:cNvCxnSpPr>
              <a:stCxn id="75" idx="5"/>
              <a:endCxn id="77" idx="7"/>
            </p:cNvCxnSpPr>
            <p:nvPr/>
          </p:nvCxnSpPr>
          <p:spPr>
            <a:xfrm flipH="1">
              <a:off x="8238542" y="1388793"/>
              <a:ext cx="1"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77" idx="0"/>
              <a:endCxn id="75" idx="4"/>
            </p:cNvCxnSpPr>
            <p:nvPr/>
          </p:nvCxnSpPr>
          <p:spPr>
            <a:xfrm flipV="1">
              <a:off x="8082215" y="1459835"/>
              <a:ext cx="1" cy="106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6918283" y="934489"/>
              <a:ext cx="261437" cy="323165"/>
            </a:xfrm>
            <a:prstGeom prst="rect">
              <a:avLst/>
            </a:prstGeom>
            <a:noFill/>
          </p:spPr>
          <p:txBody>
            <a:bodyPr wrap="square" rtlCol="0">
              <a:spAutoFit/>
            </a:bodyPr>
            <a:lstStyle/>
            <a:p>
              <a:r>
                <a:rPr lang="en-US" sz="1500" dirty="0"/>
                <a:t>1</a:t>
              </a:r>
            </a:p>
          </p:txBody>
        </p:sp>
        <p:sp>
          <p:nvSpPr>
            <p:cNvPr id="87" name="TextBox 86"/>
            <p:cNvSpPr txBox="1"/>
            <p:nvPr/>
          </p:nvSpPr>
          <p:spPr>
            <a:xfrm>
              <a:off x="6549525" y="2112389"/>
              <a:ext cx="261437" cy="323165"/>
            </a:xfrm>
            <a:prstGeom prst="rect">
              <a:avLst/>
            </a:prstGeom>
            <a:noFill/>
          </p:spPr>
          <p:txBody>
            <a:bodyPr wrap="square" rtlCol="0">
              <a:spAutoFit/>
            </a:bodyPr>
            <a:lstStyle/>
            <a:p>
              <a:r>
                <a:rPr lang="en-US" sz="1500" dirty="0"/>
                <a:t>1</a:t>
              </a:r>
            </a:p>
          </p:txBody>
        </p:sp>
        <p:sp>
          <p:nvSpPr>
            <p:cNvPr id="88" name="TextBox 87"/>
            <p:cNvSpPr txBox="1"/>
            <p:nvPr/>
          </p:nvSpPr>
          <p:spPr>
            <a:xfrm>
              <a:off x="8238541" y="1873899"/>
              <a:ext cx="261437" cy="323165"/>
            </a:xfrm>
            <a:prstGeom prst="rect">
              <a:avLst/>
            </a:prstGeom>
            <a:noFill/>
          </p:spPr>
          <p:txBody>
            <a:bodyPr wrap="square" rtlCol="0">
              <a:spAutoFit/>
            </a:bodyPr>
            <a:lstStyle/>
            <a:p>
              <a:r>
                <a:rPr lang="en-US" sz="1500" dirty="0"/>
                <a:t>1</a:t>
              </a:r>
            </a:p>
          </p:txBody>
        </p:sp>
        <p:sp>
          <p:nvSpPr>
            <p:cNvPr id="89" name="TextBox 88"/>
            <p:cNvSpPr txBox="1"/>
            <p:nvPr/>
          </p:nvSpPr>
          <p:spPr>
            <a:xfrm>
              <a:off x="5961816" y="1873899"/>
              <a:ext cx="261437" cy="323165"/>
            </a:xfrm>
            <a:prstGeom prst="rect">
              <a:avLst/>
            </a:prstGeom>
            <a:noFill/>
          </p:spPr>
          <p:txBody>
            <a:bodyPr wrap="square" rtlCol="0">
              <a:spAutoFit/>
            </a:bodyPr>
            <a:lstStyle/>
            <a:p>
              <a:r>
                <a:rPr lang="en-US" sz="1500" dirty="0"/>
                <a:t>2</a:t>
              </a:r>
            </a:p>
          </p:txBody>
        </p:sp>
        <p:sp>
          <p:nvSpPr>
            <p:cNvPr id="90" name="TextBox 89"/>
            <p:cNvSpPr txBox="1"/>
            <p:nvPr/>
          </p:nvSpPr>
          <p:spPr>
            <a:xfrm>
              <a:off x="6938211" y="2813248"/>
              <a:ext cx="567405" cy="323165"/>
            </a:xfrm>
            <a:prstGeom prst="rect">
              <a:avLst/>
            </a:prstGeom>
            <a:noFill/>
          </p:spPr>
          <p:txBody>
            <a:bodyPr wrap="square" rtlCol="0">
              <a:spAutoFit/>
            </a:bodyPr>
            <a:lstStyle/>
            <a:p>
              <a:r>
                <a:rPr lang="en-US" sz="1500" dirty="0"/>
                <a:t>1.5</a:t>
              </a:r>
            </a:p>
          </p:txBody>
        </p:sp>
        <p:sp>
          <p:nvSpPr>
            <p:cNvPr id="91" name="TextBox 90"/>
            <p:cNvSpPr txBox="1"/>
            <p:nvPr/>
          </p:nvSpPr>
          <p:spPr>
            <a:xfrm>
              <a:off x="7788400" y="1857031"/>
              <a:ext cx="261437" cy="323165"/>
            </a:xfrm>
            <a:prstGeom prst="rect">
              <a:avLst/>
            </a:prstGeom>
            <a:noFill/>
          </p:spPr>
          <p:txBody>
            <a:bodyPr wrap="square" rtlCol="0">
              <a:spAutoFit/>
            </a:bodyPr>
            <a:lstStyle/>
            <a:p>
              <a:r>
                <a:rPr lang="en-US" sz="1500" dirty="0"/>
                <a:t>5</a:t>
              </a:r>
            </a:p>
          </p:txBody>
        </p:sp>
        <p:sp>
          <p:nvSpPr>
            <p:cNvPr id="92" name="TextBox 91"/>
            <p:cNvSpPr txBox="1"/>
            <p:nvPr/>
          </p:nvSpPr>
          <p:spPr>
            <a:xfrm>
              <a:off x="6697495" y="1488800"/>
              <a:ext cx="506212" cy="323165"/>
            </a:xfrm>
            <a:prstGeom prst="rect">
              <a:avLst/>
            </a:prstGeom>
            <a:noFill/>
          </p:spPr>
          <p:txBody>
            <a:bodyPr wrap="square" rtlCol="0">
              <a:spAutoFit/>
            </a:bodyPr>
            <a:lstStyle/>
            <a:p>
              <a:r>
                <a:rPr lang="en-US" sz="1500" dirty="0"/>
                <a:t>0.5</a:t>
              </a:r>
            </a:p>
          </p:txBody>
        </p:sp>
        <p:sp>
          <p:nvSpPr>
            <p:cNvPr id="93" name="TextBox 92"/>
            <p:cNvSpPr txBox="1"/>
            <p:nvPr/>
          </p:nvSpPr>
          <p:spPr>
            <a:xfrm>
              <a:off x="7084802" y="2357762"/>
              <a:ext cx="555253" cy="323165"/>
            </a:xfrm>
            <a:prstGeom prst="rect">
              <a:avLst/>
            </a:prstGeom>
            <a:noFill/>
          </p:spPr>
          <p:txBody>
            <a:bodyPr wrap="square" rtlCol="0">
              <a:spAutoFit/>
            </a:bodyPr>
            <a:lstStyle/>
            <a:p>
              <a:r>
                <a:rPr lang="en-US" sz="1500" dirty="0"/>
                <a:t>1.5</a:t>
              </a:r>
            </a:p>
          </p:txBody>
        </p:sp>
      </p:grpSp>
    </p:spTree>
    <p:extLst>
      <p:ext uri="{BB962C8B-B14F-4D97-AF65-F5344CB8AC3E}">
        <p14:creationId xmlns:p14="http://schemas.microsoft.com/office/powerpoint/2010/main" val="141782557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TABU SEARCH</a:t>
            </a:r>
          </a:p>
        </p:txBody>
      </p:sp>
      <p:grpSp>
        <p:nvGrpSpPr>
          <p:cNvPr id="4" name="Group 3"/>
          <p:cNvGrpSpPr/>
          <p:nvPr/>
        </p:nvGrpSpPr>
        <p:grpSpPr>
          <a:xfrm>
            <a:off x="531971" y="1880549"/>
            <a:ext cx="2538162" cy="2201924"/>
            <a:chOff x="5961816" y="934489"/>
            <a:chExt cx="2538162" cy="2201924"/>
          </a:xfrm>
        </p:grpSpPr>
        <p:sp>
          <p:nvSpPr>
            <p:cNvPr id="6" name="Oval 5"/>
            <p:cNvSpPr/>
            <p:nvPr/>
          </p:nvSpPr>
          <p:spPr>
            <a:xfrm>
              <a:off x="6015789"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a:t>
              </a:r>
            </a:p>
          </p:txBody>
        </p:sp>
        <p:sp>
          <p:nvSpPr>
            <p:cNvPr id="7" name="Oval 6"/>
            <p:cNvSpPr/>
            <p:nvPr/>
          </p:nvSpPr>
          <p:spPr>
            <a:xfrm>
              <a:off x="7861135"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t>
              </a:r>
            </a:p>
          </p:txBody>
        </p:sp>
        <p:sp>
          <p:nvSpPr>
            <p:cNvPr id="8" name="Oval 7"/>
            <p:cNvSpPr/>
            <p:nvPr/>
          </p:nvSpPr>
          <p:spPr>
            <a:xfrm>
              <a:off x="6015789"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
              </a:r>
            </a:p>
          </p:txBody>
        </p:sp>
        <p:sp>
          <p:nvSpPr>
            <p:cNvPr id="9" name="Oval 8"/>
            <p:cNvSpPr/>
            <p:nvPr/>
          </p:nvSpPr>
          <p:spPr>
            <a:xfrm>
              <a:off x="7861134"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t>
              </a:r>
            </a:p>
          </p:txBody>
        </p:sp>
        <p:cxnSp>
          <p:nvCxnSpPr>
            <p:cNvPr id="10" name="Straight Arrow Connector 9"/>
            <p:cNvCxnSpPr>
              <a:stCxn id="6" idx="4"/>
              <a:endCxn id="9" idx="2"/>
            </p:cNvCxnSpPr>
            <p:nvPr/>
          </p:nvCxnSpPr>
          <p:spPr>
            <a:xfrm>
              <a:off x="6236870" y="1459835"/>
              <a:ext cx="1624264" cy="1308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1"/>
              <a:endCxn id="6" idx="5"/>
            </p:cNvCxnSpPr>
            <p:nvPr/>
          </p:nvCxnSpPr>
          <p:spPr>
            <a:xfrm flipH="1" flipV="1">
              <a:off x="6393197" y="1388793"/>
              <a:ext cx="1532690"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4"/>
              <a:endCxn id="8" idx="0"/>
            </p:cNvCxnSpPr>
            <p:nvPr/>
          </p:nvCxnSpPr>
          <p:spPr>
            <a:xfrm>
              <a:off x="6236870" y="1459835"/>
              <a:ext cx="0" cy="1066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9" idx="2"/>
            </p:cNvCxnSpPr>
            <p:nvPr/>
          </p:nvCxnSpPr>
          <p:spPr>
            <a:xfrm>
              <a:off x="6457950" y="2768647"/>
              <a:ext cx="1403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3"/>
              <a:endCxn id="8" idx="7"/>
            </p:cNvCxnSpPr>
            <p:nvPr/>
          </p:nvCxnSpPr>
          <p:spPr>
            <a:xfrm flipH="1">
              <a:off x="6393197" y="1388793"/>
              <a:ext cx="1532691" cy="1208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6"/>
              <a:endCxn id="7" idx="2"/>
            </p:cNvCxnSpPr>
            <p:nvPr/>
          </p:nvCxnSpPr>
          <p:spPr>
            <a:xfrm>
              <a:off x="6457950" y="1217282"/>
              <a:ext cx="14031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5"/>
              <a:endCxn id="9" idx="7"/>
            </p:cNvCxnSpPr>
            <p:nvPr/>
          </p:nvCxnSpPr>
          <p:spPr>
            <a:xfrm flipH="1">
              <a:off x="8238542" y="1388793"/>
              <a:ext cx="1"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0"/>
              <a:endCxn id="7" idx="4"/>
            </p:cNvCxnSpPr>
            <p:nvPr/>
          </p:nvCxnSpPr>
          <p:spPr>
            <a:xfrm flipV="1">
              <a:off x="8082215" y="1459835"/>
              <a:ext cx="1" cy="106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918283" y="934489"/>
              <a:ext cx="261437" cy="323165"/>
            </a:xfrm>
            <a:prstGeom prst="rect">
              <a:avLst/>
            </a:prstGeom>
            <a:noFill/>
          </p:spPr>
          <p:txBody>
            <a:bodyPr wrap="square" rtlCol="0">
              <a:spAutoFit/>
            </a:bodyPr>
            <a:lstStyle/>
            <a:p>
              <a:r>
                <a:rPr lang="en-US" sz="1500" dirty="0"/>
                <a:t>1</a:t>
              </a:r>
            </a:p>
          </p:txBody>
        </p:sp>
        <p:sp>
          <p:nvSpPr>
            <p:cNvPr id="19" name="TextBox 18"/>
            <p:cNvSpPr txBox="1"/>
            <p:nvPr/>
          </p:nvSpPr>
          <p:spPr>
            <a:xfrm>
              <a:off x="6549525" y="2112389"/>
              <a:ext cx="261437" cy="323165"/>
            </a:xfrm>
            <a:prstGeom prst="rect">
              <a:avLst/>
            </a:prstGeom>
            <a:noFill/>
          </p:spPr>
          <p:txBody>
            <a:bodyPr wrap="square" rtlCol="0">
              <a:spAutoFit/>
            </a:bodyPr>
            <a:lstStyle/>
            <a:p>
              <a:r>
                <a:rPr lang="en-US" sz="1500" dirty="0"/>
                <a:t>1</a:t>
              </a:r>
            </a:p>
          </p:txBody>
        </p:sp>
        <p:sp>
          <p:nvSpPr>
            <p:cNvPr id="20" name="TextBox 19"/>
            <p:cNvSpPr txBox="1"/>
            <p:nvPr/>
          </p:nvSpPr>
          <p:spPr>
            <a:xfrm>
              <a:off x="8238541" y="1873899"/>
              <a:ext cx="261437" cy="323165"/>
            </a:xfrm>
            <a:prstGeom prst="rect">
              <a:avLst/>
            </a:prstGeom>
            <a:noFill/>
          </p:spPr>
          <p:txBody>
            <a:bodyPr wrap="square" rtlCol="0">
              <a:spAutoFit/>
            </a:bodyPr>
            <a:lstStyle/>
            <a:p>
              <a:r>
                <a:rPr lang="en-US" sz="1500" dirty="0"/>
                <a:t>1</a:t>
              </a:r>
            </a:p>
          </p:txBody>
        </p:sp>
        <p:sp>
          <p:nvSpPr>
            <p:cNvPr id="21" name="TextBox 20"/>
            <p:cNvSpPr txBox="1"/>
            <p:nvPr/>
          </p:nvSpPr>
          <p:spPr>
            <a:xfrm>
              <a:off x="5961816" y="1873899"/>
              <a:ext cx="261437" cy="323165"/>
            </a:xfrm>
            <a:prstGeom prst="rect">
              <a:avLst/>
            </a:prstGeom>
            <a:noFill/>
          </p:spPr>
          <p:txBody>
            <a:bodyPr wrap="square" rtlCol="0">
              <a:spAutoFit/>
            </a:bodyPr>
            <a:lstStyle/>
            <a:p>
              <a:r>
                <a:rPr lang="en-US" sz="1500" dirty="0"/>
                <a:t>2</a:t>
              </a:r>
            </a:p>
          </p:txBody>
        </p:sp>
        <p:sp>
          <p:nvSpPr>
            <p:cNvPr id="22" name="TextBox 21"/>
            <p:cNvSpPr txBox="1"/>
            <p:nvPr/>
          </p:nvSpPr>
          <p:spPr>
            <a:xfrm>
              <a:off x="6916079" y="2813248"/>
              <a:ext cx="486926" cy="323165"/>
            </a:xfrm>
            <a:prstGeom prst="rect">
              <a:avLst/>
            </a:prstGeom>
            <a:noFill/>
          </p:spPr>
          <p:txBody>
            <a:bodyPr wrap="square" rtlCol="0">
              <a:noAutofit/>
            </a:bodyPr>
            <a:lstStyle/>
            <a:p>
              <a:r>
                <a:rPr lang="en-US" sz="1500" dirty="0"/>
                <a:t>1.5</a:t>
              </a:r>
            </a:p>
          </p:txBody>
        </p:sp>
        <p:sp>
          <p:nvSpPr>
            <p:cNvPr id="23" name="TextBox 22"/>
            <p:cNvSpPr txBox="1"/>
            <p:nvPr/>
          </p:nvSpPr>
          <p:spPr>
            <a:xfrm>
              <a:off x="7788400" y="1857031"/>
              <a:ext cx="261437" cy="323165"/>
            </a:xfrm>
            <a:prstGeom prst="rect">
              <a:avLst/>
            </a:prstGeom>
            <a:noFill/>
          </p:spPr>
          <p:txBody>
            <a:bodyPr wrap="square" rtlCol="0">
              <a:spAutoFit/>
            </a:bodyPr>
            <a:lstStyle/>
            <a:p>
              <a:r>
                <a:rPr lang="en-US" sz="1500" dirty="0"/>
                <a:t>5</a:t>
              </a:r>
            </a:p>
          </p:txBody>
        </p:sp>
        <p:sp>
          <p:nvSpPr>
            <p:cNvPr id="24" name="TextBox 23"/>
            <p:cNvSpPr txBox="1"/>
            <p:nvPr/>
          </p:nvSpPr>
          <p:spPr>
            <a:xfrm>
              <a:off x="6675416" y="1488800"/>
              <a:ext cx="485733" cy="323165"/>
            </a:xfrm>
            <a:prstGeom prst="rect">
              <a:avLst/>
            </a:prstGeom>
            <a:noFill/>
          </p:spPr>
          <p:txBody>
            <a:bodyPr wrap="square" rtlCol="0">
              <a:noAutofit/>
            </a:bodyPr>
            <a:lstStyle/>
            <a:p>
              <a:r>
                <a:rPr lang="en-US" sz="1500" dirty="0"/>
                <a:t>0.5</a:t>
              </a:r>
            </a:p>
          </p:txBody>
        </p:sp>
        <p:sp>
          <p:nvSpPr>
            <p:cNvPr id="25" name="TextBox 24"/>
            <p:cNvSpPr txBox="1"/>
            <p:nvPr/>
          </p:nvSpPr>
          <p:spPr>
            <a:xfrm>
              <a:off x="7084802" y="2357762"/>
              <a:ext cx="555253" cy="323165"/>
            </a:xfrm>
            <a:prstGeom prst="rect">
              <a:avLst/>
            </a:prstGeom>
            <a:noFill/>
          </p:spPr>
          <p:txBody>
            <a:bodyPr wrap="square" rtlCol="0">
              <a:spAutoFit/>
            </a:bodyPr>
            <a:lstStyle/>
            <a:p>
              <a:r>
                <a:rPr lang="en-US" sz="1500" dirty="0"/>
                <a:t>1.5</a:t>
              </a:r>
            </a:p>
          </p:txBody>
        </p:sp>
      </p:grpSp>
      <p:sp>
        <p:nvSpPr>
          <p:cNvPr id="26" name="TextBox 25"/>
          <p:cNvSpPr txBox="1"/>
          <p:nvPr/>
        </p:nvSpPr>
        <p:spPr>
          <a:xfrm>
            <a:off x="932722" y="1348398"/>
            <a:ext cx="1845345" cy="369332"/>
          </a:xfrm>
          <a:prstGeom prst="rect">
            <a:avLst/>
          </a:prstGeom>
          <a:noFill/>
        </p:spPr>
        <p:txBody>
          <a:bodyPr wrap="square" rtlCol="0">
            <a:spAutoFit/>
          </a:bodyPr>
          <a:lstStyle/>
          <a:p>
            <a:r>
              <a:rPr lang="en-US" b="1" dirty="0"/>
              <a:t>Asymmetric TSP</a:t>
            </a:r>
          </a:p>
        </p:txBody>
      </p:sp>
      <p:graphicFrame>
        <p:nvGraphicFramePr>
          <p:cNvPr id="27" name="Table 26"/>
          <p:cNvGraphicFramePr>
            <a:graphicFrameLocks noGrp="1"/>
          </p:cNvGraphicFramePr>
          <p:nvPr/>
        </p:nvGraphicFramePr>
        <p:xfrm>
          <a:off x="5650573" y="1835102"/>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sp>
        <p:nvSpPr>
          <p:cNvPr id="28" name="TextBox 27"/>
          <p:cNvSpPr txBox="1"/>
          <p:nvPr/>
        </p:nvSpPr>
        <p:spPr>
          <a:xfrm>
            <a:off x="5486400" y="1348398"/>
            <a:ext cx="2777724" cy="369332"/>
          </a:xfrm>
          <a:prstGeom prst="rect">
            <a:avLst/>
          </a:prstGeom>
          <a:noFill/>
        </p:spPr>
        <p:txBody>
          <a:bodyPr wrap="square" rtlCol="0">
            <a:spAutoFit/>
          </a:bodyPr>
          <a:lstStyle/>
          <a:p>
            <a:r>
              <a:rPr lang="en-US" b="1" dirty="0"/>
              <a:t>Solution Trajectory</a:t>
            </a:r>
          </a:p>
        </p:txBody>
      </p:sp>
      <p:grpSp>
        <p:nvGrpSpPr>
          <p:cNvPr id="34" name="Group 33"/>
          <p:cNvGrpSpPr/>
          <p:nvPr/>
        </p:nvGrpSpPr>
        <p:grpSpPr>
          <a:xfrm>
            <a:off x="8240468" y="1805617"/>
            <a:ext cx="483177" cy="462007"/>
            <a:chOff x="7629899" y="2305368"/>
            <a:chExt cx="483177" cy="462007"/>
          </a:xfrm>
        </p:grpSpPr>
        <p:sp>
          <p:nvSpPr>
            <p:cNvPr id="33" name="Oval 32"/>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5.5</a:t>
              </a:r>
            </a:p>
          </p:txBody>
        </p:sp>
      </p:grpSp>
      <p:grpSp>
        <p:nvGrpSpPr>
          <p:cNvPr id="43" name="Group 42"/>
          <p:cNvGrpSpPr/>
          <p:nvPr/>
        </p:nvGrpSpPr>
        <p:grpSpPr>
          <a:xfrm>
            <a:off x="180547" y="4786292"/>
            <a:ext cx="3139064" cy="1115112"/>
            <a:chOff x="180547" y="4786292"/>
            <a:chExt cx="3139064" cy="1115112"/>
          </a:xfrm>
        </p:grpSpPr>
        <p:sp>
          <p:nvSpPr>
            <p:cNvPr id="40" name="TextBox 39"/>
            <p:cNvSpPr txBox="1"/>
            <p:nvPr/>
          </p:nvSpPr>
          <p:spPr>
            <a:xfrm>
              <a:off x="711141" y="5532072"/>
              <a:ext cx="2077877" cy="369332"/>
            </a:xfrm>
            <a:prstGeom prst="rect">
              <a:avLst/>
            </a:prstGeom>
            <a:noFill/>
          </p:spPr>
          <p:txBody>
            <a:bodyPr wrap="none" rtlCol="0">
              <a:spAutoFit/>
            </a:bodyPr>
            <a:lstStyle/>
            <a:p>
              <a:r>
                <a:rPr lang="en-US" dirty="0"/>
                <a:t>attributes = {moves}</a:t>
              </a:r>
            </a:p>
          </p:txBody>
        </p:sp>
        <p:sp>
          <p:nvSpPr>
            <p:cNvPr id="41" name="TextBox 40"/>
            <p:cNvSpPr txBox="1"/>
            <p:nvPr/>
          </p:nvSpPr>
          <p:spPr>
            <a:xfrm>
              <a:off x="895839" y="4786292"/>
              <a:ext cx="1708481" cy="369332"/>
            </a:xfrm>
            <a:prstGeom prst="rect">
              <a:avLst/>
            </a:prstGeom>
            <a:noFill/>
          </p:spPr>
          <p:txBody>
            <a:bodyPr wrap="none" rtlCol="0">
              <a:spAutoFit/>
            </a:bodyPr>
            <a:lstStyle/>
            <a:p>
              <a:r>
                <a:rPr lang="en-US" dirty="0"/>
                <a:t>solution = {tour}</a:t>
              </a:r>
            </a:p>
          </p:txBody>
        </p:sp>
        <p:sp>
          <p:nvSpPr>
            <p:cNvPr id="42" name="TextBox 41"/>
            <p:cNvSpPr txBox="1"/>
            <p:nvPr/>
          </p:nvSpPr>
          <p:spPr>
            <a:xfrm>
              <a:off x="180547" y="5156338"/>
              <a:ext cx="3139064" cy="369332"/>
            </a:xfrm>
            <a:prstGeom prst="rect">
              <a:avLst/>
            </a:prstGeom>
            <a:noFill/>
          </p:spPr>
          <p:txBody>
            <a:bodyPr wrap="none" rtlCol="0">
              <a:spAutoFit/>
            </a:bodyPr>
            <a:lstStyle/>
            <a:p>
              <a:r>
                <a:rPr lang="en-US" dirty="0"/>
                <a:t>move = {swap consecutive pair}</a:t>
              </a:r>
            </a:p>
          </p:txBody>
        </p:sp>
      </p:grpSp>
      <p:sp>
        <p:nvSpPr>
          <p:cNvPr id="60" name="TextBox 59"/>
          <p:cNvSpPr txBox="1"/>
          <p:nvPr/>
        </p:nvSpPr>
        <p:spPr>
          <a:xfrm>
            <a:off x="3554867" y="1348398"/>
            <a:ext cx="1506474" cy="646331"/>
          </a:xfrm>
          <a:prstGeom prst="rect">
            <a:avLst/>
          </a:prstGeom>
          <a:noFill/>
        </p:spPr>
        <p:txBody>
          <a:bodyPr wrap="square" rtlCol="0">
            <a:spAutoFit/>
          </a:bodyPr>
          <a:lstStyle/>
          <a:p>
            <a:pPr algn="ctr"/>
            <a:r>
              <a:rPr lang="en-US" b="1" dirty="0"/>
              <a:t>Tabu List</a:t>
            </a:r>
          </a:p>
          <a:p>
            <a:pPr algn="ctr"/>
            <a:r>
              <a:rPr lang="en-US" b="1" dirty="0"/>
              <a:t>(tenure = 3)</a:t>
            </a:r>
          </a:p>
        </p:txBody>
      </p:sp>
      <p:graphicFrame>
        <p:nvGraphicFramePr>
          <p:cNvPr id="61" name="Table 60"/>
          <p:cNvGraphicFramePr>
            <a:graphicFrameLocks noGrp="1"/>
          </p:cNvGraphicFramePr>
          <p:nvPr/>
        </p:nvGraphicFramePr>
        <p:xfrm>
          <a:off x="4137472" y="2086064"/>
          <a:ext cx="465701" cy="1381760"/>
        </p:xfrm>
        <a:graphic>
          <a:graphicData uri="http://schemas.openxmlformats.org/drawingml/2006/table">
            <a:tbl>
              <a:tblPr firstRow="1" bandRow="1">
                <a:tableStyleId>{5940675A-B579-460E-94D1-54222C63F5DA}</a:tableStyleId>
              </a:tblPr>
              <a:tblGrid>
                <a:gridCol w="465701">
                  <a:extLst>
                    <a:ext uri="{9D8B030D-6E8A-4147-A177-3AD203B41FA5}">
                      <a16:colId xmlns:a16="http://schemas.microsoft.com/office/drawing/2014/main" val="20000"/>
                    </a:ext>
                  </a:extLst>
                </a:gridCol>
              </a:tblGrid>
              <a:tr h="370840">
                <a:tc>
                  <a:txBody>
                    <a:bodyPr/>
                    <a:lstStyle/>
                    <a:p>
                      <a:pPr algn="ctr"/>
                      <a:r>
                        <a:rPr lang="en-US" dirty="0"/>
                        <a:t>CD</a:t>
                      </a:r>
                    </a:p>
                  </a:txBody>
                  <a:tcPr/>
                </a:tc>
                <a:extLst>
                  <a:ext uri="{0D108BD9-81ED-4DB2-BD59-A6C34878D82A}">
                    <a16:rowId xmlns:a16="http://schemas.microsoft.com/office/drawing/2014/main" val="10000"/>
                  </a:ext>
                </a:extLst>
              </a:tr>
              <a:tr h="370840">
                <a:tc>
                  <a:txBody>
                    <a:bodyPr/>
                    <a:lstStyle/>
                    <a:p>
                      <a:pPr algn="ctr"/>
                      <a:endParaRPr lang="en-US" dirty="0"/>
                    </a:p>
                  </a:txBody>
                  <a:tcPr/>
                </a:tc>
                <a:extLst>
                  <a:ext uri="{0D108BD9-81ED-4DB2-BD59-A6C34878D82A}">
                    <a16:rowId xmlns:a16="http://schemas.microsoft.com/office/drawing/2014/main" val="10001"/>
                  </a:ext>
                </a:extLst>
              </a:tr>
              <a:tr h="370840">
                <a:tc>
                  <a:txBody>
                    <a:bodyPr/>
                    <a:lstStyle/>
                    <a:p>
                      <a:pPr algn="ctr"/>
                      <a:endParaRPr lang="en-US" dirty="0"/>
                    </a:p>
                  </a:txBody>
                  <a:tcPr/>
                </a:tc>
                <a:extLst>
                  <a:ext uri="{0D108BD9-81ED-4DB2-BD59-A6C34878D82A}">
                    <a16:rowId xmlns:a16="http://schemas.microsoft.com/office/drawing/2014/main" val="10002"/>
                  </a:ext>
                </a:extLst>
              </a:tr>
            </a:tbl>
          </a:graphicData>
        </a:graphic>
      </p:graphicFrame>
      <p:graphicFrame>
        <p:nvGraphicFramePr>
          <p:cNvPr id="66" name="Table 65"/>
          <p:cNvGraphicFramePr>
            <a:graphicFrameLocks noGrp="1"/>
          </p:cNvGraphicFramePr>
          <p:nvPr/>
        </p:nvGraphicFramePr>
        <p:xfrm>
          <a:off x="5650573" y="2343968"/>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D</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pSp>
        <p:nvGrpSpPr>
          <p:cNvPr id="67" name="Group 66"/>
          <p:cNvGrpSpPr/>
          <p:nvPr/>
        </p:nvGrpSpPr>
        <p:grpSpPr>
          <a:xfrm>
            <a:off x="8240468" y="2314483"/>
            <a:ext cx="483177" cy="462007"/>
            <a:chOff x="7629899" y="2305368"/>
            <a:chExt cx="483177" cy="462007"/>
          </a:xfrm>
        </p:grpSpPr>
        <p:sp>
          <p:nvSpPr>
            <p:cNvPr id="68" name="Oval 67"/>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4.0</a:t>
              </a:r>
            </a:p>
          </p:txBody>
        </p:sp>
      </p:grpSp>
      <p:graphicFrame>
        <p:nvGraphicFramePr>
          <p:cNvPr id="73" name="Table 72"/>
          <p:cNvGraphicFramePr>
            <a:graphicFrameLocks noGrp="1"/>
          </p:cNvGraphicFramePr>
          <p:nvPr/>
        </p:nvGraphicFramePr>
        <p:xfrm>
          <a:off x="5650573" y="3537480"/>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B</a:t>
                      </a:r>
                    </a:p>
                  </a:txBody>
                  <a:tcPr anchor="ctr"/>
                </a:tc>
                <a:tc>
                  <a:txBody>
                    <a:bodyPr/>
                    <a:lstStyle/>
                    <a:p>
                      <a:pPr algn="ctr"/>
                      <a:r>
                        <a:rPr lang="en-US" dirty="0"/>
                        <a:t>A</a:t>
                      </a:r>
                    </a:p>
                  </a:txBody>
                  <a:tcPr anchor="ctr"/>
                </a:tc>
                <a:tc>
                  <a:txBody>
                    <a:bodyPr/>
                    <a:lstStyle/>
                    <a:p>
                      <a:pPr algn="ctr"/>
                      <a:r>
                        <a:rPr lang="en-US" dirty="0"/>
                        <a:t>D</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pSp>
        <p:nvGrpSpPr>
          <p:cNvPr id="74" name="Group 73"/>
          <p:cNvGrpSpPr/>
          <p:nvPr/>
        </p:nvGrpSpPr>
        <p:grpSpPr>
          <a:xfrm>
            <a:off x="8240468" y="3507995"/>
            <a:ext cx="483177" cy="462007"/>
            <a:chOff x="7629899" y="2305368"/>
            <a:chExt cx="483177" cy="462007"/>
          </a:xfrm>
        </p:grpSpPr>
        <p:sp>
          <p:nvSpPr>
            <p:cNvPr id="75" name="Oval 74"/>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5.0</a:t>
              </a:r>
            </a:p>
          </p:txBody>
        </p:sp>
      </p:grpSp>
      <p:graphicFrame>
        <p:nvGraphicFramePr>
          <p:cNvPr id="77" name="Table 76"/>
          <p:cNvGraphicFramePr>
            <a:graphicFrameLocks noGrp="1"/>
          </p:cNvGraphicFramePr>
          <p:nvPr/>
        </p:nvGraphicFramePr>
        <p:xfrm>
          <a:off x="5650573" y="4084010"/>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D</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pSp>
        <p:nvGrpSpPr>
          <p:cNvPr id="78" name="Group 77"/>
          <p:cNvGrpSpPr/>
          <p:nvPr/>
        </p:nvGrpSpPr>
        <p:grpSpPr>
          <a:xfrm>
            <a:off x="8240468" y="4054525"/>
            <a:ext cx="483177" cy="462007"/>
            <a:chOff x="7629899" y="2305368"/>
            <a:chExt cx="483177" cy="462007"/>
          </a:xfrm>
        </p:grpSpPr>
        <p:sp>
          <p:nvSpPr>
            <p:cNvPr id="79" name="Oval 78"/>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4.5</a:t>
              </a:r>
            </a:p>
          </p:txBody>
        </p:sp>
      </p:grpSp>
      <p:graphicFrame>
        <p:nvGraphicFramePr>
          <p:cNvPr id="81" name="Table 80"/>
          <p:cNvGraphicFramePr>
            <a:graphicFrameLocks noGrp="1"/>
          </p:cNvGraphicFramePr>
          <p:nvPr/>
        </p:nvGraphicFramePr>
        <p:xfrm>
          <a:off x="5650573" y="4630540"/>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aphicFrame>
        <p:nvGraphicFramePr>
          <p:cNvPr id="84" name="Table 83"/>
          <p:cNvGraphicFramePr>
            <a:graphicFrameLocks noGrp="1"/>
          </p:cNvGraphicFramePr>
          <p:nvPr/>
        </p:nvGraphicFramePr>
        <p:xfrm>
          <a:off x="5650573" y="5177071"/>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C</a:t>
                      </a:r>
                    </a:p>
                  </a:txBody>
                  <a:tcPr anchor="ctr"/>
                </a:tc>
                <a:tc>
                  <a:txBody>
                    <a:bodyPr/>
                    <a:lstStyle/>
                    <a:p>
                      <a:pPr algn="ctr"/>
                      <a:r>
                        <a:rPr lang="en-US" dirty="0"/>
                        <a:t>B</a:t>
                      </a:r>
                    </a:p>
                  </a:txBody>
                  <a:tcPr anchor="ctr"/>
                </a:tc>
                <a:tc>
                  <a:txBody>
                    <a:bodyPr/>
                    <a:lstStyle/>
                    <a:p>
                      <a:pPr algn="ctr"/>
                      <a:r>
                        <a:rPr lang="en-US" dirty="0"/>
                        <a:t>D</a:t>
                      </a:r>
                    </a:p>
                  </a:txBody>
                  <a:tcPr anchor="ctr"/>
                </a:tc>
                <a:tc>
                  <a:txBody>
                    <a:bodyPr/>
                    <a:lstStyle/>
                    <a:p>
                      <a:pPr algn="ctr"/>
                      <a:r>
                        <a:rPr lang="en-US" dirty="0"/>
                        <a:t>A</a:t>
                      </a:r>
                    </a:p>
                  </a:txBody>
                  <a:tcPr anchor="ctr"/>
                </a:tc>
                <a:tc>
                  <a:txBody>
                    <a:bodyPr/>
                    <a:lstStyle/>
                    <a:p>
                      <a:pPr algn="ctr"/>
                      <a:r>
                        <a:rPr lang="en-US" dirty="0"/>
                        <a:t>C</a:t>
                      </a:r>
                    </a:p>
                  </a:txBody>
                  <a:tcPr anchor="ctr"/>
                </a:tc>
                <a:extLst>
                  <a:ext uri="{0D108BD9-81ED-4DB2-BD59-A6C34878D82A}">
                    <a16:rowId xmlns:a16="http://schemas.microsoft.com/office/drawing/2014/main" val="10000"/>
                  </a:ext>
                </a:extLst>
              </a:tr>
            </a:tbl>
          </a:graphicData>
        </a:graphic>
      </p:graphicFrame>
      <p:grpSp>
        <p:nvGrpSpPr>
          <p:cNvPr id="85" name="Group 84"/>
          <p:cNvGrpSpPr/>
          <p:nvPr/>
        </p:nvGrpSpPr>
        <p:grpSpPr>
          <a:xfrm>
            <a:off x="8240468" y="5147586"/>
            <a:ext cx="483177" cy="462007"/>
            <a:chOff x="7629899" y="2305368"/>
            <a:chExt cx="483177" cy="462007"/>
          </a:xfrm>
        </p:grpSpPr>
        <p:sp>
          <p:nvSpPr>
            <p:cNvPr id="86" name="Oval 85"/>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9.5</a:t>
              </a:r>
            </a:p>
          </p:txBody>
        </p:sp>
      </p:grpSp>
      <p:cxnSp>
        <p:nvCxnSpPr>
          <p:cNvPr id="88" name="Straight Connector 87"/>
          <p:cNvCxnSpPr/>
          <p:nvPr/>
        </p:nvCxnSpPr>
        <p:spPr>
          <a:xfrm>
            <a:off x="5481681" y="3352800"/>
            <a:ext cx="3241964"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9" name="Table 88"/>
          <p:cNvGraphicFramePr>
            <a:graphicFrameLocks noGrp="1"/>
          </p:cNvGraphicFramePr>
          <p:nvPr/>
        </p:nvGraphicFramePr>
        <p:xfrm>
          <a:off x="4827623" y="3537480"/>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AB</a:t>
                      </a:r>
                    </a:p>
                  </a:txBody>
                  <a:tcPr anchor="ctr"/>
                </a:tc>
                <a:extLst>
                  <a:ext uri="{0D108BD9-81ED-4DB2-BD59-A6C34878D82A}">
                    <a16:rowId xmlns:a16="http://schemas.microsoft.com/office/drawing/2014/main" val="10000"/>
                  </a:ext>
                </a:extLst>
              </a:tr>
            </a:tbl>
          </a:graphicData>
        </a:graphic>
      </p:graphicFrame>
      <p:graphicFrame>
        <p:nvGraphicFramePr>
          <p:cNvPr id="90" name="Table 89"/>
          <p:cNvGraphicFramePr>
            <a:graphicFrameLocks noGrp="1"/>
          </p:cNvGraphicFramePr>
          <p:nvPr/>
        </p:nvGraphicFramePr>
        <p:xfrm>
          <a:off x="4827623" y="4084010"/>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BD</a:t>
                      </a:r>
                    </a:p>
                  </a:txBody>
                  <a:tcPr anchor="ctr"/>
                </a:tc>
                <a:extLst>
                  <a:ext uri="{0D108BD9-81ED-4DB2-BD59-A6C34878D82A}">
                    <a16:rowId xmlns:a16="http://schemas.microsoft.com/office/drawing/2014/main" val="10000"/>
                  </a:ext>
                </a:extLst>
              </a:tr>
            </a:tbl>
          </a:graphicData>
        </a:graphic>
      </p:graphicFrame>
      <p:graphicFrame>
        <p:nvGraphicFramePr>
          <p:cNvPr id="91" name="Table 90"/>
          <p:cNvGraphicFramePr>
            <a:graphicFrameLocks noGrp="1"/>
          </p:cNvGraphicFramePr>
          <p:nvPr/>
        </p:nvGraphicFramePr>
        <p:xfrm>
          <a:off x="4827623" y="4630540"/>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DC</a:t>
                      </a:r>
                    </a:p>
                  </a:txBody>
                  <a:tcPr anchor="ctr">
                    <a:solidFill>
                      <a:srgbClr val="C00000"/>
                    </a:solidFill>
                  </a:tcPr>
                </a:tc>
                <a:extLst>
                  <a:ext uri="{0D108BD9-81ED-4DB2-BD59-A6C34878D82A}">
                    <a16:rowId xmlns:a16="http://schemas.microsoft.com/office/drawing/2014/main" val="10000"/>
                  </a:ext>
                </a:extLst>
              </a:tr>
            </a:tbl>
          </a:graphicData>
        </a:graphic>
      </p:graphicFrame>
      <p:graphicFrame>
        <p:nvGraphicFramePr>
          <p:cNvPr id="92" name="Table 91"/>
          <p:cNvGraphicFramePr>
            <a:graphicFrameLocks noGrp="1"/>
          </p:cNvGraphicFramePr>
          <p:nvPr/>
        </p:nvGraphicFramePr>
        <p:xfrm>
          <a:off x="4827623" y="5177071"/>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CA</a:t>
                      </a:r>
                    </a:p>
                  </a:txBody>
                  <a:tcPr anchor="ctr"/>
                </a:tc>
                <a:extLst>
                  <a:ext uri="{0D108BD9-81ED-4DB2-BD59-A6C34878D82A}">
                    <a16:rowId xmlns:a16="http://schemas.microsoft.com/office/drawing/2014/main" val="10000"/>
                  </a:ext>
                </a:extLst>
              </a:tr>
            </a:tbl>
          </a:graphicData>
        </a:graphic>
      </p:graphicFrame>
      <p:grpSp>
        <p:nvGrpSpPr>
          <p:cNvPr id="93" name="Group 92"/>
          <p:cNvGrpSpPr/>
          <p:nvPr/>
        </p:nvGrpSpPr>
        <p:grpSpPr>
          <a:xfrm>
            <a:off x="8240468" y="4601055"/>
            <a:ext cx="483177" cy="462007"/>
            <a:chOff x="7629899" y="2305368"/>
            <a:chExt cx="483177" cy="462007"/>
          </a:xfrm>
        </p:grpSpPr>
        <p:sp>
          <p:nvSpPr>
            <p:cNvPr id="94" name="Oval 93"/>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TextBox 94"/>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5.5</a:t>
              </a:r>
            </a:p>
          </p:txBody>
        </p:sp>
      </p:grpSp>
    </p:spTree>
    <p:extLst>
      <p:ext uri="{BB962C8B-B14F-4D97-AF65-F5344CB8AC3E}">
        <p14:creationId xmlns:p14="http://schemas.microsoft.com/office/powerpoint/2010/main" val="253195668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TABU SEARCH</a:t>
            </a:r>
          </a:p>
        </p:txBody>
      </p:sp>
      <p:grpSp>
        <p:nvGrpSpPr>
          <p:cNvPr id="4" name="Group 3"/>
          <p:cNvGrpSpPr/>
          <p:nvPr/>
        </p:nvGrpSpPr>
        <p:grpSpPr>
          <a:xfrm>
            <a:off x="531971" y="1880549"/>
            <a:ext cx="2538162" cy="2201924"/>
            <a:chOff x="5961816" y="934489"/>
            <a:chExt cx="2538162" cy="2201924"/>
          </a:xfrm>
        </p:grpSpPr>
        <p:sp>
          <p:nvSpPr>
            <p:cNvPr id="6" name="Oval 5"/>
            <p:cNvSpPr/>
            <p:nvPr/>
          </p:nvSpPr>
          <p:spPr>
            <a:xfrm>
              <a:off x="6015789"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a:t>
              </a:r>
            </a:p>
          </p:txBody>
        </p:sp>
        <p:sp>
          <p:nvSpPr>
            <p:cNvPr id="7" name="Oval 6"/>
            <p:cNvSpPr/>
            <p:nvPr/>
          </p:nvSpPr>
          <p:spPr>
            <a:xfrm>
              <a:off x="7861135"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t>
              </a:r>
            </a:p>
          </p:txBody>
        </p:sp>
        <p:sp>
          <p:nvSpPr>
            <p:cNvPr id="8" name="Oval 7"/>
            <p:cNvSpPr/>
            <p:nvPr/>
          </p:nvSpPr>
          <p:spPr>
            <a:xfrm>
              <a:off x="6015789"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
              </a:r>
            </a:p>
          </p:txBody>
        </p:sp>
        <p:sp>
          <p:nvSpPr>
            <p:cNvPr id="9" name="Oval 8"/>
            <p:cNvSpPr/>
            <p:nvPr/>
          </p:nvSpPr>
          <p:spPr>
            <a:xfrm>
              <a:off x="7861134"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t>
              </a:r>
            </a:p>
          </p:txBody>
        </p:sp>
        <p:cxnSp>
          <p:nvCxnSpPr>
            <p:cNvPr id="10" name="Straight Arrow Connector 9"/>
            <p:cNvCxnSpPr>
              <a:stCxn id="6" idx="4"/>
              <a:endCxn id="9" idx="2"/>
            </p:cNvCxnSpPr>
            <p:nvPr/>
          </p:nvCxnSpPr>
          <p:spPr>
            <a:xfrm>
              <a:off x="6236870" y="1459835"/>
              <a:ext cx="1624264" cy="1308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1"/>
              <a:endCxn id="6" idx="5"/>
            </p:cNvCxnSpPr>
            <p:nvPr/>
          </p:nvCxnSpPr>
          <p:spPr>
            <a:xfrm flipH="1" flipV="1">
              <a:off x="6393197" y="1388793"/>
              <a:ext cx="1532690"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4"/>
              <a:endCxn id="8" idx="0"/>
            </p:cNvCxnSpPr>
            <p:nvPr/>
          </p:nvCxnSpPr>
          <p:spPr>
            <a:xfrm>
              <a:off x="6236870" y="1459835"/>
              <a:ext cx="0" cy="1066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9" idx="2"/>
            </p:cNvCxnSpPr>
            <p:nvPr/>
          </p:nvCxnSpPr>
          <p:spPr>
            <a:xfrm>
              <a:off x="6457950" y="2768647"/>
              <a:ext cx="1403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3"/>
              <a:endCxn id="8" idx="7"/>
            </p:cNvCxnSpPr>
            <p:nvPr/>
          </p:nvCxnSpPr>
          <p:spPr>
            <a:xfrm flipH="1">
              <a:off x="6393197" y="1388793"/>
              <a:ext cx="1532691" cy="1208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6"/>
              <a:endCxn id="7" idx="2"/>
            </p:cNvCxnSpPr>
            <p:nvPr/>
          </p:nvCxnSpPr>
          <p:spPr>
            <a:xfrm>
              <a:off x="6457950" y="1217282"/>
              <a:ext cx="14031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5"/>
              <a:endCxn id="9" idx="7"/>
            </p:cNvCxnSpPr>
            <p:nvPr/>
          </p:nvCxnSpPr>
          <p:spPr>
            <a:xfrm flipH="1">
              <a:off x="8238542" y="1388793"/>
              <a:ext cx="1"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0"/>
              <a:endCxn id="7" idx="4"/>
            </p:cNvCxnSpPr>
            <p:nvPr/>
          </p:nvCxnSpPr>
          <p:spPr>
            <a:xfrm flipV="1">
              <a:off x="8082215" y="1459835"/>
              <a:ext cx="1" cy="106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918283" y="934489"/>
              <a:ext cx="261437" cy="323165"/>
            </a:xfrm>
            <a:prstGeom prst="rect">
              <a:avLst/>
            </a:prstGeom>
            <a:noFill/>
          </p:spPr>
          <p:txBody>
            <a:bodyPr wrap="square" rtlCol="0">
              <a:spAutoFit/>
            </a:bodyPr>
            <a:lstStyle/>
            <a:p>
              <a:r>
                <a:rPr lang="en-US" sz="1500" dirty="0"/>
                <a:t>1</a:t>
              </a:r>
            </a:p>
          </p:txBody>
        </p:sp>
        <p:sp>
          <p:nvSpPr>
            <p:cNvPr id="19" name="TextBox 18"/>
            <p:cNvSpPr txBox="1"/>
            <p:nvPr/>
          </p:nvSpPr>
          <p:spPr>
            <a:xfrm>
              <a:off x="6549525" y="2112389"/>
              <a:ext cx="261437" cy="323165"/>
            </a:xfrm>
            <a:prstGeom prst="rect">
              <a:avLst/>
            </a:prstGeom>
            <a:noFill/>
          </p:spPr>
          <p:txBody>
            <a:bodyPr wrap="square" rtlCol="0">
              <a:spAutoFit/>
            </a:bodyPr>
            <a:lstStyle/>
            <a:p>
              <a:r>
                <a:rPr lang="en-US" sz="1500" dirty="0"/>
                <a:t>1</a:t>
              </a:r>
            </a:p>
          </p:txBody>
        </p:sp>
        <p:sp>
          <p:nvSpPr>
            <p:cNvPr id="20" name="TextBox 19"/>
            <p:cNvSpPr txBox="1"/>
            <p:nvPr/>
          </p:nvSpPr>
          <p:spPr>
            <a:xfrm>
              <a:off x="8238541" y="1873899"/>
              <a:ext cx="261437" cy="323165"/>
            </a:xfrm>
            <a:prstGeom prst="rect">
              <a:avLst/>
            </a:prstGeom>
            <a:noFill/>
          </p:spPr>
          <p:txBody>
            <a:bodyPr wrap="square" rtlCol="0">
              <a:spAutoFit/>
            </a:bodyPr>
            <a:lstStyle/>
            <a:p>
              <a:r>
                <a:rPr lang="en-US" sz="1500" dirty="0"/>
                <a:t>1</a:t>
              </a:r>
            </a:p>
          </p:txBody>
        </p:sp>
        <p:sp>
          <p:nvSpPr>
            <p:cNvPr id="21" name="TextBox 20"/>
            <p:cNvSpPr txBox="1"/>
            <p:nvPr/>
          </p:nvSpPr>
          <p:spPr>
            <a:xfrm>
              <a:off x="5961816" y="1873899"/>
              <a:ext cx="261437" cy="323165"/>
            </a:xfrm>
            <a:prstGeom prst="rect">
              <a:avLst/>
            </a:prstGeom>
            <a:noFill/>
          </p:spPr>
          <p:txBody>
            <a:bodyPr wrap="square" rtlCol="0">
              <a:spAutoFit/>
            </a:bodyPr>
            <a:lstStyle/>
            <a:p>
              <a:r>
                <a:rPr lang="en-US" sz="1500" dirty="0"/>
                <a:t>2</a:t>
              </a:r>
            </a:p>
          </p:txBody>
        </p:sp>
        <p:sp>
          <p:nvSpPr>
            <p:cNvPr id="22" name="TextBox 21"/>
            <p:cNvSpPr txBox="1"/>
            <p:nvPr/>
          </p:nvSpPr>
          <p:spPr>
            <a:xfrm>
              <a:off x="6938211" y="2813248"/>
              <a:ext cx="567405" cy="323165"/>
            </a:xfrm>
            <a:prstGeom prst="rect">
              <a:avLst/>
            </a:prstGeom>
            <a:noFill/>
          </p:spPr>
          <p:txBody>
            <a:bodyPr wrap="square" rtlCol="0">
              <a:spAutoFit/>
            </a:bodyPr>
            <a:lstStyle/>
            <a:p>
              <a:r>
                <a:rPr lang="en-US" sz="1500" dirty="0"/>
                <a:t>1.5</a:t>
              </a:r>
            </a:p>
          </p:txBody>
        </p:sp>
        <p:sp>
          <p:nvSpPr>
            <p:cNvPr id="23" name="TextBox 22"/>
            <p:cNvSpPr txBox="1"/>
            <p:nvPr/>
          </p:nvSpPr>
          <p:spPr>
            <a:xfrm>
              <a:off x="7788400" y="1857031"/>
              <a:ext cx="261437" cy="323165"/>
            </a:xfrm>
            <a:prstGeom prst="rect">
              <a:avLst/>
            </a:prstGeom>
            <a:noFill/>
          </p:spPr>
          <p:txBody>
            <a:bodyPr wrap="square" rtlCol="0">
              <a:spAutoFit/>
            </a:bodyPr>
            <a:lstStyle/>
            <a:p>
              <a:r>
                <a:rPr lang="en-US" sz="1500" dirty="0"/>
                <a:t>5</a:t>
              </a:r>
            </a:p>
          </p:txBody>
        </p:sp>
        <p:sp>
          <p:nvSpPr>
            <p:cNvPr id="24" name="TextBox 23"/>
            <p:cNvSpPr txBox="1"/>
            <p:nvPr/>
          </p:nvSpPr>
          <p:spPr>
            <a:xfrm>
              <a:off x="6697495" y="1488800"/>
              <a:ext cx="606715" cy="323165"/>
            </a:xfrm>
            <a:prstGeom prst="rect">
              <a:avLst/>
            </a:prstGeom>
            <a:noFill/>
          </p:spPr>
          <p:txBody>
            <a:bodyPr wrap="square" rtlCol="0">
              <a:spAutoFit/>
            </a:bodyPr>
            <a:lstStyle/>
            <a:p>
              <a:r>
                <a:rPr lang="en-US" sz="1500" dirty="0"/>
                <a:t>0.5</a:t>
              </a:r>
            </a:p>
          </p:txBody>
        </p:sp>
        <p:sp>
          <p:nvSpPr>
            <p:cNvPr id="25" name="TextBox 24"/>
            <p:cNvSpPr txBox="1"/>
            <p:nvPr/>
          </p:nvSpPr>
          <p:spPr>
            <a:xfrm>
              <a:off x="7084802" y="2357762"/>
              <a:ext cx="555253" cy="323165"/>
            </a:xfrm>
            <a:prstGeom prst="rect">
              <a:avLst/>
            </a:prstGeom>
            <a:noFill/>
          </p:spPr>
          <p:txBody>
            <a:bodyPr wrap="square" rtlCol="0">
              <a:spAutoFit/>
            </a:bodyPr>
            <a:lstStyle/>
            <a:p>
              <a:r>
                <a:rPr lang="en-US" sz="1500" dirty="0"/>
                <a:t>1.5</a:t>
              </a:r>
            </a:p>
          </p:txBody>
        </p:sp>
      </p:grpSp>
      <p:sp>
        <p:nvSpPr>
          <p:cNvPr id="26" name="TextBox 25"/>
          <p:cNvSpPr txBox="1"/>
          <p:nvPr/>
        </p:nvSpPr>
        <p:spPr>
          <a:xfrm>
            <a:off x="932722" y="1348398"/>
            <a:ext cx="1845345" cy="369332"/>
          </a:xfrm>
          <a:prstGeom prst="rect">
            <a:avLst/>
          </a:prstGeom>
          <a:noFill/>
        </p:spPr>
        <p:txBody>
          <a:bodyPr wrap="square" rtlCol="0">
            <a:spAutoFit/>
          </a:bodyPr>
          <a:lstStyle/>
          <a:p>
            <a:r>
              <a:rPr lang="en-US" b="1" dirty="0"/>
              <a:t>Asymmetric TSP</a:t>
            </a:r>
          </a:p>
        </p:txBody>
      </p:sp>
      <p:graphicFrame>
        <p:nvGraphicFramePr>
          <p:cNvPr id="27" name="Table 26"/>
          <p:cNvGraphicFramePr>
            <a:graphicFrameLocks noGrp="1"/>
          </p:cNvGraphicFramePr>
          <p:nvPr/>
        </p:nvGraphicFramePr>
        <p:xfrm>
          <a:off x="5650573" y="1835102"/>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sp>
        <p:nvSpPr>
          <p:cNvPr id="28" name="TextBox 27"/>
          <p:cNvSpPr txBox="1"/>
          <p:nvPr/>
        </p:nvSpPr>
        <p:spPr>
          <a:xfrm>
            <a:off x="5805143" y="1348398"/>
            <a:ext cx="2286528" cy="369332"/>
          </a:xfrm>
          <a:prstGeom prst="rect">
            <a:avLst/>
          </a:prstGeom>
          <a:noFill/>
        </p:spPr>
        <p:txBody>
          <a:bodyPr wrap="square" rtlCol="0">
            <a:noAutofit/>
          </a:bodyPr>
          <a:lstStyle/>
          <a:p>
            <a:r>
              <a:rPr lang="en-US" b="1" dirty="0"/>
              <a:t>Solution Trajectory</a:t>
            </a:r>
          </a:p>
        </p:txBody>
      </p:sp>
      <p:grpSp>
        <p:nvGrpSpPr>
          <p:cNvPr id="34" name="Group 33"/>
          <p:cNvGrpSpPr/>
          <p:nvPr/>
        </p:nvGrpSpPr>
        <p:grpSpPr>
          <a:xfrm>
            <a:off x="8240468" y="1805617"/>
            <a:ext cx="483177" cy="462007"/>
            <a:chOff x="7629899" y="2305368"/>
            <a:chExt cx="483177" cy="462007"/>
          </a:xfrm>
        </p:grpSpPr>
        <p:sp>
          <p:nvSpPr>
            <p:cNvPr id="33" name="Oval 32"/>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5.5</a:t>
              </a:r>
            </a:p>
          </p:txBody>
        </p:sp>
      </p:grpSp>
      <p:grpSp>
        <p:nvGrpSpPr>
          <p:cNvPr id="43" name="Group 42"/>
          <p:cNvGrpSpPr/>
          <p:nvPr/>
        </p:nvGrpSpPr>
        <p:grpSpPr>
          <a:xfrm>
            <a:off x="180547" y="4786292"/>
            <a:ext cx="3139064" cy="1115112"/>
            <a:chOff x="180547" y="4786292"/>
            <a:chExt cx="3139064" cy="1115112"/>
          </a:xfrm>
        </p:grpSpPr>
        <p:sp>
          <p:nvSpPr>
            <p:cNvPr id="40" name="TextBox 39"/>
            <p:cNvSpPr txBox="1"/>
            <p:nvPr/>
          </p:nvSpPr>
          <p:spPr>
            <a:xfrm>
              <a:off x="711141" y="5532072"/>
              <a:ext cx="2077877" cy="369332"/>
            </a:xfrm>
            <a:prstGeom prst="rect">
              <a:avLst/>
            </a:prstGeom>
            <a:noFill/>
          </p:spPr>
          <p:txBody>
            <a:bodyPr wrap="none" rtlCol="0">
              <a:spAutoFit/>
            </a:bodyPr>
            <a:lstStyle/>
            <a:p>
              <a:r>
                <a:rPr lang="en-US" dirty="0"/>
                <a:t>attributes = {moves}</a:t>
              </a:r>
            </a:p>
          </p:txBody>
        </p:sp>
        <p:sp>
          <p:nvSpPr>
            <p:cNvPr id="41" name="TextBox 40"/>
            <p:cNvSpPr txBox="1"/>
            <p:nvPr/>
          </p:nvSpPr>
          <p:spPr>
            <a:xfrm>
              <a:off x="895839" y="4786292"/>
              <a:ext cx="1708481" cy="369332"/>
            </a:xfrm>
            <a:prstGeom prst="rect">
              <a:avLst/>
            </a:prstGeom>
            <a:noFill/>
          </p:spPr>
          <p:txBody>
            <a:bodyPr wrap="none" rtlCol="0">
              <a:spAutoFit/>
            </a:bodyPr>
            <a:lstStyle/>
            <a:p>
              <a:r>
                <a:rPr lang="en-US" dirty="0"/>
                <a:t>solution = {tour}</a:t>
              </a:r>
            </a:p>
          </p:txBody>
        </p:sp>
        <p:sp>
          <p:nvSpPr>
            <p:cNvPr id="42" name="TextBox 41"/>
            <p:cNvSpPr txBox="1"/>
            <p:nvPr/>
          </p:nvSpPr>
          <p:spPr>
            <a:xfrm>
              <a:off x="180547" y="5156338"/>
              <a:ext cx="3139064" cy="369332"/>
            </a:xfrm>
            <a:prstGeom prst="rect">
              <a:avLst/>
            </a:prstGeom>
            <a:noFill/>
          </p:spPr>
          <p:txBody>
            <a:bodyPr wrap="none" rtlCol="0">
              <a:spAutoFit/>
            </a:bodyPr>
            <a:lstStyle/>
            <a:p>
              <a:r>
                <a:rPr lang="en-US" dirty="0"/>
                <a:t>move = {swap consecutive pair}</a:t>
              </a:r>
            </a:p>
          </p:txBody>
        </p:sp>
      </p:grpSp>
      <p:sp>
        <p:nvSpPr>
          <p:cNvPr id="60" name="TextBox 59"/>
          <p:cNvSpPr txBox="1"/>
          <p:nvPr/>
        </p:nvSpPr>
        <p:spPr>
          <a:xfrm>
            <a:off x="3668222" y="1348398"/>
            <a:ext cx="1459457" cy="646331"/>
          </a:xfrm>
          <a:prstGeom prst="rect">
            <a:avLst/>
          </a:prstGeom>
          <a:noFill/>
        </p:spPr>
        <p:txBody>
          <a:bodyPr wrap="square" rtlCol="0">
            <a:noAutofit/>
          </a:bodyPr>
          <a:lstStyle/>
          <a:p>
            <a:pPr algn="ctr"/>
            <a:r>
              <a:rPr lang="en-US" b="1" dirty="0"/>
              <a:t>Tabu List</a:t>
            </a:r>
          </a:p>
          <a:p>
            <a:pPr algn="ctr"/>
            <a:r>
              <a:rPr lang="en-US" b="1" dirty="0"/>
              <a:t>(tenure = 3)</a:t>
            </a:r>
          </a:p>
        </p:txBody>
      </p:sp>
      <p:graphicFrame>
        <p:nvGraphicFramePr>
          <p:cNvPr id="61" name="Table 60"/>
          <p:cNvGraphicFramePr>
            <a:graphicFrameLocks noGrp="1"/>
          </p:cNvGraphicFramePr>
          <p:nvPr/>
        </p:nvGraphicFramePr>
        <p:xfrm>
          <a:off x="4137472" y="2086064"/>
          <a:ext cx="465701" cy="1651000"/>
        </p:xfrm>
        <a:graphic>
          <a:graphicData uri="http://schemas.openxmlformats.org/drawingml/2006/table">
            <a:tbl>
              <a:tblPr firstRow="1" bandRow="1">
                <a:tableStyleId>{5940675A-B579-460E-94D1-54222C63F5DA}</a:tableStyleId>
              </a:tblPr>
              <a:tblGrid>
                <a:gridCol w="465701">
                  <a:extLst>
                    <a:ext uri="{9D8B030D-6E8A-4147-A177-3AD203B41FA5}">
                      <a16:colId xmlns:a16="http://schemas.microsoft.com/office/drawing/2014/main" val="20000"/>
                    </a:ext>
                  </a:extLst>
                </a:gridCol>
              </a:tblGrid>
              <a:tr h="370840">
                <a:tc>
                  <a:txBody>
                    <a:bodyPr/>
                    <a:lstStyle/>
                    <a:p>
                      <a:pPr algn="ctr"/>
                      <a:r>
                        <a:rPr lang="en-US" dirty="0"/>
                        <a:t>BD</a:t>
                      </a:r>
                    </a:p>
                  </a:txBody>
                  <a:tcPr/>
                </a:tc>
                <a:extLst>
                  <a:ext uri="{0D108BD9-81ED-4DB2-BD59-A6C34878D82A}">
                    <a16:rowId xmlns:a16="http://schemas.microsoft.com/office/drawing/2014/main" val="10000"/>
                  </a:ext>
                </a:extLst>
              </a:tr>
              <a:tr h="370840">
                <a:tc>
                  <a:txBody>
                    <a:bodyPr/>
                    <a:lstStyle/>
                    <a:p>
                      <a:pPr algn="ctr"/>
                      <a:r>
                        <a:rPr lang="en-US" dirty="0"/>
                        <a:t>CD</a:t>
                      </a:r>
                    </a:p>
                  </a:txBody>
                  <a:tcPr/>
                </a:tc>
                <a:extLst>
                  <a:ext uri="{0D108BD9-81ED-4DB2-BD59-A6C34878D82A}">
                    <a16:rowId xmlns:a16="http://schemas.microsoft.com/office/drawing/2014/main" val="10001"/>
                  </a:ext>
                </a:extLst>
              </a:tr>
              <a:tr h="370840">
                <a:tc>
                  <a:txBody>
                    <a:bodyPr/>
                    <a:lstStyle/>
                    <a:p>
                      <a:pPr algn="ctr"/>
                      <a:endParaRPr lang="en-US" dirty="0"/>
                    </a:p>
                  </a:txBody>
                  <a:tcPr/>
                </a:tc>
                <a:extLst>
                  <a:ext uri="{0D108BD9-81ED-4DB2-BD59-A6C34878D82A}">
                    <a16:rowId xmlns:a16="http://schemas.microsoft.com/office/drawing/2014/main" val="10002"/>
                  </a:ext>
                </a:extLst>
              </a:tr>
            </a:tbl>
          </a:graphicData>
        </a:graphic>
      </p:graphicFrame>
      <p:graphicFrame>
        <p:nvGraphicFramePr>
          <p:cNvPr id="66" name="Table 65"/>
          <p:cNvGraphicFramePr>
            <a:graphicFrameLocks noGrp="1"/>
          </p:cNvGraphicFramePr>
          <p:nvPr/>
        </p:nvGraphicFramePr>
        <p:xfrm>
          <a:off x="5650573" y="2343968"/>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D</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pSp>
        <p:nvGrpSpPr>
          <p:cNvPr id="67" name="Group 66"/>
          <p:cNvGrpSpPr/>
          <p:nvPr/>
        </p:nvGrpSpPr>
        <p:grpSpPr>
          <a:xfrm>
            <a:off x="8240468" y="2314483"/>
            <a:ext cx="483177" cy="462007"/>
            <a:chOff x="7629899" y="2305368"/>
            <a:chExt cx="483177" cy="462007"/>
          </a:xfrm>
        </p:grpSpPr>
        <p:sp>
          <p:nvSpPr>
            <p:cNvPr id="68" name="Oval 67"/>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4.0</a:t>
              </a:r>
            </a:p>
          </p:txBody>
        </p:sp>
      </p:grpSp>
      <p:graphicFrame>
        <p:nvGraphicFramePr>
          <p:cNvPr id="73" name="Table 72"/>
          <p:cNvGraphicFramePr>
            <a:graphicFrameLocks noGrp="1"/>
          </p:cNvGraphicFramePr>
          <p:nvPr/>
        </p:nvGraphicFramePr>
        <p:xfrm>
          <a:off x="5650573" y="3816329"/>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B</a:t>
                      </a:r>
                    </a:p>
                  </a:txBody>
                  <a:tcPr anchor="ctr"/>
                </a:tc>
                <a:tc>
                  <a:txBody>
                    <a:bodyPr/>
                    <a:lstStyle/>
                    <a:p>
                      <a:pPr algn="ctr"/>
                      <a:r>
                        <a:rPr lang="en-US" dirty="0"/>
                        <a:t>A</a:t>
                      </a:r>
                    </a:p>
                  </a:txBody>
                  <a:tcPr anchor="ctr"/>
                </a:tc>
                <a:tc>
                  <a:txBody>
                    <a:bodyPr/>
                    <a:lstStyle/>
                    <a:p>
                      <a:pPr algn="ctr"/>
                      <a:r>
                        <a:rPr lang="en-US" dirty="0"/>
                        <a:t>D</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pSp>
        <p:nvGrpSpPr>
          <p:cNvPr id="74" name="Group 73"/>
          <p:cNvGrpSpPr/>
          <p:nvPr/>
        </p:nvGrpSpPr>
        <p:grpSpPr>
          <a:xfrm>
            <a:off x="8240468" y="3786844"/>
            <a:ext cx="483177" cy="462007"/>
            <a:chOff x="7629899" y="2305368"/>
            <a:chExt cx="483177" cy="462007"/>
          </a:xfrm>
        </p:grpSpPr>
        <p:sp>
          <p:nvSpPr>
            <p:cNvPr id="75" name="Oval 74"/>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TextBox 75"/>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5.0</a:t>
              </a:r>
            </a:p>
          </p:txBody>
        </p:sp>
      </p:grpSp>
      <p:graphicFrame>
        <p:nvGraphicFramePr>
          <p:cNvPr id="77" name="Table 76"/>
          <p:cNvGraphicFramePr>
            <a:graphicFrameLocks noGrp="1"/>
          </p:cNvGraphicFramePr>
          <p:nvPr/>
        </p:nvGraphicFramePr>
        <p:xfrm>
          <a:off x="5650573" y="4362859"/>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D</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pSp>
        <p:nvGrpSpPr>
          <p:cNvPr id="78" name="Group 77"/>
          <p:cNvGrpSpPr/>
          <p:nvPr/>
        </p:nvGrpSpPr>
        <p:grpSpPr>
          <a:xfrm>
            <a:off x="8240468" y="4333374"/>
            <a:ext cx="483177" cy="462007"/>
            <a:chOff x="7629899" y="2305368"/>
            <a:chExt cx="483177" cy="462007"/>
          </a:xfrm>
        </p:grpSpPr>
        <p:sp>
          <p:nvSpPr>
            <p:cNvPr id="79" name="Oval 78"/>
            <p:cNvSpPr/>
            <p:nvPr/>
          </p:nvSpPr>
          <p:spPr>
            <a:xfrm>
              <a:off x="7629899" y="2305368"/>
              <a:ext cx="483177" cy="462007"/>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TextBox 79"/>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4.5</a:t>
              </a:r>
            </a:p>
          </p:txBody>
        </p:sp>
      </p:grpSp>
      <p:graphicFrame>
        <p:nvGraphicFramePr>
          <p:cNvPr id="81" name="Table 80"/>
          <p:cNvGraphicFramePr>
            <a:graphicFrameLocks noGrp="1"/>
          </p:cNvGraphicFramePr>
          <p:nvPr/>
        </p:nvGraphicFramePr>
        <p:xfrm>
          <a:off x="5650573" y="4909389"/>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aphicFrame>
        <p:nvGraphicFramePr>
          <p:cNvPr id="84" name="Table 83"/>
          <p:cNvGraphicFramePr>
            <a:graphicFrameLocks noGrp="1"/>
          </p:cNvGraphicFramePr>
          <p:nvPr/>
        </p:nvGraphicFramePr>
        <p:xfrm>
          <a:off x="5650573" y="5455920"/>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C</a:t>
                      </a:r>
                    </a:p>
                  </a:txBody>
                  <a:tcPr anchor="ctr"/>
                </a:tc>
                <a:tc>
                  <a:txBody>
                    <a:bodyPr/>
                    <a:lstStyle/>
                    <a:p>
                      <a:pPr algn="ctr"/>
                      <a:r>
                        <a:rPr lang="en-US" dirty="0"/>
                        <a:t>B</a:t>
                      </a:r>
                    </a:p>
                  </a:txBody>
                  <a:tcPr anchor="ctr"/>
                </a:tc>
                <a:tc>
                  <a:txBody>
                    <a:bodyPr/>
                    <a:lstStyle/>
                    <a:p>
                      <a:pPr algn="ctr"/>
                      <a:r>
                        <a:rPr lang="en-US" dirty="0"/>
                        <a:t>D</a:t>
                      </a:r>
                    </a:p>
                  </a:txBody>
                  <a:tcPr anchor="ctr"/>
                </a:tc>
                <a:tc>
                  <a:txBody>
                    <a:bodyPr/>
                    <a:lstStyle/>
                    <a:p>
                      <a:pPr algn="ctr"/>
                      <a:r>
                        <a:rPr lang="en-US" dirty="0"/>
                        <a:t>A</a:t>
                      </a:r>
                    </a:p>
                  </a:txBody>
                  <a:tcPr anchor="ctr"/>
                </a:tc>
                <a:tc>
                  <a:txBody>
                    <a:bodyPr/>
                    <a:lstStyle/>
                    <a:p>
                      <a:pPr algn="ctr"/>
                      <a:r>
                        <a:rPr lang="en-US" dirty="0"/>
                        <a:t>C</a:t>
                      </a:r>
                    </a:p>
                  </a:txBody>
                  <a:tcPr anchor="ctr"/>
                </a:tc>
                <a:extLst>
                  <a:ext uri="{0D108BD9-81ED-4DB2-BD59-A6C34878D82A}">
                    <a16:rowId xmlns:a16="http://schemas.microsoft.com/office/drawing/2014/main" val="10000"/>
                  </a:ext>
                </a:extLst>
              </a:tr>
            </a:tbl>
          </a:graphicData>
        </a:graphic>
      </p:graphicFrame>
      <p:grpSp>
        <p:nvGrpSpPr>
          <p:cNvPr id="85" name="Group 84"/>
          <p:cNvGrpSpPr/>
          <p:nvPr/>
        </p:nvGrpSpPr>
        <p:grpSpPr>
          <a:xfrm>
            <a:off x="8240468" y="5426435"/>
            <a:ext cx="483177" cy="462007"/>
            <a:chOff x="7629899" y="2305368"/>
            <a:chExt cx="483177" cy="462007"/>
          </a:xfrm>
        </p:grpSpPr>
        <p:sp>
          <p:nvSpPr>
            <p:cNvPr id="86" name="Oval 85"/>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TextBox 86"/>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9.5</a:t>
              </a:r>
            </a:p>
          </p:txBody>
        </p:sp>
      </p:grpSp>
      <p:cxnSp>
        <p:nvCxnSpPr>
          <p:cNvPr id="88" name="Straight Connector 87"/>
          <p:cNvCxnSpPr/>
          <p:nvPr/>
        </p:nvCxnSpPr>
        <p:spPr>
          <a:xfrm>
            <a:off x="5481681" y="3631649"/>
            <a:ext cx="3241964"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9" name="Table 88"/>
          <p:cNvGraphicFramePr>
            <a:graphicFrameLocks noGrp="1"/>
          </p:cNvGraphicFramePr>
          <p:nvPr/>
        </p:nvGraphicFramePr>
        <p:xfrm>
          <a:off x="4827623" y="3816329"/>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AB</a:t>
                      </a:r>
                    </a:p>
                  </a:txBody>
                  <a:tcPr anchor="ctr"/>
                </a:tc>
                <a:extLst>
                  <a:ext uri="{0D108BD9-81ED-4DB2-BD59-A6C34878D82A}">
                    <a16:rowId xmlns:a16="http://schemas.microsoft.com/office/drawing/2014/main" val="10000"/>
                  </a:ext>
                </a:extLst>
              </a:tr>
            </a:tbl>
          </a:graphicData>
        </a:graphic>
      </p:graphicFrame>
      <p:graphicFrame>
        <p:nvGraphicFramePr>
          <p:cNvPr id="90" name="Table 89"/>
          <p:cNvGraphicFramePr>
            <a:graphicFrameLocks noGrp="1"/>
          </p:cNvGraphicFramePr>
          <p:nvPr/>
        </p:nvGraphicFramePr>
        <p:xfrm>
          <a:off x="4827623" y="4362859"/>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BD</a:t>
                      </a:r>
                    </a:p>
                  </a:txBody>
                  <a:tcPr anchor="ctr"/>
                </a:tc>
                <a:extLst>
                  <a:ext uri="{0D108BD9-81ED-4DB2-BD59-A6C34878D82A}">
                    <a16:rowId xmlns:a16="http://schemas.microsoft.com/office/drawing/2014/main" val="10000"/>
                  </a:ext>
                </a:extLst>
              </a:tr>
            </a:tbl>
          </a:graphicData>
        </a:graphic>
      </p:graphicFrame>
      <p:graphicFrame>
        <p:nvGraphicFramePr>
          <p:cNvPr id="91" name="Table 90"/>
          <p:cNvGraphicFramePr>
            <a:graphicFrameLocks noGrp="1"/>
          </p:cNvGraphicFramePr>
          <p:nvPr/>
        </p:nvGraphicFramePr>
        <p:xfrm>
          <a:off x="4827623" y="4909389"/>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DC</a:t>
                      </a:r>
                    </a:p>
                  </a:txBody>
                  <a:tcPr anchor="ctr">
                    <a:solidFill>
                      <a:srgbClr val="C00000"/>
                    </a:solidFill>
                  </a:tcPr>
                </a:tc>
                <a:extLst>
                  <a:ext uri="{0D108BD9-81ED-4DB2-BD59-A6C34878D82A}">
                    <a16:rowId xmlns:a16="http://schemas.microsoft.com/office/drawing/2014/main" val="10000"/>
                  </a:ext>
                </a:extLst>
              </a:tr>
            </a:tbl>
          </a:graphicData>
        </a:graphic>
      </p:graphicFrame>
      <p:graphicFrame>
        <p:nvGraphicFramePr>
          <p:cNvPr id="92" name="Table 91"/>
          <p:cNvGraphicFramePr>
            <a:graphicFrameLocks noGrp="1"/>
          </p:cNvGraphicFramePr>
          <p:nvPr/>
        </p:nvGraphicFramePr>
        <p:xfrm>
          <a:off x="4827623" y="5455920"/>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CA</a:t>
                      </a:r>
                    </a:p>
                  </a:txBody>
                  <a:tcPr anchor="ctr"/>
                </a:tc>
                <a:extLst>
                  <a:ext uri="{0D108BD9-81ED-4DB2-BD59-A6C34878D82A}">
                    <a16:rowId xmlns:a16="http://schemas.microsoft.com/office/drawing/2014/main" val="10000"/>
                  </a:ext>
                </a:extLst>
              </a:tr>
            </a:tbl>
          </a:graphicData>
        </a:graphic>
      </p:graphicFrame>
      <p:grpSp>
        <p:nvGrpSpPr>
          <p:cNvPr id="93" name="Group 92"/>
          <p:cNvGrpSpPr/>
          <p:nvPr/>
        </p:nvGrpSpPr>
        <p:grpSpPr>
          <a:xfrm>
            <a:off x="8240468" y="4879904"/>
            <a:ext cx="483177" cy="462007"/>
            <a:chOff x="7629899" y="2305368"/>
            <a:chExt cx="483177" cy="462007"/>
          </a:xfrm>
        </p:grpSpPr>
        <p:sp>
          <p:nvSpPr>
            <p:cNvPr id="94" name="Oval 93"/>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TextBox 94"/>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5.5</a:t>
              </a:r>
            </a:p>
          </p:txBody>
        </p:sp>
      </p:grpSp>
      <p:graphicFrame>
        <p:nvGraphicFramePr>
          <p:cNvPr id="62" name="Table 61"/>
          <p:cNvGraphicFramePr>
            <a:graphicFrameLocks noGrp="1"/>
          </p:cNvGraphicFramePr>
          <p:nvPr/>
        </p:nvGraphicFramePr>
        <p:xfrm>
          <a:off x="5650573" y="2879374"/>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D</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pSp>
        <p:nvGrpSpPr>
          <p:cNvPr id="63" name="Group 62"/>
          <p:cNvGrpSpPr/>
          <p:nvPr/>
        </p:nvGrpSpPr>
        <p:grpSpPr>
          <a:xfrm>
            <a:off x="8240468" y="2849889"/>
            <a:ext cx="483177" cy="462007"/>
            <a:chOff x="7629899" y="2305368"/>
            <a:chExt cx="483177" cy="462007"/>
          </a:xfrm>
        </p:grpSpPr>
        <p:sp>
          <p:nvSpPr>
            <p:cNvPr id="64" name="Oval 63"/>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4.5</a:t>
              </a:r>
            </a:p>
          </p:txBody>
        </p:sp>
      </p:grpSp>
      <p:cxnSp>
        <p:nvCxnSpPr>
          <p:cNvPr id="70" name="Elbow Connector 69"/>
          <p:cNvCxnSpPr>
            <a:stCxn id="79" idx="6"/>
            <a:endCxn id="64" idx="6"/>
          </p:cNvCxnSpPr>
          <p:nvPr/>
        </p:nvCxnSpPr>
        <p:spPr>
          <a:xfrm flipV="1">
            <a:off x="8723645" y="3080893"/>
            <a:ext cx="12700" cy="1483485"/>
          </a:xfrm>
          <a:prstGeom prst="bentConnector3">
            <a:avLst>
              <a:gd name="adj1" fmla="val 1800000"/>
            </a:avLst>
          </a:prstGeom>
          <a:ln>
            <a:prstDash val="dash"/>
            <a:tailEnd type="triangle"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700059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TABU SEARCH</a:t>
            </a:r>
          </a:p>
        </p:txBody>
      </p:sp>
      <p:grpSp>
        <p:nvGrpSpPr>
          <p:cNvPr id="4" name="Group 3"/>
          <p:cNvGrpSpPr/>
          <p:nvPr/>
        </p:nvGrpSpPr>
        <p:grpSpPr>
          <a:xfrm>
            <a:off x="531971" y="1880549"/>
            <a:ext cx="2538162" cy="2201924"/>
            <a:chOff x="5961816" y="934489"/>
            <a:chExt cx="2538162" cy="2201924"/>
          </a:xfrm>
        </p:grpSpPr>
        <p:sp>
          <p:nvSpPr>
            <p:cNvPr id="6" name="Oval 5"/>
            <p:cNvSpPr/>
            <p:nvPr/>
          </p:nvSpPr>
          <p:spPr>
            <a:xfrm>
              <a:off x="6015789"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a:t>
              </a:r>
            </a:p>
          </p:txBody>
        </p:sp>
        <p:sp>
          <p:nvSpPr>
            <p:cNvPr id="7" name="Oval 6"/>
            <p:cNvSpPr/>
            <p:nvPr/>
          </p:nvSpPr>
          <p:spPr>
            <a:xfrm>
              <a:off x="7861135"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t>
              </a:r>
            </a:p>
          </p:txBody>
        </p:sp>
        <p:sp>
          <p:nvSpPr>
            <p:cNvPr id="8" name="Oval 7"/>
            <p:cNvSpPr/>
            <p:nvPr/>
          </p:nvSpPr>
          <p:spPr>
            <a:xfrm>
              <a:off x="6015789"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
              </a:r>
            </a:p>
          </p:txBody>
        </p:sp>
        <p:sp>
          <p:nvSpPr>
            <p:cNvPr id="9" name="Oval 8"/>
            <p:cNvSpPr/>
            <p:nvPr/>
          </p:nvSpPr>
          <p:spPr>
            <a:xfrm>
              <a:off x="7861134"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t>
              </a:r>
            </a:p>
          </p:txBody>
        </p:sp>
        <p:cxnSp>
          <p:nvCxnSpPr>
            <p:cNvPr id="10" name="Straight Arrow Connector 9"/>
            <p:cNvCxnSpPr>
              <a:stCxn id="6" idx="4"/>
              <a:endCxn id="9" idx="2"/>
            </p:cNvCxnSpPr>
            <p:nvPr/>
          </p:nvCxnSpPr>
          <p:spPr>
            <a:xfrm>
              <a:off x="6236870" y="1459835"/>
              <a:ext cx="1624264" cy="1308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1"/>
              <a:endCxn id="6" idx="5"/>
            </p:cNvCxnSpPr>
            <p:nvPr/>
          </p:nvCxnSpPr>
          <p:spPr>
            <a:xfrm flipH="1" flipV="1">
              <a:off x="6393197" y="1388793"/>
              <a:ext cx="1532690"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4"/>
              <a:endCxn id="8" idx="0"/>
            </p:cNvCxnSpPr>
            <p:nvPr/>
          </p:nvCxnSpPr>
          <p:spPr>
            <a:xfrm>
              <a:off x="6236870" y="1459835"/>
              <a:ext cx="0" cy="1066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9" idx="2"/>
            </p:cNvCxnSpPr>
            <p:nvPr/>
          </p:nvCxnSpPr>
          <p:spPr>
            <a:xfrm>
              <a:off x="6457950" y="2768647"/>
              <a:ext cx="1403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3"/>
              <a:endCxn id="8" idx="7"/>
            </p:cNvCxnSpPr>
            <p:nvPr/>
          </p:nvCxnSpPr>
          <p:spPr>
            <a:xfrm flipH="1">
              <a:off x="6393197" y="1388793"/>
              <a:ext cx="1532691" cy="1208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6"/>
              <a:endCxn id="7" idx="2"/>
            </p:cNvCxnSpPr>
            <p:nvPr/>
          </p:nvCxnSpPr>
          <p:spPr>
            <a:xfrm>
              <a:off x="6457950" y="1217282"/>
              <a:ext cx="14031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5"/>
              <a:endCxn id="9" idx="7"/>
            </p:cNvCxnSpPr>
            <p:nvPr/>
          </p:nvCxnSpPr>
          <p:spPr>
            <a:xfrm flipH="1">
              <a:off x="8238542" y="1388793"/>
              <a:ext cx="1"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0"/>
              <a:endCxn id="7" idx="4"/>
            </p:cNvCxnSpPr>
            <p:nvPr/>
          </p:nvCxnSpPr>
          <p:spPr>
            <a:xfrm flipV="1">
              <a:off x="8082215" y="1459835"/>
              <a:ext cx="1" cy="106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918283" y="934489"/>
              <a:ext cx="261437" cy="323165"/>
            </a:xfrm>
            <a:prstGeom prst="rect">
              <a:avLst/>
            </a:prstGeom>
            <a:noFill/>
          </p:spPr>
          <p:txBody>
            <a:bodyPr wrap="square" rtlCol="0">
              <a:spAutoFit/>
            </a:bodyPr>
            <a:lstStyle/>
            <a:p>
              <a:r>
                <a:rPr lang="en-US" sz="1500" dirty="0"/>
                <a:t>1</a:t>
              </a:r>
            </a:p>
          </p:txBody>
        </p:sp>
        <p:sp>
          <p:nvSpPr>
            <p:cNvPr id="19" name="TextBox 18"/>
            <p:cNvSpPr txBox="1"/>
            <p:nvPr/>
          </p:nvSpPr>
          <p:spPr>
            <a:xfrm>
              <a:off x="6549525" y="2112389"/>
              <a:ext cx="261437" cy="323165"/>
            </a:xfrm>
            <a:prstGeom prst="rect">
              <a:avLst/>
            </a:prstGeom>
            <a:noFill/>
          </p:spPr>
          <p:txBody>
            <a:bodyPr wrap="square" rtlCol="0">
              <a:spAutoFit/>
            </a:bodyPr>
            <a:lstStyle/>
            <a:p>
              <a:r>
                <a:rPr lang="en-US" sz="1500" dirty="0"/>
                <a:t>1</a:t>
              </a:r>
            </a:p>
          </p:txBody>
        </p:sp>
        <p:sp>
          <p:nvSpPr>
            <p:cNvPr id="20" name="TextBox 19"/>
            <p:cNvSpPr txBox="1"/>
            <p:nvPr/>
          </p:nvSpPr>
          <p:spPr>
            <a:xfrm>
              <a:off x="8238541" y="1873899"/>
              <a:ext cx="261437" cy="323165"/>
            </a:xfrm>
            <a:prstGeom prst="rect">
              <a:avLst/>
            </a:prstGeom>
            <a:noFill/>
          </p:spPr>
          <p:txBody>
            <a:bodyPr wrap="square" rtlCol="0">
              <a:spAutoFit/>
            </a:bodyPr>
            <a:lstStyle/>
            <a:p>
              <a:r>
                <a:rPr lang="en-US" sz="1500" dirty="0"/>
                <a:t>1</a:t>
              </a:r>
            </a:p>
          </p:txBody>
        </p:sp>
        <p:sp>
          <p:nvSpPr>
            <p:cNvPr id="21" name="TextBox 20"/>
            <p:cNvSpPr txBox="1"/>
            <p:nvPr/>
          </p:nvSpPr>
          <p:spPr>
            <a:xfrm>
              <a:off x="5961816" y="1873899"/>
              <a:ext cx="261437" cy="323165"/>
            </a:xfrm>
            <a:prstGeom prst="rect">
              <a:avLst/>
            </a:prstGeom>
            <a:noFill/>
          </p:spPr>
          <p:txBody>
            <a:bodyPr wrap="square" rtlCol="0">
              <a:spAutoFit/>
            </a:bodyPr>
            <a:lstStyle/>
            <a:p>
              <a:r>
                <a:rPr lang="en-US" sz="1500" dirty="0"/>
                <a:t>2</a:t>
              </a:r>
            </a:p>
          </p:txBody>
        </p:sp>
        <p:sp>
          <p:nvSpPr>
            <p:cNvPr id="22" name="TextBox 21"/>
            <p:cNvSpPr txBox="1"/>
            <p:nvPr/>
          </p:nvSpPr>
          <p:spPr>
            <a:xfrm>
              <a:off x="6916079" y="2813248"/>
              <a:ext cx="486926" cy="323165"/>
            </a:xfrm>
            <a:prstGeom prst="rect">
              <a:avLst/>
            </a:prstGeom>
            <a:noFill/>
          </p:spPr>
          <p:txBody>
            <a:bodyPr wrap="square" rtlCol="0">
              <a:noAutofit/>
            </a:bodyPr>
            <a:lstStyle/>
            <a:p>
              <a:r>
                <a:rPr lang="en-US" sz="1500" dirty="0"/>
                <a:t>1.5</a:t>
              </a:r>
            </a:p>
          </p:txBody>
        </p:sp>
        <p:sp>
          <p:nvSpPr>
            <p:cNvPr id="23" name="TextBox 22"/>
            <p:cNvSpPr txBox="1"/>
            <p:nvPr/>
          </p:nvSpPr>
          <p:spPr>
            <a:xfrm>
              <a:off x="7788400" y="1857031"/>
              <a:ext cx="261437" cy="323165"/>
            </a:xfrm>
            <a:prstGeom prst="rect">
              <a:avLst/>
            </a:prstGeom>
            <a:noFill/>
          </p:spPr>
          <p:txBody>
            <a:bodyPr wrap="square" rtlCol="0">
              <a:spAutoFit/>
            </a:bodyPr>
            <a:lstStyle/>
            <a:p>
              <a:r>
                <a:rPr lang="en-US" sz="1500" dirty="0"/>
                <a:t>5</a:t>
              </a:r>
            </a:p>
          </p:txBody>
        </p:sp>
        <p:sp>
          <p:nvSpPr>
            <p:cNvPr id="24" name="TextBox 23"/>
            <p:cNvSpPr txBox="1"/>
            <p:nvPr/>
          </p:nvSpPr>
          <p:spPr>
            <a:xfrm>
              <a:off x="6675416" y="1488800"/>
              <a:ext cx="485733" cy="323165"/>
            </a:xfrm>
            <a:prstGeom prst="rect">
              <a:avLst/>
            </a:prstGeom>
            <a:noFill/>
          </p:spPr>
          <p:txBody>
            <a:bodyPr wrap="square" rtlCol="0">
              <a:noAutofit/>
            </a:bodyPr>
            <a:lstStyle/>
            <a:p>
              <a:r>
                <a:rPr lang="en-US" sz="1500" dirty="0"/>
                <a:t>0.5</a:t>
              </a:r>
            </a:p>
          </p:txBody>
        </p:sp>
        <p:sp>
          <p:nvSpPr>
            <p:cNvPr id="25" name="TextBox 24"/>
            <p:cNvSpPr txBox="1"/>
            <p:nvPr/>
          </p:nvSpPr>
          <p:spPr>
            <a:xfrm>
              <a:off x="7084802" y="2357762"/>
              <a:ext cx="555253" cy="323165"/>
            </a:xfrm>
            <a:prstGeom prst="rect">
              <a:avLst/>
            </a:prstGeom>
            <a:noFill/>
          </p:spPr>
          <p:txBody>
            <a:bodyPr wrap="square" rtlCol="0">
              <a:spAutoFit/>
            </a:bodyPr>
            <a:lstStyle/>
            <a:p>
              <a:r>
                <a:rPr lang="en-US" sz="1500" dirty="0"/>
                <a:t>1.5</a:t>
              </a:r>
            </a:p>
          </p:txBody>
        </p:sp>
      </p:grpSp>
      <p:sp>
        <p:nvSpPr>
          <p:cNvPr id="26" name="TextBox 25"/>
          <p:cNvSpPr txBox="1"/>
          <p:nvPr/>
        </p:nvSpPr>
        <p:spPr>
          <a:xfrm>
            <a:off x="932722" y="1348398"/>
            <a:ext cx="1845345" cy="369332"/>
          </a:xfrm>
          <a:prstGeom prst="rect">
            <a:avLst/>
          </a:prstGeom>
          <a:noFill/>
        </p:spPr>
        <p:txBody>
          <a:bodyPr wrap="square" rtlCol="0">
            <a:spAutoFit/>
          </a:bodyPr>
          <a:lstStyle/>
          <a:p>
            <a:r>
              <a:rPr lang="en-US" b="1" dirty="0"/>
              <a:t>Asymmetric TSP</a:t>
            </a:r>
          </a:p>
        </p:txBody>
      </p:sp>
      <p:graphicFrame>
        <p:nvGraphicFramePr>
          <p:cNvPr id="27" name="Table 26"/>
          <p:cNvGraphicFramePr>
            <a:graphicFrameLocks noGrp="1"/>
          </p:cNvGraphicFramePr>
          <p:nvPr/>
        </p:nvGraphicFramePr>
        <p:xfrm>
          <a:off x="5650573" y="1835102"/>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sp>
        <p:nvSpPr>
          <p:cNvPr id="28" name="TextBox 27"/>
          <p:cNvSpPr txBox="1"/>
          <p:nvPr/>
        </p:nvSpPr>
        <p:spPr>
          <a:xfrm>
            <a:off x="5805143" y="1348398"/>
            <a:ext cx="2286528" cy="369332"/>
          </a:xfrm>
          <a:prstGeom prst="rect">
            <a:avLst/>
          </a:prstGeom>
          <a:noFill/>
        </p:spPr>
        <p:txBody>
          <a:bodyPr wrap="square" rtlCol="0">
            <a:noAutofit/>
          </a:bodyPr>
          <a:lstStyle/>
          <a:p>
            <a:r>
              <a:rPr lang="en-US" b="1" dirty="0"/>
              <a:t>Solution Trajectory</a:t>
            </a:r>
          </a:p>
        </p:txBody>
      </p:sp>
      <p:grpSp>
        <p:nvGrpSpPr>
          <p:cNvPr id="34" name="Group 33"/>
          <p:cNvGrpSpPr/>
          <p:nvPr/>
        </p:nvGrpSpPr>
        <p:grpSpPr>
          <a:xfrm>
            <a:off x="8240468" y="1805617"/>
            <a:ext cx="483177" cy="462007"/>
            <a:chOff x="7629899" y="2305368"/>
            <a:chExt cx="483177" cy="462007"/>
          </a:xfrm>
        </p:grpSpPr>
        <p:sp>
          <p:nvSpPr>
            <p:cNvPr id="33" name="Oval 32"/>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5.5</a:t>
              </a:r>
            </a:p>
          </p:txBody>
        </p:sp>
      </p:grpSp>
      <p:grpSp>
        <p:nvGrpSpPr>
          <p:cNvPr id="43" name="Group 42"/>
          <p:cNvGrpSpPr/>
          <p:nvPr/>
        </p:nvGrpSpPr>
        <p:grpSpPr>
          <a:xfrm>
            <a:off x="180547" y="4786292"/>
            <a:ext cx="3139064" cy="1115112"/>
            <a:chOff x="180547" y="4786292"/>
            <a:chExt cx="3139064" cy="1115112"/>
          </a:xfrm>
        </p:grpSpPr>
        <p:sp>
          <p:nvSpPr>
            <p:cNvPr id="40" name="TextBox 39"/>
            <p:cNvSpPr txBox="1"/>
            <p:nvPr/>
          </p:nvSpPr>
          <p:spPr>
            <a:xfrm>
              <a:off x="711141" y="5532072"/>
              <a:ext cx="2077877" cy="369332"/>
            </a:xfrm>
            <a:prstGeom prst="rect">
              <a:avLst/>
            </a:prstGeom>
            <a:noFill/>
          </p:spPr>
          <p:txBody>
            <a:bodyPr wrap="none" rtlCol="0">
              <a:spAutoFit/>
            </a:bodyPr>
            <a:lstStyle/>
            <a:p>
              <a:r>
                <a:rPr lang="en-US" dirty="0"/>
                <a:t>attributes = {moves}</a:t>
              </a:r>
            </a:p>
          </p:txBody>
        </p:sp>
        <p:sp>
          <p:nvSpPr>
            <p:cNvPr id="41" name="TextBox 40"/>
            <p:cNvSpPr txBox="1"/>
            <p:nvPr/>
          </p:nvSpPr>
          <p:spPr>
            <a:xfrm>
              <a:off x="895839" y="4786292"/>
              <a:ext cx="1708481" cy="369332"/>
            </a:xfrm>
            <a:prstGeom prst="rect">
              <a:avLst/>
            </a:prstGeom>
            <a:noFill/>
          </p:spPr>
          <p:txBody>
            <a:bodyPr wrap="none" rtlCol="0">
              <a:spAutoFit/>
            </a:bodyPr>
            <a:lstStyle/>
            <a:p>
              <a:r>
                <a:rPr lang="en-US" dirty="0"/>
                <a:t>solution = {tour}</a:t>
              </a:r>
            </a:p>
          </p:txBody>
        </p:sp>
        <p:sp>
          <p:nvSpPr>
            <p:cNvPr id="42" name="TextBox 41"/>
            <p:cNvSpPr txBox="1"/>
            <p:nvPr/>
          </p:nvSpPr>
          <p:spPr>
            <a:xfrm>
              <a:off x="180547" y="5156338"/>
              <a:ext cx="3139064" cy="369332"/>
            </a:xfrm>
            <a:prstGeom prst="rect">
              <a:avLst/>
            </a:prstGeom>
            <a:noFill/>
          </p:spPr>
          <p:txBody>
            <a:bodyPr wrap="none" rtlCol="0">
              <a:spAutoFit/>
            </a:bodyPr>
            <a:lstStyle/>
            <a:p>
              <a:r>
                <a:rPr lang="en-US" dirty="0"/>
                <a:t>move = {swap consecutive pair}</a:t>
              </a:r>
            </a:p>
          </p:txBody>
        </p:sp>
      </p:grpSp>
      <p:sp>
        <p:nvSpPr>
          <p:cNvPr id="60" name="TextBox 59"/>
          <p:cNvSpPr txBox="1"/>
          <p:nvPr/>
        </p:nvSpPr>
        <p:spPr>
          <a:xfrm>
            <a:off x="3668222" y="1348398"/>
            <a:ext cx="1459457" cy="646331"/>
          </a:xfrm>
          <a:prstGeom prst="rect">
            <a:avLst/>
          </a:prstGeom>
          <a:noFill/>
        </p:spPr>
        <p:txBody>
          <a:bodyPr wrap="square" rtlCol="0">
            <a:noAutofit/>
          </a:bodyPr>
          <a:lstStyle/>
          <a:p>
            <a:pPr algn="ctr"/>
            <a:r>
              <a:rPr lang="en-US" b="1" dirty="0"/>
              <a:t>Tabu List</a:t>
            </a:r>
          </a:p>
          <a:p>
            <a:pPr algn="ctr"/>
            <a:r>
              <a:rPr lang="en-US" b="1" dirty="0"/>
              <a:t>(tenure = 3)</a:t>
            </a:r>
          </a:p>
        </p:txBody>
      </p:sp>
      <p:graphicFrame>
        <p:nvGraphicFramePr>
          <p:cNvPr id="61" name="Table 60"/>
          <p:cNvGraphicFramePr>
            <a:graphicFrameLocks noGrp="1"/>
          </p:cNvGraphicFramePr>
          <p:nvPr/>
        </p:nvGraphicFramePr>
        <p:xfrm>
          <a:off x="4137472" y="2086064"/>
          <a:ext cx="465701" cy="1651000"/>
        </p:xfrm>
        <a:graphic>
          <a:graphicData uri="http://schemas.openxmlformats.org/drawingml/2006/table">
            <a:tbl>
              <a:tblPr firstRow="1" bandRow="1">
                <a:tableStyleId>{5940675A-B579-460E-94D1-54222C63F5DA}</a:tableStyleId>
              </a:tblPr>
              <a:tblGrid>
                <a:gridCol w="465701">
                  <a:extLst>
                    <a:ext uri="{9D8B030D-6E8A-4147-A177-3AD203B41FA5}">
                      <a16:colId xmlns:a16="http://schemas.microsoft.com/office/drawing/2014/main" val="20000"/>
                    </a:ext>
                  </a:extLst>
                </a:gridCol>
              </a:tblGrid>
              <a:tr h="370840">
                <a:tc>
                  <a:txBody>
                    <a:bodyPr/>
                    <a:lstStyle/>
                    <a:p>
                      <a:pPr algn="ctr"/>
                      <a:r>
                        <a:rPr lang="en-US" dirty="0"/>
                        <a:t>BD</a:t>
                      </a:r>
                    </a:p>
                  </a:txBody>
                  <a:tcPr/>
                </a:tc>
                <a:extLst>
                  <a:ext uri="{0D108BD9-81ED-4DB2-BD59-A6C34878D82A}">
                    <a16:rowId xmlns:a16="http://schemas.microsoft.com/office/drawing/2014/main" val="10000"/>
                  </a:ext>
                </a:extLst>
              </a:tr>
              <a:tr h="370840">
                <a:tc>
                  <a:txBody>
                    <a:bodyPr/>
                    <a:lstStyle/>
                    <a:p>
                      <a:pPr algn="ctr"/>
                      <a:r>
                        <a:rPr lang="en-US" dirty="0"/>
                        <a:t>CD</a:t>
                      </a:r>
                    </a:p>
                  </a:txBody>
                  <a:tcPr/>
                </a:tc>
                <a:extLst>
                  <a:ext uri="{0D108BD9-81ED-4DB2-BD59-A6C34878D82A}">
                    <a16:rowId xmlns:a16="http://schemas.microsoft.com/office/drawing/2014/main" val="10001"/>
                  </a:ext>
                </a:extLst>
              </a:tr>
              <a:tr h="370840">
                <a:tc>
                  <a:txBody>
                    <a:bodyPr/>
                    <a:lstStyle/>
                    <a:p>
                      <a:pPr algn="ctr"/>
                      <a:endParaRPr lang="en-US" dirty="0"/>
                    </a:p>
                  </a:txBody>
                  <a:tcPr/>
                </a:tc>
                <a:extLst>
                  <a:ext uri="{0D108BD9-81ED-4DB2-BD59-A6C34878D82A}">
                    <a16:rowId xmlns:a16="http://schemas.microsoft.com/office/drawing/2014/main" val="10002"/>
                  </a:ext>
                </a:extLst>
              </a:tr>
            </a:tbl>
          </a:graphicData>
        </a:graphic>
      </p:graphicFrame>
      <p:graphicFrame>
        <p:nvGraphicFramePr>
          <p:cNvPr id="66" name="Table 65"/>
          <p:cNvGraphicFramePr>
            <a:graphicFrameLocks noGrp="1"/>
          </p:cNvGraphicFramePr>
          <p:nvPr/>
        </p:nvGraphicFramePr>
        <p:xfrm>
          <a:off x="5650573" y="2343968"/>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D</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pSp>
        <p:nvGrpSpPr>
          <p:cNvPr id="67" name="Group 66"/>
          <p:cNvGrpSpPr/>
          <p:nvPr/>
        </p:nvGrpSpPr>
        <p:grpSpPr>
          <a:xfrm>
            <a:off x="8240468" y="2314483"/>
            <a:ext cx="483177" cy="462007"/>
            <a:chOff x="7629899" y="2305368"/>
            <a:chExt cx="483177" cy="462007"/>
          </a:xfrm>
        </p:grpSpPr>
        <p:sp>
          <p:nvSpPr>
            <p:cNvPr id="68" name="Oval 67"/>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4.0</a:t>
              </a:r>
            </a:p>
          </p:txBody>
        </p:sp>
      </p:grpSp>
      <p:graphicFrame>
        <p:nvGraphicFramePr>
          <p:cNvPr id="73" name="Table 72"/>
          <p:cNvGraphicFramePr>
            <a:graphicFrameLocks noGrp="1"/>
          </p:cNvGraphicFramePr>
          <p:nvPr/>
        </p:nvGraphicFramePr>
        <p:xfrm>
          <a:off x="5650573" y="3766080"/>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D</a:t>
                      </a:r>
                    </a:p>
                  </a:txBody>
                  <a:tcPr anchor="ctr"/>
                </a:tc>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D</a:t>
                      </a:r>
                    </a:p>
                  </a:txBody>
                  <a:tcPr anchor="ctr"/>
                </a:tc>
                <a:extLst>
                  <a:ext uri="{0D108BD9-81ED-4DB2-BD59-A6C34878D82A}">
                    <a16:rowId xmlns:a16="http://schemas.microsoft.com/office/drawing/2014/main" val="10000"/>
                  </a:ext>
                </a:extLst>
              </a:tr>
            </a:tbl>
          </a:graphicData>
        </a:graphic>
      </p:graphicFrame>
      <p:graphicFrame>
        <p:nvGraphicFramePr>
          <p:cNvPr id="77" name="Table 76"/>
          <p:cNvGraphicFramePr>
            <a:graphicFrameLocks noGrp="1"/>
          </p:cNvGraphicFramePr>
          <p:nvPr/>
        </p:nvGraphicFramePr>
        <p:xfrm>
          <a:off x="5650573" y="4312610"/>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D</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aphicFrame>
        <p:nvGraphicFramePr>
          <p:cNvPr id="81" name="Table 80"/>
          <p:cNvGraphicFramePr>
            <a:graphicFrameLocks noGrp="1"/>
          </p:cNvGraphicFramePr>
          <p:nvPr/>
        </p:nvGraphicFramePr>
        <p:xfrm>
          <a:off x="5650573" y="4859140"/>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D</a:t>
                      </a:r>
                    </a:p>
                  </a:txBody>
                  <a:tcPr anchor="ctr"/>
                </a:tc>
                <a:tc>
                  <a:txBody>
                    <a:bodyPr/>
                    <a:lstStyle/>
                    <a:p>
                      <a:pPr algn="ctr"/>
                      <a:r>
                        <a:rPr lang="en-US" dirty="0"/>
                        <a:t>C</a:t>
                      </a:r>
                    </a:p>
                  </a:txBody>
                  <a:tcPr anchor="ctr"/>
                </a:tc>
                <a:tc>
                  <a:txBody>
                    <a:bodyPr/>
                    <a:lstStyle/>
                    <a:p>
                      <a:pPr algn="ctr"/>
                      <a:r>
                        <a:rPr lang="en-US" dirty="0"/>
                        <a:t>B</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aphicFrame>
        <p:nvGraphicFramePr>
          <p:cNvPr id="84" name="Table 83"/>
          <p:cNvGraphicFramePr>
            <a:graphicFrameLocks noGrp="1"/>
          </p:cNvGraphicFramePr>
          <p:nvPr/>
        </p:nvGraphicFramePr>
        <p:xfrm>
          <a:off x="5650573" y="5405671"/>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B</a:t>
                      </a:r>
                    </a:p>
                  </a:txBody>
                  <a:tcPr anchor="ctr"/>
                </a:tc>
                <a:tc>
                  <a:txBody>
                    <a:bodyPr/>
                    <a:lstStyle/>
                    <a:p>
                      <a:pPr algn="ctr"/>
                      <a:r>
                        <a:rPr lang="en-US" dirty="0"/>
                        <a:t>A</a:t>
                      </a:r>
                    </a:p>
                  </a:txBody>
                  <a:tcPr anchor="ctr"/>
                </a:tc>
                <a:tc>
                  <a:txBody>
                    <a:bodyPr/>
                    <a:lstStyle/>
                    <a:p>
                      <a:pPr algn="ctr"/>
                      <a:r>
                        <a:rPr lang="en-US" dirty="0"/>
                        <a:t>C</a:t>
                      </a:r>
                    </a:p>
                  </a:txBody>
                  <a:tcPr anchor="ctr"/>
                </a:tc>
                <a:extLst>
                  <a:ext uri="{0D108BD9-81ED-4DB2-BD59-A6C34878D82A}">
                    <a16:rowId xmlns:a16="http://schemas.microsoft.com/office/drawing/2014/main" val="10000"/>
                  </a:ext>
                </a:extLst>
              </a:tr>
            </a:tbl>
          </a:graphicData>
        </a:graphic>
      </p:graphicFrame>
      <p:cxnSp>
        <p:nvCxnSpPr>
          <p:cNvPr id="88" name="Straight Connector 87"/>
          <p:cNvCxnSpPr/>
          <p:nvPr/>
        </p:nvCxnSpPr>
        <p:spPr>
          <a:xfrm>
            <a:off x="5481681" y="3581400"/>
            <a:ext cx="3241964"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9" name="Table 88"/>
          <p:cNvGraphicFramePr>
            <a:graphicFrameLocks noGrp="1"/>
          </p:cNvGraphicFramePr>
          <p:nvPr/>
        </p:nvGraphicFramePr>
        <p:xfrm>
          <a:off x="4827623" y="3766080"/>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AD</a:t>
                      </a:r>
                    </a:p>
                  </a:txBody>
                  <a:tcPr anchor="ctr"/>
                </a:tc>
                <a:extLst>
                  <a:ext uri="{0D108BD9-81ED-4DB2-BD59-A6C34878D82A}">
                    <a16:rowId xmlns:a16="http://schemas.microsoft.com/office/drawing/2014/main" val="10000"/>
                  </a:ext>
                </a:extLst>
              </a:tr>
            </a:tbl>
          </a:graphicData>
        </a:graphic>
      </p:graphicFrame>
      <p:graphicFrame>
        <p:nvGraphicFramePr>
          <p:cNvPr id="90" name="Table 89"/>
          <p:cNvGraphicFramePr>
            <a:graphicFrameLocks noGrp="1"/>
          </p:cNvGraphicFramePr>
          <p:nvPr/>
        </p:nvGraphicFramePr>
        <p:xfrm>
          <a:off x="4827623" y="4312610"/>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DB</a:t>
                      </a:r>
                    </a:p>
                  </a:txBody>
                  <a:tcPr anchor="ctr">
                    <a:solidFill>
                      <a:srgbClr val="C00000"/>
                    </a:solidFill>
                  </a:tcPr>
                </a:tc>
                <a:extLst>
                  <a:ext uri="{0D108BD9-81ED-4DB2-BD59-A6C34878D82A}">
                    <a16:rowId xmlns:a16="http://schemas.microsoft.com/office/drawing/2014/main" val="10000"/>
                  </a:ext>
                </a:extLst>
              </a:tr>
            </a:tbl>
          </a:graphicData>
        </a:graphic>
      </p:graphicFrame>
      <p:graphicFrame>
        <p:nvGraphicFramePr>
          <p:cNvPr id="91" name="Table 90"/>
          <p:cNvGraphicFramePr>
            <a:graphicFrameLocks noGrp="1"/>
          </p:cNvGraphicFramePr>
          <p:nvPr/>
        </p:nvGraphicFramePr>
        <p:xfrm>
          <a:off x="4827623" y="4859140"/>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BC</a:t>
                      </a:r>
                    </a:p>
                  </a:txBody>
                  <a:tcPr anchor="ctr"/>
                </a:tc>
                <a:extLst>
                  <a:ext uri="{0D108BD9-81ED-4DB2-BD59-A6C34878D82A}">
                    <a16:rowId xmlns:a16="http://schemas.microsoft.com/office/drawing/2014/main" val="10000"/>
                  </a:ext>
                </a:extLst>
              </a:tr>
            </a:tbl>
          </a:graphicData>
        </a:graphic>
      </p:graphicFrame>
      <p:graphicFrame>
        <p:nvGraphicFramePr>
          <p:cNvPr id="92" name="Table 91"/>
          <p:cNvGraphicFramePr>
            <a:graphicFrameLocks noGrp="1"/>
          </p:cNvGraphicFramePr>
          <p:nvPr/>
        </p:nvGraphicFramePr>
        <p:xfrm>
          <a:off x="4827623" y="5405671"/>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CA</a:t>
                      </a:r>
                    </a:p>
                  </a:txBody>
                  <a:tcPr anchor="ctr"/>
                </a:tc>
                <a:extLst>
                  <a:ext uri="{0D108BD9-81ED-4DB2-BD59-A6C34878D82A}">
                    <a16:rowId xmlns:a16="http://schemas.microsoft.com/office/drawing/2014/main" val="10000"/>
                  </a:ext>
                </a:extLst>
              </a:tr>
            </a:tbl>
          </a:graphicData>
        </a:graphic>
      </p:graphicFrame>
      <p:graphicFrame>
        <p:nvGraphicFramePr>
          <p:cNvPr id="62" name="Table 61"/>
          <p:cNvGraphicFramePr>
            <a:graphicFrameLocks noGrp="1"/>
          </p:cNvGraphicFramePr>
          <p:nvPr/>
        </p:nvGraphicFramePr>
        <p:xfrm>
          <a:off x="5650573" y="2879374"/>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D</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pSp>
        <p:nvGrpSpPr>
          <p:cNvPr id="63" name="Group 62"/>
          <p:cNvGrpSpPr/>
          <p:nvPr/>
        </p:nvGrpSpPr>
        <p:grpSpPr>
          <a:xfrm>
            <a:off x="8240468" y="2849889"/>
            <a:ext cx="483177" cy="462007"/>
            <a:chOff x="7629899" y="2305368"/>
            <a:chExt cx="483177" cy="462007"/>
          </a:xfrm>
        </p:grpSpPr>
        <p:sp>
          <p:nvSpPr>
            <p:cNvPr id="64" name="Oval 63"/>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4.5</a:t>
              </a:r>
            </a:p>
          </p:txBody>
        </p:sp>
      </p:grpSp>
      <p:grpSp>
        <p:nvGrpSpPr>
          <p:cNvPr id="112" name="Group 111"/>
          <p:cNvGrpSpPr/>
          <p:nvPr/>
        </p:nvGrpSpPr>
        <p:grpSpPr>
          <a:xfrm>
            <a:off x="8240468" y="3736595"/>
            <a:ext cx="483177" cy="462007"/>
            <a:chOff x="7629899" y="2305368"/>
            <a:chExt cx="483177" cy="462007"/>
          </a:xfrm>
        </p:grpSpPr>
        <p:sp>
          <p:nvSpPr>
            <p:cNvPr id="113" name="Oval 112"/>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5.5</a:t>
              </a:r>
            </a:p>
          </p:txBody>
        </p:sp>
      </p:grpSp>
      <p:grpSp>
        <p:nvGrpSpPr>
          <p:cNvPr id="115" name="Group 114"/>
          <p:cNvGrpSpPr/>
          <p:nvPr/>
        </p:nvGrpSpPr>
        <p:grpSpPr>
          <a:xfrm>
            <a:off x="8240468" y="4283125"/>
            <a:ext cx="483177" cy="462007"/>
            <a:chOff x="7629899" y="2305368"/>
            <a:chExt cx="483177" cy="462007"/>
          </a:xfrm>
        </p:grpSpPr>
        <p:sp>
          <p:nvSpPr>
            <p:cNvPr id="116" name="Oval 115"/>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4.0</a:t>
              </a:r>
            </a:p>
          </p:txBody>
        </p:sp>
      </p:grpSp>
      <p:grpSp>
        <p:nvGrpSpPr>
          <p:cNvPr id="118" name="Group 117"/>
          <p:cNvGrpSpPr/>
          <p:nvPr/>
        </p:nvGrpSpPr>
        <p:grpSpPr>
          <a:xfrm>
            <a:off x="8240468" y="5376186"/>
            <a:ext cx="483177" cy="462007"/>
            <a:chOff x="7629899" y="2305368"/>
            <a:chExt cx="483177" cy="462007"/>
          </a:xfrm>
        </p:grpSpPr>
        <p:sp>
          <p:nvSpPr>
            <p:cNvPr id="119" name="Oval 118"/>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5.0</a:t>
              </a:r>
            </a:p>
          </p:txBody>
        </p:sp>
      </p:grpSp>
      <p:grpSp>
        <p:nvGrpSpPr>
          <p:cNvPr id="121" name="Group 120"/>
          <p:cNvGrpSpPr/>
          <p:nvPr/>
        </p:nvGrpSpPr>
        <p:grpSpPr>
          <a:xfrm>
            <a:off x="8240468" y="4829655"/>
            <a:ext cx="483177" cy="462007"/>
            <a:chOff x="7629899" y="2305368"/>
            <a:chExt cx="483177" cy="462007"/>
          </a:xfrm>
        </p:grpSpPr>
        <p:sp>
          <p:nvSpPr>
            <p:cNvPr id="122" name="Oval 121"/>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9.5</a:t>
              </a:r>
            </a:p>
          </p:txBody>
        </p:sp>
      </p:grpSp>
    </p:spTree>
    <p:extLst>
      <p:ext uri="{BB962C8B-B14F-4D97-AF65-F5344CB8AC3E}">
        <p14:creationId xmlns:p14="http://schemas.microsoft.com/office/powerpoint/2010/main" val="305728530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TABU SEARCH</a:t>
            </a:r>
          </a:p>
        </p:txBody>
      </p:sp>
      <p:grpSp>
        <p:nvGrpSpPr>
          <p:cNvPr id="4" name="Group 3"/>
          <p:cNvGrpSpPr/>
          <p:nvPr/>
        </p:nvGrpSpPr>
        <p:grpSpPr>
          <a:xfrm>
            <a:off x="531971" y="1880549"/>
            <a:ext cx="2538162" cy="2201924"/>
            <a:chOff x="5961816" y="934489"/>
            <a:chExt cx="2538162" cy="2201924"/>
          </a:xfrm>
        </p:grpSpPr>
        <p:sp>
          <p:nvSpPr>
            <p:cNvPr id="6" name="Oval 5"/>
            <p:cNvSpPr/>
            <p:nvPr/>
          </p:nvSpPr>
          <p:spPr>
            <a:xfrm>
              <a:off x="6015789"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a:t>
              </a:r>
            </a:p>
          </p:txBody>
        </p:sp>
        <p:sp>
          <p:nvSpPr>
            <p:cNvPr id="7" name="Oval 6"/>
            <p:cNvSpPr/>
            <p:nvPr/>
          </p:nvSpPr>
          <p:spPr>
            <a:xfrm>
              <a:off x="7861135"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t>
              </a:r>
            </a:p>
          </p:txBody>
        </p:sp>
        <p:sp>
          <p:nvSpPr>
            <p:cNvPr id="8" name="Oval 7"/>
            <p:cNvSpPr/>
            <p:nvPr/>
          </p:nvSpPr>
          <p:spPr>
            <a:xfrm>
              <a:off x="6015789"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
              </a:r>
            </a:p>
          </p:txBody>
        </p:sp>
        <p:sp>
          <p:nvSpPr>
            <p:cNvPr id="9" name="Oval 8"/>
            <p:cNvSpPr/>
            <p:nvPr/>
          </p:nvSpPr>
          <p:spPr>
            <a:xfrm>
              <a:off x="7861134"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t>
              </a:r>
            </a:p>
          </p:txBody>
        </p:sp>
        <p:cxnSp>
          <p:nvCxnSpPr>
            <p:cNvPr id="10" name="Straight Arrow Connector 9"/>
            <p:cNvCxnSpPr>
              <a:stCxn id="6" idx="4"/>
              <a:endCxn id="9" idx="2"/>
            </p:cNvCxnSpPr>
            <p:nvPr/>
          </p:nvCxnSpPr>
          <p:spPr>
            <a:xfrm>
              <a:off x="6236870" y="1459835"/>
              <a:ext cx="1624264" cy="1308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1"/>
              <a:endCxn id="6" idx="5"/>
            </p:cNvCxnSpPr>
            <p:nvPr/>
          </p:nvCxnSpPr>
          <p:spPr>
            <a:xfrm flipH="1" flipV="1">
              <a:off x="6393197" y="1388793"/>
              <a:ext cx="1532690"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4"/>
              <a:endCxn id="8" idx="0"/>
            </p:cNvCxnSpPr>
            <p:nvPr/>
          </p:nvCxnSpPr>
          <p:spPr>
            <a:xfrm>
              <a:off x="6236870" y="1459835"/>
              <a:ext cx="0" cy="1066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9" idx="2"/>
            </p:cNvCxnSpPr>
            <p:nvPr/>
          </p:nvCxnSpPr>
          <p:spPr>
            <a:xfrm>
              <a:off x="6457950" y="2768647"/>
              <a:ext cx="1403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3"/>
              <a:endCxn id="8" idx="7"/>
            </p:cNvCxnSpPr>
            <p:nvPr/>
          </p:nvCxnSpPr>
          <p:spPr>
            <a:xfrm flipH="1">
              <a:off x="6393197" y="1388793"/>
              <a:ext cx="1532691" cy="1208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6"/>
              <a:endCxn id="7" idx="2"/>
            </p:cNvCxnSpPr>
            <p:nvPr/>
          </p:nvCxnSpPr>
          <p:spPr>
            <a:xfrm>
              <a:off x="6457950" y="1217282"/>
              <a:ext cx="14031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5"/>
              <a:endCxn id="9" idx="7"/>
            </p:cNvCxnSpPr>
            <p:nvPr/>
          </p:nvCxnSpPr>
          <p:spPr>
            <a:xfrm flipH="1">
              <a:off x="8238542" y="1388793"/>
              <a:ext cx="1"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0"/>
              <a:endCxn id="7" idx="4"/>
            </p:cNvCxnSpPr>
            <p:nvPr/>
          </p:nvCxnSpPr>
          <p:spPr>
            <a:xfrm flipV="1">
              <a:off x="8082215" y="1459835"/>
              <a:ext cx="1" cy="106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918283" y="934489"/>
              <a:ext cx="261437" cy="323165"/>
            </a:xfrm>
            <a:prstGeom prst="rect">
              <a:avLst/>
            </a:prstGeom>
            <a:noFill/>
          </p:spPr>
          <p:txBody>
            <a:bodyPr wrap="square" rtlCol="0">
              <a:spAutoFit/>
            </a:bodyPr>
            <a:lstStyle/>
            <a:p>
              <a:r>
                <a:rPr lang="en-US" sz="1500" dirty="0"/>
                <a:t>1</a:t>
              </a:r>
            </a:p>
          </p:txBody>
        </p:sp>
        <p:sp>
          <p:nvSpPr>
            <p:cNvPr id="19" name="TextBox 18"/>
            <p:cNvSpPr txBox="1"/>
            <p:nvPr/>
          </p:nvSpPr>
          <p:spPr>
            <a:xfrm>
              <a:off x="6549525" y="2112389"/>
              <a:ext cx="261437" cy="323165"/>
            </a:xfrm>
            <a:prstGeom prst="rect">
              <a:avLst/>
            </a:prstGeom>
            <a:noFill/>
          </p:spPr>
          <p:txBody>
            <a:bodyPr wrap="square" rtlCol="0">
              <a:spAutoFit/>
            </a:bodyPr>
            <a:lstStyle/>
            <a:p>
              <a:r>
                <a:rPr lang="en-US" sz="1500" dirty="0"/>
                <a:t>1</a:t>
              </a:r>
            </a:p>
          </p:txBody>
        </p:sp>
        <p:sp>
          <p:nvSpPr>
            <p:cNvPr id="20" name="TextBox 19"/>
            <p:cNvSpPr txBox="1"/>
            <p:nvPr/>
          </p:nvSpPr>
          <p:spPr>
            <a:xfrm>
              <a:off x="8238541" y="1873899"/>
              <a:ext cx="261437" cy="323165"/>
            </a:xfrm>
            <a:prstGeom prst="rect">
              <a:avLst/>
            </a:prstGeom>
            <a:noFill/>
          </p:spPr>
          <p:txBody>
            <a:bodyPr wrap="square" rtlCol="0">
              <a:spAutoFit/>
            </a:bodyPr>
            <a:lstStyle/>
            <a:p>
              <a:r>
                <a:rPr lang="en-US" sz="1500" dirty="0"/>
                <a:t>1</a:t>
              </a:r>
            </a:p>
          </p:txBody>
        </p:sp>
        <p:sp>
          <p:nvSpPr>
            <p:cNvPr id="21" name="TextBox 20"/>
            <p:cNvSpPr txBox="1"/>
            <p:nvPr/>
          </p:nvSpPr>
          <p:spPr>
            <a:xfrm>
              <a:off x="5961816" y="1873899"/>
              <a:ext cx="261437" cy="323165"/>
            </a:xfrm>
            <a:prstGeom prst="rect">
              <a:avLst/>
            </a:prstGeom>
            <a:noFill/>
          </p:spPr>
          <p:txBody>
            <a:bodyPr wrap="square" rtlCol="0">
              <a:spAutoFit/>
            </a:bodyPr>
            <a:lstStyle/>
            <a:p>
              <a:r>
                <a:rPr lang="en-US" sz="1500" dirty="0"/>
                <a:t>2</a:t>
              </a:r>
            </a:p>
          </p:txBody>
        </p:sp>
        <p:sp>
          <p:nvSpPr>
            <p:cNvPr id="22" name="TextBox 21"/>
            <p:cNvSpPr txBox="1"/>
            <p:nvPr/>
          </p:nvSpPr>
          <p:spPr>
            <a:xfrm>
              <a:off x="6916079" y="2813248"/>
              <a:ext cx="486926" cy="323165"/>
            </a:xfrm>
            <a:prstGeom prst="rect">
              <a:avLst/>
            </a:prstGeom>
            <a:noFill/>
          </p:spPr>
          <p:txBody>
            <a:bodyPr wrap="square" rtlCol="0">
              <a:noAutofit/>
            </a:bodyPr>
            <a:lstStyle/>
            <a:p>
              <a:r>
                <a:rPr lang="en-US" sz="1500" dirty="0"/>
                <a:t>1.5</a:t>
              </a:r>
            </a:p>
          </p:txBody>
        </p:sp>
        <p:sp>
          <p:nvSpPr>
            <p:cNvPr id="23" name="TextBox 22"/>
            <p:cNvSpPr txBox="1"/>
            <p:nvPr/>
          </p:nvSpPr>
          <p:spPr>
            <a:xfrm>
              <a:off x="7788400" y="1857031"/>
              <a:ext cx="261437" cy="323165"/>
            </a:xfrm>
            <a:prstGeom prst="rect">
              <a:avLst/>
            </a:prstGeom>
            <a:noFill/>
          </p:spPr>
          <p:txBody>
            <a:bodyPr wrap="square" rtlCol="0">
              <a:spAutoFit/>
            </a:bodyPr>
            <a:lstStyle/>
            <a:p>
              <a:r>
                <a:rPr lang="en-US" sz="1500" dirty="0"/>
                <a:t>5</a:t>
              </a:r>
            </a:p>
          </p:txBody>
        </p:sp>
        <p:sp>
          <p:nvSpPr>
            <p:cNvPr id="24" name="TextBox 23"/>
            <p:cNvSpPr txBox="1"/>
            <p:nvPr/>
          </p:nvSpPr>
          <p:spPr>
            <a:xfrm>
              <a:off x="6675416" y="1488800"/>
              <a:ext cx="485733" cy="323165"/>
            </a:xfrm>
            <a:prstGeom prst="rect">
              <a:avLst/>
            </a:prstGeom>
            <a:noFill/>
          </p:spPr>
          <p:txBody>
            <a:bodyPr wrap="square" rtlCol="0">
              <a:noAutofit/>
            </a:bodyPr>
            <a:lstStyle/>
            <a:p>
              <a:r>
                <a:rPr lang="en-US" sz="1500" dirty="0"/>
                <a:t>0.5</a:t>
              </a:r>
            </a:p>
          </p:txBody>
        </p:sp>
        <p:sp>
          <p:nvSpPr>
            <p:cNvPr id="25" name="TextBox 24"/>
            <p:cNvSpPr txBox="1"/>
            <p:nvPr/>
          </p:nvSpPr>
          <p:spPr>
            <a:xfrm>
              <a:off x="7084802" y="2357762"/>
              <a:ext cx="555253" cy="323165"/>
            </a:xfrm>
            <a:prstGeom prst="rect">
              <a:avLst/>
            </a:prstGeom>
            <a:noFill/>
          </p:spPr>
          <p:txBody>
            <a:bodyPr wrap="square" rtlCol="0">
              <a:spAutoFit/>
            </a:bodyPr>
            <a:lstStyle/>
            <a:p>
              <a:r>
                <a:rPr lang="en-US" sz="1500" dirty="0"/>
                <a:t>1.5</a:t>
              </a:r>
            </a:p>
          </p:txBody>
        </p:sp>
      </p:grpSp>
      <p:sp>
        <p:nvSpPr>
          <p:cNvPr id="26" name="TextBox 25"/>
          <p:cNvSpPr txBox="1"/>
          <p:nvPr/>
        </p:nvSpPr>
        <p:spPr>
          <a:xfrm>
            <a:off x="932722" y="1348398"/>
            <a:ext cx="1845345" cy="369332"/>
          </a:xfrm>
          <a:prstGeom prst="rect">
            <a:avLst/>
          </a:prstGeom>
          <a:noFill/>
        </p:spPr>
        <p:txBody>
          <a:bodyPr wrap="square" rtlCol="0">
            <a:spAutoFit/>
          </a:bodyPr>
          <a:lstStyle/>
          <a:p>
            <a:r>
              <a:rPr lang="en-US" b="1" dirty="0"/>
              <a:t>Asymmetric TSP</a:t>
            </a:r>
          </a:p>
        </p:txBody>
      </p:sp>
      <p:graphicFrame>
        <p:nvGraphicFramePr>
          <p:cNvPr id="27" name="Table 26"/>
          <p:cNvGraphicFramePr>
            <a:graphicFrameLocks noGrp="1"/>
          </p:cNvGraphicFramePr>
          <p:nvPr/>
        </p:nvGraphicFramePr>
        <p:xfrm>
          <a:off x="5650573" y="1835102"/>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sp>
        <p:nvSpPr>
          <p:cNvPr id="28" name="TextBox 27"/>
          <p:cNvSpPr txBox="1"/>
          <p:nvPr/>
        </p:nvSpPr>
        <p:spPr>
          <a:xfrm>
            <a:off x="5805143" y="1348398"/>
            <a:ext cx="2286528" cy="369332"/>
          </a:xfrm>
          <a:prstGeom prst="rect">
            <a:avLst/>
          </a:prstGeom>
          <a:noFill/>
        </p:spPr>
        <p:txBody>
          <a:bodyPr wrap="square" rtlCol="0">
            <a:noAutofit/>
          </a:bodyPr>
          <a:lstStyle/>
          <a:p>
            <a:r>
              <a:rPr lang="en-US" b="1" dirty="0"/>
              <a:t>Solution Trajectory</a:t>
            </a:r>
          </a:p>
        </p:txBody>
      </p:sp>
      <p:grpSp>
        <p:nvGrpSpPr>
          <p:cNvPr id="34" name="Group 33"/>
          <p:cNvGrpSpPr/>
          <p:nvPr/>
        </p:nvGrpSpPr>
        <p:grpSpPr>
          <a:xfrm>
            <a:off x="8240468" y="1805617"/>
            <a:ext cx="483177" cy="462007"/>
            <a:chOff x="7629899" y="2305368"/>
            <a:chExt cx="483177" cy="462007"/>
          </a:xfrm>
        </p:grpSpPr>
        <p:sp>
          <p:nvSpPr>
            <p:cNvPr id="33" name="Oval 32"/>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5.5</a:t>
              </a:r>
            </a:p>
          </p:txBody>
        </p:sp>
      </p:grpSp>
      <p:grpSp>
        <p:nvGrpSpPr>
          <p:cNvPr id="43" name="Group 42"/>
          <p:cNvGrpSpPr/>
          <p:nvPr/>
        </p:nvGrpSpPr>
        <p:grpSpPr>
          <a:xfrm>
            <a:off x="180547" y="4786292"/>
            <a:ext cx="3139064" cy="1115112"/>
            <a:chOff x="180547" y="4786292"/>
            <a:chExt cx="3139064" cy="1115112"/>
          </a:xfrm>
        </p:grpSpPr>
        <p:sp>
          <p:nvSpPr>
            <p:cNvPr id="40" name="TextBox 39"/>
            <p:cNvSpPr txBox="1"/>
            <p:nvPr/>
          </p:nvSpPr>
          <p:spPr>
            <a:xfrm>
              <a:off x="711141" y="5532072"/>
              <a:ext cx="2077877" cy="369332"/>
            </a:xfrm>
            <a:prstGeom prst="rect">
              <a:avLst/>
            </a:prstGeom>
            <a:noFill/>
          </p:spPr>
          <p:txBody>
            <a:bodyPr wrap="none" rtlCol="0">
              <a:spAutoFit/>
            </a:bodyPr>
            <a:lstStyle/>
            <a:p>
              <a:r>
                <a:rPr lang="en-US" dirty="0"/>
                <a:t>attributes = {moves}</a:t>
              </a:r>
            </a:p>
          </p:txBody>
        </p:sp>
        <p:sp>
          <p:nvSpPr>
            <p:cNvPr id="41" name="TextBox 40"/>
            <p:cNvSpPr txBox="1"/>
            <p:nvPr/>
          </p:nvSpPr>
          <p:spPr>
            <a:xfrm>
              <a:off x="895839" y="4786292"/>
              <a:ext cx="1708481" cy="369332"/>
            </a:xfrm>
            <a:prstGeom prst="rect">
              <a:avLst/>
            </a:prstGeom>
            <a:noFill/>
          </p:spPr>
          <p:txBody>
            <a:bodyPr wrap="none" rtlCol="0">
              <a:spAutoFit/>
            </a:bodyPr>
            <a:lstStyle/>
            <a:p>
              <a:r>
                <a:rPr lang="en-US" dirty="0"/>
                <a:t>solution = {tour}</a:t>
              </a:r>
            </a:p>
          </p:txBody>
        </p:sp>
        <p:sp>
          <p:nvSpPr>
            <p:cNvPr id="42" name="TextBox 41"/>
            <p:cNvSpPr txBox="1"/>
            <p:nvPr/>
          </p:nvSpPr>
          <p:spPr>
            <a:xfrm>
              <a:off x="180547" y="5156338"/>
              <a:ext cx="3139064" cy="369332"/>
            </a:xfrm>
            <a:prstGeom prst="rect">
              <a:avLst/>
            </a:prstGeom>
            <a:noFill/>
          </p:spPr>
          <p:txBody>
            <a:bodyPr wrap="none" rtlCol="0">
              <a:spAutoFit/>
            </a:bodyPr>
            <a:lstStyle/>
            <a:p>
              <a:r>
                <a:rPr lang="en-US" dirty="0"/>
                <a:t>move = {swap consecutive pair}</a:t>
              </a:r>
            </a:p>
          </p:txBody>
        </p:sp>
      </p:grpSp>
      <p:sp>
        <p:nvSpPr>
          <p:cNvPr id="60" name="TextBox 59"/>
          <p:cNvSpPr txBox="1"/>
          <p:nvPr/>
        </p:nvSpPr>
        <p:spPr>
          <a:xfrm>
            <a:off x="3668222" y="1348398"/>
            <a:ext cx="1459457" cy="646331"/>
          </a:xfrm>
          <a:prstGeom prst="rect">
            <a:avLst/>
          </a:prstGeom>
          <a:noFill/>
        </p:spPr>
        <p:txBody>
          <a:bodyPr wrap="square" rtlCol="0">
            <a:noAutofit/>
          </a:bodyPr>
          <a:lstStyle/>
          <a:p>
            <a:pPr algn="ctr"/>
            <a:r>
              <a:rPr lang="en-US" b="1" dirty="0"/>
              <a:t>Tabu List</a:t>
            </a:r>
          </a:p>
          <a:p>
            <a:pPr algn="ctr"/>
            <a:r>
              <a:rPr lang="en-US" b="1" dirty="0"/>
              <a:t>(tenure = 3)</a:t>
            </a:r>
          </a:p>
        </p:txBody>
      </p:sp>
      <p:graphicFrame>
        <p:nvGraphicFramePr>
          <p:cNvPr id="61" name="Table 60"/>
          <p:cNvGraphicFramePr>
            <a:graphicFrameLocks noGrp="1"/>
          </p:cNvGraphicFramePr>
          <p:nvPr/>
        </p:nvGraphicFramePr>
        <p:xfrm>
          <a:off x="4137472" y="2086064"/>
          <a:ext cx="465701" cy="1651000"/>
        </p:xfrm>
        <a:graphic>
          <a:graphicData uri="http://schemas.openxmlformats.org/drawingml/2006/table">
            <a:tbl>
              <a:tblPr firstRow="1" bandRow="1">
                <a:tableStyleId>{5940675A-B579-460E-94D1-54222C63F5DA}</a:tableStyleId>
              </a:tblPr>
              <a:tblGrid>
                <a:gridCol w="465701">
                  <a:extLst>
                    <a:ext uri="{9D8B030D-6E8A-4147-A177-3AD203B41FA5}">
                      <a16:colId xmlns:a16="http://schemas.microsoft.com/office/drawing/2014/main" val="20000"/>
                    </a:ext>
                  </a:extLst>
                </a:gridCol>
              </a:tblGrid>
              <a:tr h="370840">
                <a:tc>
                  <a:txBody>
                    <a:bodyPr/>
                    <a:lstStyle/>
                    <a:p>
                      <a:pPr algn="ctr"/>
                      <a:r>
                        <a:rPr lang="en-US" dirty="0"/>
                        <a:t>BD</a:t>
                      </a:r>
                    </a:p>
                  </a:txBody>
                  <a:tcPr/>
                </a:tc>
                <a:extLst>
                  <a:ext uri="{0D108BD9-81ED-4DB2-BD59-A6C34878D82A}">
                    <a16:rowId xmlns:a16="http://schemas.microsoft.com/office/drawing/2014/main" val="10000"/>
                  </a:ext>
                </a:extLst>
              </a:tr>
              <a:tr h="370840">
                <a:tc>
                  <a:txBody>
                    <a:bodyPr/>
                    <a:lstStyle/>
                    <a:p>
                      <a:pPr algn="ctr"/>
                      <a:r>
                        <a:rPr lang="en-US" dirty="0"/>
                        <a:t>CD</a:t>
                      </a:r>
                    </a:p>
                  </a:txBody>
                  <a:tcPr/>
                </a:tc>
                <a:extLst>
                  <a:ext uri="{0D108BD9-81ED-4DB2-BD59-A6C34878D82A}">
                    <a16:rowId xmlns:a16="http://schemas.microsoft.com/office/drawing/2014/main" val="10001"/>
                  </a:ext>
                </a:extLst>
              </a:tr>
              <a:tr h="370840">
                <a:tc>
                  <a:txBody>
                    <a:bodyPr/>
                    <a:lstStyle/>
                    <a:p>
                      <a:pPr algn="ctr"/>
                      <a:endParaRPr lang="en-US" dirty="0"/>
                    </a:p>
                  </a:txBody>
                  <a:tcPr/>
                </a:tc>
                <a:extLst>
                  <a:ext uri="{0D108BD9-81ED-4DB2-BD59-A6C34878D82A}">
                    <a16:rowId xmlns:a16="http://schemas.microsoft.com/office/drawing/2014/main" val="10002"/>
                  </a:ext>
                </a:extLst>
              </a:tr>
            </a:tbl>
          </a:graphicData>
        </a:graphic>
      </p:graphicFrame>
      <p:graphicFrame>
        <p:nvGraphicFramePr>
          <p:cNvPr id="66" name="Table 65"/>
          <p:cNvGraphicFramePr>
            <a:graphicFrameLocks noGrp="1"/>
          </p:cNvGraphicFramePr>
          <p:nvPr/>
        </p:nvGraphicFramePr>
        <p:xfrm>
          <a:off x="5650573" y="2343968"/>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D</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pSp>
        <p:nvGrpSpPr>
          <p:cNvPr id="67" name="Group 66"/>
          <p:cNvGrpSpPr/>
          <p:nvPr/>
        </p:nvGrpSpPr>
        <p:grpSpPr>
          <a:xfrm>
            <a:off x="8240468" y="2314483"/>
            <a:ext cx="483177" cy="462007"/>
            <a:chOff x="7629899" y="2305368"/>
            <a:chExt cx="483177" cy="462007"/>
          </a:xfrm>
        </p:grpSpPr>
        <p:sp>
          <p:nvSpPr>
            <p:cNvPr id="68" name="Oval 67"/>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4.0</a:t>
              </a:r>
            </a:p>
          </p:txBody>
        </p:sp>
      </p:grpSp>
      <p:graphicFrame>
        <p:nvGraphicFramePr>
          <p:cNvPr id="73" name="Table 72"/>
          <p:cNvGraphicFramePr>
            <a:graphicFrameLocks noGrp="1"/>
          </p:cNvGraphicFramePr>
          <p:nvPr/>
        </p:nvGraphicFramePr>
        <p:xfrm>
          <a:off x="5650573" y="3892529"/>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D</a:t>
                      </a:r>
                    </a:p>
                  </a:txBody>
                  <a:tcPr anchor="ctr"/>
                </a:tc>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D</a:t>
                      </a:r>
                    </a:p>
                  </a:txBody>
                  <a:tcPr anchor="ctr"/>
                </a:tc>
                <a:extLst>
                  <a:ext uri="{0D108BD9-81ED-4DB2-BD59-A6C34878D82A}">
                    <a16:rowId xmlns:a16="http://schemas.microsoft.com/office/drawing/2014/main" val="10000"/>
                  </a:ext>
                </a:extLst>
              </a:tr>
            </a:tbl>
          </a:graphicData>
        </a:graphic>
      </p:graphicFrame>
      <p:graphicFrame>
        <p:nvGraphicFramePr>
          <p:cNvPr id="77" name="Table 76"/>
          <p:cNvGraphicFramePr>
            <a:graphicFrameLocks noGrp="1"/>
          </p:cNvGraphicFramePr>
          <p:nvPr/>
        </p:nvGraphicFramePr>
        <p:xfrm>
          <a:off x="5650573" y="4439059"/>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D</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aphicFrame>
        <p:nvGraphicFramePr>
          <p:cNvPr id="81" name="Table 80"/>
          <p:cNvGraphicFramePr>
            <a:graphicFrameLocks noGrp="1"/>
          </p:cNvGraphicFramePr>
          <p:nvPr/>
        </p:nvGraphicFramePr>
        <p:xfrm>
          <a:off x="5650573" y="4985589"/>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D</a:t>
                      </a:r>
                    </a:p>
                  </a:txBody>
                  <a:tcPr anchor="ctr"/>
                </a:tc>
                <a:tc>
                  <a:txBody>
                    <a:bodyPr/>
                    <a:lstStyle/>
                    <a:p>
                      <a:pPr algn="ctr"/>
                      <a:r>
                        <a:rPr lang="en-US" dirty="0"/>
                        <a:t>C</a:t>
                      </a:r>
                    </a:p>
                  </a:txBody>
                  <a:tcPr anchor="ctr"/>
                </a:tc>
                <a:tc>
                  <a:txBody>
                    <a:bodyPr/>
                    <a:lstStyle/>
                    <a:p>
                      <a:pPr algn="ctr"/>
                      <a:r>
                        <a:rPr lang="en-US" dirty="0"/>
                        <a:t>B</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aphicFrame>
        <p:nvGraphicFramePr>
          <p:cNvPr id="84" name="Table 83"/>
          <p:cNvGraphicFramePr>
            <a:graphicFrameLocks noGrp="1"/>
          </p:cNvGraphicFramePr>
          <p:nvPr/>
        </p:nvGraphicFramePr>
        <p:xfrm>
          <a:off x="5650573" y="5532120"/>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B</a:t>
                      </a:r>
                    </a:p>
                  </a:txBody>
                  <a:tcPr anchor="ctr"/>
                </a:tc>
                <a:tc>
                  <a:txBody>
                    <a:bodyPr/>
                    <a:lstStyle/>
                    <a:p>
                      <a:pPr algn="ctr"/>
                      <a:r>
                        <a:rPr lang="en-US" dirty="0"/>
                        <a:t>A</a:t>
                      </a:r>
                    </a:p>
                  </a:txBody>
                  <a:tcPr anchor="ctr"/>
                </a:tc>
                <a:tc>
                  <a:txBody>
                    <a:bodyPr/>
                    <a:lstStyle/>
                    <a:p>
                      <a:pPr algn="ctr"/>
                      <a:r>
                        <a:rPr lang="en-US" dirty="0"/>
                        <a:t>C</a:t>
                      </a:r>
                    </a:p>
                  </a:txBody>
                  <a:tcPr anchor="ctr"/>
                </a:tc>
                <a:extLst>
                  <a:ext uri="{0D108BD9-81ED-4DB2-BD59-A6C34878D82A}">
                    <a16:rowId xmlns:a16="http://schemas.microsoft.com/office/drawing/2014/main" val="10000"/>
                  </a:ext>
                </a:extLst>
              </a:tr>
            </a:tbl>
          </a:graphicData>
        </a:graphic>
      </p:graphicFrame>
      <p:cxnSp>
        <p:nvCxnSpPr>
          <p:cNvPr id="88" name="Straight Connector 87"/>
          <p:cNvCxnSpPr/>
          <p:nvPr/>
        </p:nvCxnSpPr>
        <p:spPr>
          <a:xfrm>
            <a:off x="5481681" y="3707849"/>
            <a:ext cx="3241964"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9" name="Table 88"/>
          <p:cNvGraphicFramePr>
            <a:graphicFrameLocks noGrp="1"/>
          </p:cNvGraphicFramePr>
          <p:nvPr/>
        </p:nvGraphicFramePr>
        <p:xfrm>
          <a:off x="4827623" y="3892529"/>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AD</a:t>
                      </a:r>
                    </a:p>
                  </a:txBody>
                  <a:tcPr anchor="ctr"/>
                </a:tc>
                <a:extLst>
                  <a:ext uri="{0D108BD9-81ED-4DB2-BD59-A6C34878D82A}">
                    <a16:rowId xmlns:a16="http://schemas.microsoft.com/office/drawing/2014/main" val="10000"/>
                  </a:ext>
                </a:extLst>
              </a:tr>
            </a:tbl>
          </a:graphicData>
        </a:graphic>
      </p:graphicFrame>
      <p:graphicFrame>
        <p:nvGraphicFramePr>
          <p:cNvPr id="90" name="Table 89"/>
          <p:cNvGraphicFramePr>
            <a:graphicFrameLocks noGrp="1"/>
          </p:cNvGraphicFramePr>
          <p:nvPr/>
        </p:nvGraphicFramePr>
        <p:xfrm>
          <a:off x="4827623" y="4439059"/>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DB</a:t>
                      </a:r>
                    </a:p>
                  </a:txBody>
                  <a:tcPr anchor="ctr">
                    <a:solidFill>
                      <a:srgbClr val="C00000"/>
                    </a:solidFill>
                  </a:tcPr>
                </a:tc>
                <a:extLst>
                  <a:ext uri="{0D108BD9-81ED-4DB2-BD59-A6C34878D82A}">
                    <a16:rowId xmlns:a16="http://schemas.microsoft.com/office/drawing/2014/main" val="10000"/>
                  </a:ext>
                </a:extLst>
              </a:tr>
            </a:tbl>
          </a:graphicData>
        </a:graphic>
      </p:graphicFrame>
      <p:graphicFrame>
        <p:nvGraphicFramePr>
          <p:cNvPr id="91" name="Table 90"/>
          <p:cNvGraphicFramePr>
            <a:graphicFrameLocks noGrp="1"/>
          </p:cNvGraphicFramePr>
          <p:nvPr/>
        </p:nvGraphicFramePr>
        <p:xfrm>
          <a:off x="4827623" y="4985589"/>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BC</a:t>
                      </a:r>
                    </a:p>
                  </a:txBody>
                  <a:tcPr anchor="ctr"/>
                </a:tc>
                <a:extLst>
                  <a:ext uri="{0D108BD9-81ED-4DB2-BD59-A6C34878D82A}">
                    <a16:rowId xmlns:a16="http://schemas.microsoft.com/office/drawing/2014/main" val="10000"/>
                  </a:ext>
                </a:extLst>
              </a:tr>
            </a:tbl>
          </a:graphicData>
        </a:graphic>
      </p:graphicFrame>
      <p:graphicFrame>
        <p:nvGraphicFramePr>
          <p:cNvPr id="92" name="Table 91"/>
          <p:cNvGraphicFramePr>
            <a:graphicFrameLocks noGrp="1"/>
          </p:cNvGraphicFramePr>
          <p:nvPr/>
        </p:nvGraphicFramePr>
        <p:xfrm>
          <a:off x="4827623" y="5532120"/>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CA</a:t>
                      </a:r>
                    </a:p>
                  </a:txBody>
                  <a:tcPr anchor="ctr"/>
                </a:tc>
                <a:extLst>
                  <a:ext uri="{0D108BD9-81ED-4DB2-BD59-A6C34878D82A}">
                    <a16:rowId xmlns:a16="http://schemas.microsoft.com/office/drawing/2014/main" val="10000"/>
                  </a:ext>
                </a:extLst>
              </a:tr>
            </a:tbl>
          </a:graphicData>
        </a:graphic>
      </p:graphicFrame>
      <p:graphicFrame>
        <p:nvGraphicFramePr>
          <p:cNvPr id="62" name="Table 61"/>
          <p:cNvGraphicFramePr>
            <a:graphicFrameLocks noGrp="1"/>
          </p:cNvGraphicFramePr>
          <p:nvPr/>
        </p:nvGraphicFramePr>
        <p:xfrm>
          <a:off x="5650573" y="2879374"/>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D</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pSp>
        <p:nvGrpSpPr>
          <p:cNvPr id="63" name="Group 62"/>
          <p:cNvGrpSpPr/>
          <p:nvPr/>
        </p:nvGrpSpPr>
        <p:grpSpPr>
          <a:xfrm>
            <a:off x="8240468" y="2849889"/>
            <a:ext cx="483177" cy="462007"/>
            <a:chOff x="7629899" y="2305368"/>
            <a:chExt cx="483177" cy="462007"/>
          </a:xfrm>
        </p:grpSpPr>
        <p:sp>
          <p:nvSpPr>
            <p:cNvPr id="64" name="Oval 63"/>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4.5</a:t>
              </a:r>
            </a:p>
          </p:txBody>
        </p:sp>
      </p:grpSp>
      <p:grpSp>
        <p:nvGrpSpPr>
          <p:cNvPr id="112" name="Group 111"/>
          <p:cNvGrpSpPr/>
          <p:nvPr/>
        </p:nvGrpSpPr>
        <p:grpSpPr>
          <a:xfrm>
            <a:off x="8240468" y="3863044"/>
            <a:ext cx="483177" cy="462007"/>
            <a:chOff x="7629899" y="2305368"/>
            <a:chExt cx="483177" cy="462007"/>
          </a:xfrm>
        </p:grpSpPr>
        <p:sp>
          <p:nvSpPr>
            <p:cNvPr id="113" name="Oval 112"/>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5.5</a:t>
              </a:r>
            </a:p>
          </p:txBody>
        </p:sp>
      </p:grpSp>
      <p:grpSp>
        <p:nvGrpSpPr>
          <p:cNvPr id="115" name="Group 114"/>
          <p:cNvGrpSpPr/>
          <p:nvPr/>
        </p:nvGrpSpPr>
        <p:grpSpPr>
          <a:xfrm>
            <a:off x="8240468" y="4409574"/>
            <a:ext cx="483177" cy="462007"/>
            <a:chOff x="7629899" y="2305368"/>
            <a:chExt cx="483177" cy="462007"/>
          </a:xfrm>
        </p:grpSpPr>
        <p:sp>
          <p:nvSpPr>
            <p:cNvPr id="116" name="Oval 115"/>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4.0</a:t>
              </a:r>
            </a:p>
          </p:txBody>
        </p:sp>
      </p:grpSp>
      <p:grpSp>
        <p:nvGrpSpPr>
          <p:cNvPr id="118" name="Group 117"/>
          <p:cNvGrpSpPr/>
          <p:nvPr/>
        </p:nvGrpSpPr>
        <p:grpSpPr>
          <a:xfrm>
            <a:off x="8240468" y="5502635"/>
            <a:ext cx="483177" cy="462007"/>
            <a:chOff x="7629899" y="2305368"/>
            <a:chExt cx="483177" cy="462007"/>
          </a:xfrm>
        </p:grpSpPr>
        <p:sp>
          <p:nvSpPr>
            <p:cNvPr id="119" name="Oval 118"/>
            <p:cNvSpPr/>
            <p:nvPr/>
          </p:nvSpPr>
          <p:spPr>
            <a:xfrm>
              <a:off x="7629899" y="2305368"/>
              <a:ext cx="483177" cy="462007"/>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5.0</a:t>
              </a:r>
            </a:p>
          </p:txBody>
        </p:sp>
      </p:grpSp>
      <p:grpSp>
        <p:nvGrpSpPr>
          <p:cNvPr id="121" name="Group 120"/>
          <p:cNvGrpSpPr/>
          <p:nvPr/>
        </p:nvGrpSpPr>
        <p:grpSpPr>
          <a:xfrm>
            <a:off x="8240468" y="4956104"/>
            <a:ext cx="483177" cy="462007"/>
            <a:chOff x="7629899" y="2305368"/>
            <a:chExt cx="483177" cy="462007"/>
          </a:xfrm>
        </p:grpSpPr>
        <p:sp>
          <p:nvSpPr>
            <p:cNvPr id="122" name="Oval 121"/>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9.5</a:t>
              </a:r>
            </a:p>
          </p:txBody>
        </p:sp>
      </p:grpSp>
    </p:spTree>
    <p:extLst>
      <p:ext uri="{BB962C8B-B14F-4D97-AF65-F5344CB8AC3E}">
        <p14:creationId xmlns:p14="http://schemas.microsoft.com/office/powerpoint/2010/main" val="22882535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normAutofit/>
          </a:bodyPr>
          <a:lstStyle/>
          <a:p>
            <a:r>
              <a:rPr lang="en-US" dirty="0"/>
              <a:t>TABU SEARCH</a:t>
            </a:r>
          </a:p>
        </p:txBody>
      </p:sp>
      <p:grpSp>
        <p:nvGrpSpPr>
          <p:cNvPr id="4" name="Group 3"/>
          <p:cNvGrpSpPr/>
          <p:nvPr/>
        </p:nvGrpSpPr>
        <p:grpSpPr>
          <a:xfrm>
            <a:off x="531971" y="1880549"/>
            <a:ext cx="2538162" cy="2201924"/>
            <a:chOff x="5961816" y="934489"/>
            <a:chExt cx="2538162" cy="2201924"/>
          </a:xfrm>
        </p:grpSpPr>
        <p:sp>
          <p:nvSpPr>
            <p:cNvPr id="6" name="Oval 5"/>
            <p:cNvSpPr/>
            <p:nvPr/>
          </p:nvSpPr>
          <p:spPr>
            <a:xfrm>
              <a:off x="6015789"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a:t>
              </a:r>
            </a:p>
          </p:txBody>
        </p:sp>
        <p:sp>
          <p:nvSpPr>
            <p:cNvPr id="7" name="Oval 6"/>
            <p:cNvSpPr/>
            <p:nvPr/>
          </p:nvSpPr>
          <p:spPr>
            <a:xfrm>
              <a:off x="7861135"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t>
              </a:r>
            </a:p>
          </p:txBody>
        </p:sp>
        <p:sp>
          <p:nvSpPr>
            <p:cNvPr id="8" name="Oval 7"/>
            <p:cNvSpPr/>
            <p:nvPr/>
          </p:nvSpPr>
          <p:spPr>
            <a:xfrm>
              <a:off x="6015789"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
              </a:r>
            </a:p>
          </p:txBody>
        </p:sp>
        <p:sp>
          <p:nvSpPr>
            <p:cNvPr id="9" name="Oval 8"/>
            <p:cNvSpPr/>
            <p:nvPr/>
          </p:nvSpPr>
          <p:spPr>
            <a:xfrm>
              <a:off x="7861134"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t>
              </a:r>
            </a:p>
          </p:txBody>
        </p:sp>
        <p:cxnSp>
          <p:nvCxnSpPr>
            <p:cNvPr id="10" name="Straight Arrow Connector 9"/>
            <p:cNvCxnSpPr>
              <a:stCxn id="6" idx="4"/>
              <a:endCxn id="9" idx="2"/>
            </p:cNvCxnSpPr>
            <p:nvPr/>
          </p:nvCxnSpPr>
          <p:spPr>
            <a:xfrm>
              <a:off x="6236870" y="1459835"/>
              <a:ext cx="1624264" cy="1308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1"/>
              <a:endCxn id="6" idx="5"/>
            </p:cNvCxnSpPr>
            <p:nvPr/>
          </p:nvCxnSpPr>
          <p:spPr>
            <a:xfrm flipH="1" flipV="1">
              <a:off x="6393197" y="1388793"/>
              <a:ext cx="1532690"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4"/>
              <a:endCxn id="8" idx="0"/>
            </p:cNvCxnSpPr>
            <p:nvPr/>
          </p:nvCxnSpPr>
          <p:spPr>
            <a:xfrm>
              <a:off x="6236870" y="1459835"/>
              <a:ext cx="0" cy="1066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9" idx="2"/>
            </p:cNvCxnSpPr>
            <p:nvPr/>
          </p:nvCxnSpPr>
          <p:spPr>
            <a:xfrm>
              <a:off x="6457950" y="2768647"/>
              <a:ext cx="1403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3"/>
              <a:endCxn id="8" idx="7"/>
            </p:cNvCxnSpPr>
            <p:nvPr/>
          </p:nvCxnSpPr>
          <p:spPr>
            <a:xfrm flipH="1">
              <a:off x="6393197" y="1388793"/>
              <a:ext cx="1532691" cy="1208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6"/>
              <a:endCxn id="7" idx="2"/>
            </p:cNvCxnSpPr>
            <p:nvPr/>
          </p:nvCxnSpPr>
          <p:spPr>
            <a:xfrm>
              <a:off x="6457950" y="1217282"/>
              <a:ext cx="14031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5"/>
              <a:endCxn id="9" idx="7"/>
            </p:cNvCxnSpPr>
            <p:nvPr/>
          </p:nvCxnSpPr>
          <p:spPr>
            <a:xfrm flipH="1">
              <a:off x="8238542" y="1388793"/>
              <a:ext cx="1"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0"/>
              <a:endCxn id="7" idx="4"/>
            </p:cNvCxnSpPr>
            <p:nvPr/>
          </p:nvCxnSpPr>
          <p:spPr>
            <a:xfrm flipV="1">
              <a:off x="8082215" y="1459835"/>
              <a:ext cx="1" cy="106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918283" y="934489"/>
              <a:ext cx="261437" cy="323165"/>
            </a:xfrm>
            <a:prstGeom prst="rect">
              <a:avLst/>
            </a:prstGeom>
            <a:noFill/>
          </p:spPr>
          <p:txBody>
            <a:bodyPr wrap="square" rtlCol="0">
              <a:spAutoFit/>
            </a:bodyPr>
            <a:lstStyle/>
            <a:p>
              <a:r>
                <a:rPr lang="en-US" sz="1500" dirty="0"/>
                <a:t>1</a:t>
              </a:r>
            </a:p>
          </p:txBody>
        </p:sp>
        <p:sp>
          <p:nvSpPr>
            <p:cNvPr id="19" name="TextBox 18"/>
            <p:cNvSpPr txBox="1"/>
            <p:nvPr/>
          </p:nvSpPr>
          <p:spPr>
            <a:xfrm>
              <a:off x="6549525" y="2112389"/>
              <a:ext cx="261437" cy="323165"/>
            </a:xfrm>
            <a:prstGeom prst="rect">
              <a:avLst/>
            </a:prstGeom>
            <a:noFill/>
          </p:spPr>
          <p:txBody>
            <a:bodyPr wrap="square" rtlCol="0">
              <a:spAutoFit/>
            </a:bodyPr>
            <a:lstStyle/>
            <a:p>
              <a:r>
                <a:rPr lang="en-US" sz="1500" dirty="0"/>
                <a:t>1</a:t>
              </a:r>
            </a:p>
          </p:txBody>
        </p:sp>
        <p:sp>
          <p:nvSpPr>
            <p:cNvPr id="20" name="TextBox 19"/>
            <p:cNvSpPr txBox="1"/>
            <p:nvPr/>
          </p:nvSpPr>
          <p:spPr>
            <a:xfrm>
              <a:off x="8238541" y="1873899"/>
              <a:ext cx="261437" cy="323165"/>
            </a:xfrm>
            <a:prstGeom prst="rect">
              <a:avLst/>
            </a:prstGeom>
            <a:noFill/>
          </p:spPr>
          <p:txBody>
            <a:bodyPr wrap="square" rtlCol="0">
              <a:spAutoFit/>
            </a:bodyPr>
            <a:lstStyle/>
            <a:p>
              <a:r>
                <a:rPr lang="en-US" sz="1500" dirty="0"/>
                <a:t>1</a:t>
              </a:r>
            </a:p>
          </p:txBody>
        </p:sp>
        <p:sp>
          <p:nvSpPr>
            <p:cNvPr id="21" name="TextBox 20"/>
            <p:cNvSpPr txBox="1"/>
            <p:nvPr/>
          </p:nvSpPr>
          <p:spPr>
            <a:xfrm>
              <a:off x="5961816" y="1873899"/>
              <a:ext cx="261437" cy="323165"/>
            </a:xfrm>
            <a:prstGeom prst="rect">
              <a:avLst/>
            </a:prstGeom>
            <a:noFill/>
          </p:spPr>
          <p:txBody>
            <a:bodyPr wrap="square" rtlCol="0">
              <a:spAutoFit/>
            </a:bodyPr>
            <a:lstStyle/>
            <a:p>
              <a:r>
                <a:rPr lang="en-US" sz="1500" dirty="0"/>
                <a:t>2</a:t>
              </a:r>
            </a:p>
          </p:txBody>
        </p:sp>
        <p:sp>
          <p:nvSpPr>
            <p:cNvPr id="22" name="TextBox 21"/>
            <p:cNvSpPr txBox="1"/>
            <p:nvPr/>
          </p:nvSpPr>
          <p:spPr>
            <a:xfrm>
              <a:off x="6916079" y="2813248"/>
              <a:ext cx="486926" cy="323165"/>
            </a:xfrm>
            <a:prstGeom prst="rect">
              <a:avLst/>
            </a:prstGeom>
            <a:noFill/>
          </p:spPr>
          <p:txBody>
            <a:bodyPr wrap="square" rtlCol="0">
              <a:noAutofit/>
            </a:bodyPr>
            <a:lstStyle/>
            <a:p>
              <a:r>
                <a:rPr lang="en-US" sz="1500" dirty="0"/>
                <a:t>1.5</a:t>
              </a:r>
            </a:p>
          </p:txBody>
        </p:sp>
        <p:sp>
          <p:nvSpPr>
            <p:cNvPr id="23" name="TextBox 22"/>
            <p:cNvSpPr txBox="1"/>
            <p:nvPr/>
          </p:nvSpPr>
          <p:spPr>
            <a:xfrm>
              <a:off x="7788400" y="1857031"/>
              <a:ext cx="261437" cy="323165"/>
            </a:xfrm>
            <a:prstGeom prst="rect">
              <a:avLst/>
            </a:prstGeom>
            <a:noFill/>
          </p:spPr>
          <p:txBody>
            <a:bodyPr wrap="square" rtlCol="0">
              <a:spAutoFit/>
            </a:bodyPr>
            <a:lstStyle/>
            <a:p>
              <a:r>
                <a:rPr lang="en-US" sz="1500" dirty="0"/>
                <a:t>5</a:t>
              </a:r>
            </a:p>
          </p:txBody>
        </p:sp>
        <p:sp>
          <p:nvSpPr>
            <p:cNvPr id="24" name="TextBox 23"/>
            <p:cNvSpPr txBox="1"/>
            <p:nvPr/>
          </p:nvSpPr>
          <p:spPr>
            <a:xfrm>
              <a:off x="6675416" y="1488800"/>
              <a:ext cx="485733" cy="323165"/>
            </a:xfrm>
            <a:prstGeom prst="rect">
              <a:avLst/>
            </a:prstGeom>
            <a:noFill/>
          </p:spPr>
          <p:txBody>
            <a:bodyPr wrap="square" rtlCol="0">
              <a:noAutofit/>
            </a:bodyPr>
            <a:lstStyle/>
            <a:p>
              <a:r>
                <a:rPr lang="en-US" sz="1500" dirty="0"/>
                <a:t>0.5</a:t>
              </a:r>
            </a:p>
          </p:txBody>
        </p:sp>
        <p:sp>
          <p:nvSpPr>
            <p:cNvPr id="25" name="TextBox 24"/>
            <p:cNvSpPr txBox="1"/>
            <p:nvPr/>
          </p:nvSpPr>
          <p:spPr>
            <a:xfrm>
              <a:off x="7084802" y="2357762"/>
              <a:ext cx="555253" cy="323165"/>
            </a:xfrm>
            <a:prstGeom prst="rect">
              <a:avLst/>
            </a:prstGeom>
            <a:noFill/>
          </p:spPr>
          <p:txBody>
            <a:bodyPr wrap="square" rtlCol="0">
              <a:spAutoFit/>
            </a:bodyPr>
            <a:lstStyle/>
            <a:p>
              <a:r>
                <a:rPr lang="en-US" sz="1500" dirty="0"/>
                <a:t>1.5</a:t>
              </a:r>
            </a:p>
          </p:txBody>
        </p:sp>
      </p:grpSp>
      <p:sp>
        <p:nvSpPr>
          <p:cNvPr id="26" name="TextBox 25"/>
          <p:cNvSpPr txBox="1"/>
          <p:nvPr/>
        </p:nvSpPr>
        <p:spPr>
          <a:xfrm>
            <a:off x="932722" y="1348398"/>
            <a:ext cx="1845345" cy="369332"/>
          </a:xfrm>
          <a:prstGeom prst="rect">
            <a:avLst/>
          </a:prstGeom>
          <a:noFill/>
        </p:spPr>
        <p:txBody>
          <a:bodyPr wrap="square" rtlCol="0">
            <a:spAutoFit/>
          </a:bodyPr>
          <a:lstStyle/>
          <a:p>
            <a:r>
              <a:rPr lang="en-US" b="1" dirty="0"/>
              <a:t>Asymmetric TSP</a:t>
            </a:r>
          </a:p>
        </p:txBody>
      </p:sp>
      <p:graphicFrame>
        <p:nvGraphicFramePr>
          <p:cNvPr id="27" name="Table 26"/>
          <p:cNvGraphicFramePr>
            <a:graphicFrameLocks noGrp="1"/>
          </p:cNvGraphicFramePr>
          <p:nvPr/>
        </p:nvGraphicFramePr>
        <p:xfrm>
          <a:off x="5650573" y="1835102"/>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sp>
        <p:nvSpPr>
          <p:cNvPr id="28" name="TextBox 27"/>
          <p:cNvSpPr txBox="1"/>
          <p:nvPr/>
        </p:nvSpPr>
        <p:spPr>
          <a:xfrm>
            <a:off x="5909076" y="1348398"/>
            <a:ext cx="2444824" cy="369332"/>
          </a:xfrm>
          <a:prstGeom prst="rect">
            <a:avLst/>
          </a:prstGeom>
          <a:noFill/>
        </p:spPr>
        <p:txBody>
          <a:bodyPr wrap="square" rtlCol="0">
            <a:spAutoFit/>
          </a:bodyPr>
          <a:lstStyle/>
          <a:p>
            <a:r>
              <a:rPr lang="en-US" b="1" dirty="0"/>
              <a:t>Solution Trajectory</a:t>
            </a:r>
          </a:p>
        </p:txBody>
      </p:sp>
      <p:grpSp>
        <p:nvGrpSpPr>
          <p:cNvPr id="34" name="Group 33"/>
          <p:cNvGrpSpPr/>
          <p:nvPr/>
        </p:nvGrpSpPr>
        <p:grpSpPr>
          <a:xfrm>
            <a:off x="8240468" y="1805617"/>
            <a:ext cx="483177" cy="462007"/>
            <a:chOff x="7629899" y="2305368"/>
            <a:chExt cx="483177" cy="462007"/>
          </a:xfrm>
        </p:grpSpPr>
        <p:sp>
          <p:nvSpPr>
            <p:cNvPr id="33" name="Oval 32"/>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5.5</a:t>
              </a:r>
            </a:p>
          </p:txBody>
        </p:sp>
      </p:grpSp>
      <p:grpSp>
        <p:nvGrpSpPr>
          <p:cNvPr id="43" name="Group 42"/>
          <p:cNvGrpSpPr/>
          <p:nvPr/>
        </p:nvGrpSpPr>
        <p:grpSpPr>
          <a:xfrm>
            <a:off x="180547" y="4786292"/>
            <a:ext cx="3139064" cy="1115112"/>
            <a:chOff x="180547" y="4786292"/>
            <a:chExt cx="3139064" cy="1115112"/>
          </a:xfrm>
        </p:grpSpPr>
        <p:sp>
          <p:nvSpPr>
            <p:cNvPr id="40" name="TextBox 39"/>
            <p:cNvSpPr txBox="1"/>
            <p:nvPr/>
          </p:nvSpPr>
          <p:spPr>
            <a:xfrm>
              <a:off x="711141" y="5532072"/>
              <a:ext cx="2077877" cy="369332"/>
            </a:xfrm>
            <a:prstGeom prst="rect">
              <a:avLst/>
            </a:prstGeom>
            <a:noFill/>
          </p:spPr>
          <p:txBody>
            <a:bodyPr wrap="none" rtlCol="0">
              <a:spAutoFit/>
            </a:bodyPr>
            <a:lstStyle/>
            <a:p>
              <a:r>
                <a:rPr lang="en-US" dirty="0"/>
                <a:t>attributes = {moves}</a:t>
              </a:r>
            </a:p>
          </p:txBody>
        </p:sp>
        <p:sp>
          <p:nvSpPr>
            <p:cNvPr id="41" name="TextBox 40"/>
            <p:cNvSpPr txBox="1"/>
            <p:nvPr/>
          </p:nvSpPr>
          <p:spPr>
            <a:xfrm>
              <a:off x="895839" y="4786292"/>
              <a:ext cx="1708481" cy="369332"/>
            </a:xfrm>
            <a:prstGeom prst="rect">
              <a:avLst/>
            </a:prstGeom>
            <a:noFill/>
          </p:spPr>
          <p:txBody>
            <a:bodyPr wrap="none" rtlCol="0">
              <a:spAutoFit/>
            </a:bodyPr>
            <a:lstStyle/>
            <a:p>
              <a:r>
                <a:rPr lang="en-US" dirty="0"/>
                <a:t>solution = {tour}</a:t>
              </a:r>
            </a:p>
          </p:txBody>
        </p:sp>
        <p:sp>
          <p:nvSpPr>
            <p:cNvPr id="42" name="TextBox 41"/>
            <p:cNvSpPr txBox="1"/>
            <p:nvPr/>
          </p:nvSpPr>
          <p:spPr>
            <a:xfrm>
              <a:off x="180547" y="5156338"/>
              <a:ext cx="3139064" cy="369332"/>
            </a:xfrm>
            <a:prstGeom prst="rect">
              <a:avLst/>
            </a:prstGeom>
            <a:noFill/>
          </p:spPr>
          <p:txBody>
            <a:bodyPr wrap="none" rtlCol="0">
              <a:spAutoFit/>
            </a:bodyPr>
            <a:lstStyle/>
            <a:p>
              <a:r>
                <a:rPr lang="en-US" dirty="0"/>
                <a:t>move = {swap consecutive pair}</a:t>
              </a:r>
            </a:p>
          </p:txBody>
        </p:sp>
      </p:grpSp>
      <p:sp>
        <p:nvSpPr>
          <p:cNvPr id="60" name="TextBox 59"/>
          <p:cNvSpPr txBox="1"/>
          <p:nvPr/>
        </p:nvSpPr>
        <p:spPr>
          <a:xfrm>
            <a:off x="3734561" y="1348398"/>
            <a:ext cx="1560495" cy="646331"/>
          </a:xfrm>
          <a:prstGeom prst="rect">
            <a:avLst/>
          </a:prstGeom>
          <a:noFill/>
        </p:spPr>
        <p:txBody>
          <a:bodyPr wrap="square" rtlCol="0">
            <a:spAutoFit/>
          </a:bodyPr>
          <a:lstStyle/>
          <a:p>
            <a:pPr algn="ctr"/>
            <a:r>
              <a:rPr lang="en-US" b="1" dirty="0"/>
              <a:t>Tabu List</a:t>
            </a:r>
          </a:p>
          <a:p>
            <a:pPr algn="ctr"/>
            <a:r>
              <a:rPr lang="en-US" b="1" dirty="0"/>
              <a:t>(tenure = 3)</a:t>
            </a:r>
          </a:p>
        </p:txBody>
      </p:sp>
      <p:graphicFrame>
        <p:nvGraphicFramePr>
          <p:cNvPr id="61" name="Table 60"/>
          <p:cNvGraphicFramePr>
            <a:graphicFrameLocks noGrp="1"/>
          </p:cNvGraphicFramePr>
          <p:nvPr/>
        </p:nvGraphicFramePr>
        <p:xfrm>
          <a:off x="4137472" y="2086064"/>
          <a:ext cx="465701" cy="1920240"/>
        </p:xfrm>
        <a:graphic>
          <a:graphicData uri="http://schemas.openxmlformats.org/drawingml/2006/table">
            <a:tbl>
              <a:tblPr firstRow="1" bandRow="1">
                <a:tableStyleId>{5940675A-B579-460E-94D1-54222C63F5DA}</a:tableStyleId>
              </a:tblPr>
              <a:tblGrid>
                <a:gridCol w="465701">
                  <a:extLst>
                    <a:ext uri="{9D8B030D-6E8A-4147-A177-3AD203B41FA5}">
                      <a16:colId xmlns:a16="http://schemas.microsoft.com/office/drawing/2014/main" val="20000"/>
                    </a:ext>
                  </a:extLst>
                </a:gridCol>
              </a:tblGrid>
              <a:tr h="370840">
                <a:tc>
                  <a:txBody>
                    <a:bodyPr/>
                    <a:lstStyle/>
                    <a:p>
                      <a:pPr algn="ctr"/>
                      <a:r>
                        <a:rPr lang="en-US" dirty="0"/>
                        <a:t>CA</a:t>
                      </a:r>
                    </a:p>
                  </a:txBody>
                  <a:tcPr/>
                </a:tc>
                <a:extLst>
                  <a:ext uri="{0D108BD9-81ED-4DB2-BD59-A6C34878D82A}">
                    <a16:rowId xmlns:a16="http://schemas.microsoft.com/office/drawing/2014/main" val="10000"/>
                  </a:ext>
                </a:extLst>
              </a:tr>
              <a:tr h="370840">
                <a:tc>
                  <a:txBody>
                    <a:bodyPr/>
                    <a:lstStyle/>
                    <a:p>
                      <a:pPr algn="ctr"/>
                      <a:r>
                        <a:rPr lang="en-US" dirty="0"/>
                        <a:t>BD</a:t>
                      </a:r>
                    </a:p>
                  </a:txBody>
                  <a:tcPr/>
                </a:tc>
                <a:extLst>
                  <a:ext uri="{0D108BD9-81ED-4DB2-BD59-A6C34878D82A}">
                    <a16:rowId xmlns:a16="http://schemas.microsoft.com/office/drawing/2014/main" val="10001"/>
                  </a:ext>
                </a:extLst>
              </a:tr>
              <a:tr h="370840">
                <a:tc>
                  <a:txBody>
                    <a:bodyPr/>
                    <a:lstStyle/>
                    <a:p>
                      <a:pPr algn="ctr"/>
                      <a:r>
                        <a:rPr lang="en-US" dirty="0"/>
                        <a:t>CD</a:t>
                      </a:r>
                    </a:p>
                  </a:txBody>
                  <a:tcPr/>
                </a:tc>
                <a:extLst>
                  <a:ext uri="{0D108BD9-81ED-4DB2-BD59-A6C34878D82A}">
                    <a16:rowId xmlns:a16="http://schemas.microsoft.com/office/drawing/2014/main" val="10002"/>
                  </a:ext>
                </a:extLst>
              </a:tr>
            </a:tbl>
          </a:graphicData>
        </a:graphic>
      </p:graphicFrame>
      <p:graphicFrame>
        <p:nvGraphicFramePr>
          <p:cNvPr id="66" name="Table 65"/>
          <p:cNvGraphicFramePr>
            <a:graphicFrameLocks noGrp="1"/>
          </p:cNvGraphicFramePr>
          <p:nvPr/>
        </p:nvGraphicFramePr>
        <p:xfrm>
          <a:off x="5650573" y="2343968"/>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D</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pSp>
        <p:nvGrpSpPr>
          <p:cNvPr id="67" name="Group 66"/>
          <p:cNvGrpSpPr/>
          <p:nvPr/>
        </p:nvGrpSpPr>
        <p:grpSpPr>
          <a:xfrm>
            <a:off x="8240468" y="2314483"/>
            <a:ext cx="483177" cy="462007"/>
            <a:chOff x="7629899" y="2305368"/>
            <a:chExt cx="483177" cy="462007"/>
          </a:xfrm>
        </p:grpSpPr>
        <p:sp>
          <p:nvSpPr>
            <p:cNvPr id="68" name="Oval 67"/>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4.0</a:t>
              </a:r>
            </a:p>
          </p:txBody>
        </p:sp>
      </p:grpSp>
      <p:graphicFrame>
        <p:nvGraphicFramePr>
          <p:cNvPr id="73" name="Table 72"/>
          <p:cNvGraphicFramePr>
            <a:graphicFrameLocks noGrp="1"/>
          </p:cNvGraphicFramePr>
          <p:nvPr/>
        </p:nvGraphicFramePr>
        <p:xfrm>
          <a:off x="5650573" y="4044929"/>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D</a:t>
                      </a:r>
                    </a:p>
                  </a:txBody>
                  <a:tcPr anchor="ctr"/>
                </a:tc>
                <a:tc>
                  <a:txBody>
                    <a:bodyPr/>
                    <a:lstStyle/>
                    <a:p>
                      <a:pPr algn="ctr"/>
                      <a:r>
                        <a:rPr lang="en-US" dirty="0"/>
                        <a:t>C</a:t>
                      </a:r>
                    </a:p>
                  </a:txBody>
                  <a:tcPr anchor="ctr"/>
                </a:tc>
                <a:tc>
                  <a:txBody>
                    <a:bodyPr/>
                    <a:lstStyle/>
                    <a:p>
                      <a:pPr algn="ctr"/>
                      <a:r>
                        <a:rPr lang="en-US" dirty="0"/>
                        <a:t>B</a:t>
                      </a:r>
                    </a:p>
                  </a:txBody>
                  <a:tcPr anchor="ctr"/>
                </a:tc>
                <a:tc>
                  <a:txBody>
                    <a:bodyPr/>
                    <a:lstStyle/>
                    <a:p>
                      <a:pPr algn="ctr"/>
                      <a:r>
                        <a:rPr lang="en-US" dirty="0"/>
                        <a:t>A</a:t>
                      </a:r>
                    </a:p>
                  </a:txBody>
                  <a:tcPr anchor="ctr"/>
                </a:tc>
                <a:tc>
                  <a:txBody>
                    <a:bodyPr/>
                    <a:lstStyle/>
                    <a:p>
                      <a:pPr algn="ctr"/>
                      <a:r>
                        <a:rPr lang="en-US" dirty="0"/>
                        <a:t>D</a:t>
                      </a:r>
                    </a:p>
                  </a:txBody>
                  <a:tcPr anchor="ctr"/>
                </a:tc>
                <a:extLst>
                  <a:ext uri="{0D108BD9-81ED-4DB2-BD59-A6C34878D82A}">
                    <a16:rowId xmlns:a16="http://schemas.microsoft.com/office/drawing/2014/main" val="10000"/>
                  </a:ext>
                </a:extLst>
              </a:tr>
            </a:tbl>
          </a:graphicData>
        </a:graphic>
      </p:graphicFrame>
      <p:graphicFrame>
        <p:nvGraphicFramePr>
          <p:cNvPr id="77" name="Table 76"/>
          <p:cNvGraphicFramePr>
            <a:graphicFrameLocks noGrp="1"/>
          </p:cNvGraphicFramePr>
          <p:nvPr/>
        </p:nvGraphicFramePr>
        <p:xfrm>
          <a:off x="5650573" y="4591459"/>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C</a:t>
                      </a:r>
                    </a:p>
                  </a:txBody>
                  <a:tcPr anchor="ctr"/>
                </a:tc>
                <a:tc>
                  <a:txBody>
                    <a:bodyPr/>
                    <a:lstStyle/>
                    <a:p>
                      <a:pPr algn="ctr"/>
                      <a:r>
                        <a:rPr lang="en-US" dirty="0"/>
                        <a:t>B</a:t>
                      </a:r>
                    </a:p>
                  </a:txBody>
                  <a:tcPr anchor="ctr"/>
                </a:tc>
                <a:tc>
                  <a:txBody>
                    <a:bodyPr/>
                    <a:lstStyle/>
                    <a:p>
                      <a:pPr algn="ctr"/>
                      <a:r>
                        <a:rPr lang="en-US" dirty="0"/>
                        <a:t>D</a:t>
                      </a:r>
                    </a:p>
                  </a:txBody>
                  <a:tcPr anchor="ctr"/>
                </a:tc>
                <a:tc>
                  <a:txBody>
                    <a:bodyPr/>
                    <a:lstStyle/>
                    <a:p>
                      <a:pPr algn="ctr"/>
                      <a:r>
                        <a:rPr lang="en-US" dirty="0"/>
                        <a:t>A</a:t>
                      </a:r>
                    </a:p>
                  </a:txBody>
                  <a:tcPr anchor="ctr"/>
                </a:tc>
                <a:tc>
                  <a:txBody>
                    <a:bodyPr/>
                    <a:lstStyle/>
                    <a:p>
                      <a:pPr algn="ctr"/>
                      <a:r>
                        <a:rPr lang="en-US" dirty="0"/>
                        <a:t>C</a:t>
                      </a:r>
                    </a:p>
                  </a:txBody>
                  <a:tcPr anchor="ctr"/>
                </a:tc>
                <a:extLst>
                  <a:ext uri="{0D108BD9-81ED-4DB2-BD59-A6C34878D82A}">
                    <a16:rowId xmlns:a16="http://schemas.microsoft.com/office/drawing/2014/main" val="10000"/>
                  </a:ext>
                </a:extLst>
              </a:tr>
            </a:tbl>
          </a:graphicData>
        </a:graphic>
      </p:graphicFrame>
      <p:graphicFrame>
        <p:nvGraphicFramePr>
          <p:cNvPr id="81" name="Table 80"/>
          <p:cNvGraphicFramePr>
            <a:graphicFrameLocks noGrp="1"/>
          </p:cNvGraphicFramePr>
          <p:nvPr/>
        </p:nvGraphicFramePr>
        <p:xfrm>
          <a:off x="5650573" y="5137989"/>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C</a:t>
                      </a:r>
                    </a:p>
                  </a:txBody>
                  <a:tcPr anchor="ctr"/>
                </a:tc>
                <a:extLst>
                  <a:ext uri="{0D108BD9-81ED-4DB2-BD59-A6C34878D82A}">
                    <a16:rowId xmlns:a16="http://schemas.microsoft.com/office/drawing/2014/main" val="10000"/>
                  </a:ext>
                </a:extLst>
              </a:tr>
            </a:tbl>
          </a:graphicData>
        </a:graphic>
      </p:graphicFrame>
      <p:graphicFrame>
        <p:nvGraphicFramePr>
          <p:cNvPr id="84" name="Table 83"/>
          <p:cNvGraphicFramePr>
            <a:graphicFrameLocks noGrp="1"/>
          </p:cNvGraphicFramePr>
          <p:nvPr/>
        </p:nvGraphicFramePr>
        <p:xfrm>
          <a:off x="5650573" y="5684520"/>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D</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cxnSp>
        <p:nvCxnSpPr>
          <p:cNvPr id="88" name="Straight Connector 87"/>
          <p:cNvCxnSpPr/>
          <p:nvPr/>
        </p:nvCxnSpPr>
        <p:spPr>
          <a:xfrm>
            <a:off x="5481681" y="3860249"/>
            <a:ext cx="3241964"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9" name="Table 88"/>
          <p:cNvGraphicFramePr>
            <a:graphicFrameLocks noGrp="1"/>
          </p:cNvGraphicFramePr>
          <p:nvPr/>
        </p:nvGraphicFramePr>
        <p:xfrm>
          <a:off x="4827623" y="4044929"/>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CD</a:t>
                      </a:r>
                    </a:p>
                  </a:txBody>
                  <a:tcPr anchor="ctr">
                    <a:solidFill>
                      <a:srgbClr val="C00000"/>
                    </a:solidFill>
                  </a:tcPr>
                </a:tc>
                <a:extLst>
                  <a:ext uri="{0D108BD9-81ED-4DB2-BD59-A6C34878D82A}">
                    <a16:rowId xmlns:a16="http://schemas.microsoft.com/office/drawing/2014/main" val="10000"/>
                  </a:ext>
                </a:extLst>
              </a:tr>
            </a:tbl>
          </a:graphicData>
        </a:graphic>
      </p:graphicFrame>
      <p:graphicFrame>
        <p:nvGraphicFramePr>
          <p:cNvPr id="90" name="Table 89"/>
          <p:cNvGraphicFramePr>
            <a:graphicFrameLocks noGrp="1"/>
          </p:cNvGraphicFramePr>
          <p:nvPr/>
        </p:nvGraphicFramePr>
        <p:xfrm>
          <a:off x="4827623" y="4591459"/>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DB</a:t>
                      </a:r>
                    </a:p>
                  </a:txBody>
                  <a:tcPr anchor="ctr">
                    <a:solidFill>
                      <a:srgbClr val="C00000"/>
                    </a:solidFill>
                  </a:tcPr>
                </a:tc>
                <a:extLst>
                  <a:ext uri="{0D108BD9-81ED-4DB2-BD59-A6C34878D82A}">
                    <a16:rowId xmlns:a16="http://schemas.microsoft.com/office/drawing/2014/main" val="10000"/>
                  </a:ext>
                </a:extLst>
              </a:tr>
            </a:tbl>
          </a:graphicData>
        </a:graphic>
      </p:graphicFrame>
      <p:graphicFrame>
        <p:nvGraphicFramePr>
          <p:cNvPr id="91" name="Table 90"/>
          <p:cNvGraphicFramePr>
            <a:graphicFrameLocks noGrp="1"/>
          </p:cNvGraphicFramePr>
          <p:nvPr/>
        </p:nvGraphicFramePr>
        <p:xfrm>
          <a:off x="4827623" y="5137989"/>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BA</a:t>
                      </a:r>
                    </a:p>
                  </a:txBody>
                  <a:tcPr anchor="ctr"/>
                </a:tc>
                <a:extLst>
                  <a:ext uri="{0D108BD9-81ED-4DB2-BD59-A6C34878D82A}">
                    <a16:rowId xmlns:a16="http://schemas.microsoft.com/office/drawing/2014/main" val="10000"/>
                  </a:ext>
                </a:extLst>
              </a:tr>
            </a:tbl>
          </a:graphicData>
        </a:graphic>
      </p:graphicFrame>
      <p:graphicFrame>
        <p:nvGraphicFramePr>
          <p:cNvPr id="92" name="Table 91"/>
          <p:cNvGraphicFramePr>
            <a:graphicFrameLocks noGrp="1"/>
          </p:cNvGraphicFramePr>
          <p:nvPr/>
        </p:nvGraphicFramePr>
        <p:xfrm>
          <a:off x="4827623" y="5684520"/>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AC</a:t>
                      </a:r>
                    </a:p>
                  </a:txBody>
                  <a:tcPr anchor="ctr">
                    <a:solidFill>
                      <a:srgbClr val="C00000"/>
                    </a:solidFill>
                  </a:tcPr>
                </a:tc>
                <a:extLst>
                  <a:ext uri="{0D108BD9-81ED-4DB2-BD59-A6C34878D82A}">
                    <a16:rowId xmlns:a16="http://schemas.microsoft.com/office/drawing/2014/main" val="10000"/>
                  </a:ext>
                </a:extLst>
              </a:tr>
            </a:tbl>
          </a:graphicData>
        </a:graphic>
      </p:graphicFrame>
      <p:graphicFrame>
        <p:nvGraphicFramePr>
          <p:cNvPr id="62" name="Table 61"/>
          <p:cNvGraphicFramePr>
            <a:graphicFrameLocks noGrp="1"/>
          </p:cNvGraphicFramePr>
          <p:nvPr/>
        </p:nvGraphicFramePr>
        <p:xfrm>
          <a:off x="5650573" y="2879374"/>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D</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pSp>
        <p:nvGrpSpPr>
          <p:cNvPr id="63" name="Group 62"/>
          <p:cNvGrpSpPr/>
          <p:nvPr/>
        </p:nvGrpSpPr>
        <p:grpSpPr>
          <a:xfrm>
            <a:off x="8240468" y="2849889"/>
            <a:ext cx="483177" cy="462007"/>
            <a:chOff x="7629899" y="2305368"/>
            <a:chExt cx="483177" cy="462007"/>
          </a:xfrm>
        </p:grpSpPr>
        <p:sp>
          <p:nvSpPr>
            <p:cNvPr id="64" name="Oval 63"/>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4.5</a:t>
              </a:r>
            </a:p>
          </p:txBody>
        </p:sp>
      </p:grpSp>
      <p:grpSp>
        <p:nvGrpSpPr>
          <p:cNvPr id="112" name="Group 111"/>
          <p:cNvGrpSpPr/>
          <p:nvPr/>
        </p:nvGrpSpPr>
        <p:grpSpPr>
          <a:xfrm>
            <a:off x="8240468" y="4015444"/>
            <a:ext cx="483177" cy="462007"/>
            <a:chOff x="7629899" y="2305368"/>
            <a:chExt cx="483177" cy="462007"/>
          </a:xfrm>
        </p:grpSpPr>
        <p:sp>
          <p:nvSpPr>
            <p:cNvPr id="113" name="Oval 112"/>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9.5</a:t>
              </a:r>
            </a:p>
          </p:txBody>
        </p:sp>
      </p:grpSp>
      <p:grpSp>
        <p:nvGrpSpPr>
          <p:cNvPr id="115" name="Group 114"/>
          <p:cNvGrpSpPr/>
          <p:nvPr/>
        </p:nvGrpSpPr>
        <p:grpSpPr>
          <a:xfrm>
            <a:off x="8240468" y="4561974"/>
            <a:ext cx="483177" cy="462007"/>
            <a:chOff x="7629899" y="2305368"/>
            <a:chExt cx="483177" cy="462007"/>
          </a:xfrm>
        </p:grpSpPr>
        <p:sp>
          <p:nvSpPr>
            <p:cNvPr id="116" name="Oval 115"/>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9.5</a:t>
              </a:r>
            </a:p>
          </p:txBody>
        </p:sp>
      </p:grpSp>
      <p:grpSp>
        <p:nvGrpSpPr>
          <p:cNvPr id="118" name="Group 117"/>
          <p:cNvGrpSpPr/>
          <p:nvPr/>
        </p:nvGrpSpPr>
        <p:grpSpPr>
          <a:xfrm>
            <a:off x="8240468" y="5655035"/>
            <a:ext cx="483177" cy="462007"/>
            <a:chOff x="7629899" y="2305368"/>
            <a:chExt cx="483177" cy="462007"/>
          </a:xfrm>
        </p:grpSpPr>
        <p:sp>
          <p:nvSpPr>
            <p:cNvPr id="119" name="Oval 118"/>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4.5</a:t>
              </a:r>
            </a:p>
          </p:txBody>
        </p:sp>
      </p:grpSp>
      <p:grpSp>
        <p:nvGrpSpPr>
          <p:cNvPr id="121" name="Group 120"/>
          <p:cNvGrpSpPr/>
          <p:nvPr/>
        </p:nvGrpSpPr>
        <p:grpSpPr>
          <a:xfrm>
            <a:off x="8240468" y="5108504"/>
            <a:ext cx="483177" cy="462007"/>
            <a:chOff x="7629899" y="2305368"/>
            <a:chExt cx="483177" cy="462007"/>
          </a:xfrm>
        </p:grpSpPr>
        <p:sp>
          <p:nvSpPr>
            <p:cNvPr id="122" name="Oval 121"/>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5.5</a:t>
              </a:r>
            </a:p>
          </p:txBody>
        </p:sp>
      </p:grpSp>
      <p:graphicFrame>
        <p:nvGraphicFramePr>
          <p:cNvPr id="70" name="Table 69"/>
          <p:cNvGraphicFramePr>
            <a:graphicFrameLocks noGrp="1"/>
          </p:cNvGraphicFramePr>
          <p:nvPr/>
        </p:nvGraphicFramePr>
        <p:xfrm>
          <a:off x="5650573" y="3425468"/>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B</a:t>
                      </a:r>
                    </a:p>
                  </a:txBody>
                  <a:tcPr anchor="ctr"/>
                </a:tc>
                <a:tc>
                  <a:txBody>
                    <a:bodyPr/>
                    <a:lstStyle/>
                    <a:p>
                      <a:pPr algn="ctr"/>
                      <a:r>
                        <a:rPr lang="en-US" dirty="0"/>
                        <a:t>A</a:t>
                      </a:r>
                    </a:p>
                  </a:txBody>
                  <a:tcPr anchor="ctr"/>
                </a:tc>
                <a:tc>
                  <a:txBody>
                    <a:bodyPr/>
                    <a:lstStyle/>
                    <a:p>
                      <a:pPr algn="ctr"/>
                      <a:r>
                        <a:rPr lang="en-US" dirty="0"/>
                        <a:t>C</a:t>
                      </a:r>
                    </a:p>
                  </a:txBody>
                  <a:tcPr anchor="ctr"/>
                </a:tc>
                <a:extLst>
                  <a:ext uri="{0D108BD9-81ED-4DB2-BD59-A6C34878D82A}">
                    <a16:rowId xmlns:a16="http://schemas.microsoft.com/office/drawing/2014/main" val="10000"/>
                  </a:ext>
                </a:extLst>
              </a:tr>
            </a:tbl>
          </a:graphicData>
        </a:graphic>
      </p:graphicFrame>
      <p:grpSp>
        <p:nvGrpSpPr>
          <p:cNvPr id="71" name="Group 70"/>
          <p:cNvGrpSpPr/>
          <p:nvPr/>
        </p:nvGrpSpPr>
        <p:grpSpPr>
          <a:xfrm>
            <a:off x="8240468" y="3395983"/>
            <a:ext cx="483177" cy="462007"/>
            <a:chOff x="7629899" y="2305368"/>
            <a:chExt cx="483177" cy="462007"/>
          </a:xfrm>
        </p:grpSpPr>
        <p:sp>
          <p:nvSpPr>
            <p:cNvPr id="72" name="Oval 71"/>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5.0</a:t>
              </a:r>
            </a:p>
          </p:txBody>
        </p:sp>
      </p:grpSp>
    </p:spTree>
    <p:extLst>
      <p:ext uri="{BB962C8B-B14F-4D97-AF65-F5344CB8AC3E}">
        <p14:creationId xmlns:p14="http://schemas.microsoft.com/office/powerpoint/2010/main" val="9029614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TABU SEARCH</a:t>
            </a:r>
          </a:p>
        </p:txBody>
      </p:sp>
      <p:grpSp>
        <p:nvGrpSpPr>
          <p:cNvPr id="4" name="Group 3"/>
          <p:cNvGrpSpPr/>
          <p:nvPr/>
        </p:nvGrpSpPr>
        <p:grpSpPr>
          <a:xfrm>
            <a:off x="531971" y="1880549"/>
            <a:ext cx="2538162" cy="2201924"/>
            <a:chOff x="5961816" y="934489"/>
            <a:chExt cx="2538162" cy="2201924"/>
          </a:xfrm>
        </p:grpSpPr>
        <p:sp>
          <p:nvSpPr>
            <p:cNvPr id="6" name="Oval 5"/>
            <p:cNvSpPr/>
            <p:nvPr/>
          </p:nvSpPr>
          <p:spPr>
            <a:xfrm>
              <a:off x="6015789"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a:t>
              </a:r>
            </a:p>
          </p:txBody>
        </p:sp>
        <p:sp>
          <p:nvSpPr>
            <p:cNvPr id="7" name="Oval 6"/>
            <p:cNvSpPr/>
            <p:nvPr/>
          </p:nvSpPr>
          <p:spPr>
            <a:xfrm>
              <a:off x="7861135"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t>
              </a:r>
            </a:p>
          </p:txBody>
        </p:sp>
        <p:sp>
          <p:nvSpPr>
            <p:cNvPr id="8" name="Oval 7"/>
            <p:cNvSpPr/>
            <p:nvPr/>
          </p:nvSpPr>
          <p:spPr>
            <a:xfrm>
              <a:off x="6015789"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
              </a:r>
            </a:p>
          </p:txBody>
        </p:sp>
        <p:sp>
          <p:nvSpPr>
            <p:cNvPr id="9" name="Oval 8"/>
            <p:cNvSpPr/>
            <p:nvPr/>
          </p:nvSpPr>
          <p:spPr>
            <a:xfrm>
              <a:off x="7861134"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t>
              </a:r>
            </a:p>
          </p:txBody>
        </p:sp>
        <p:cxnSp>
          <p:nvCxnSpPr>
            <p:cNvPr id="10" name="Straight Arrow Connector 9"/>
            <p:cNvCxnSpPr>
              <a:stCxn id="6" idx="4"/>
              <a:endCxn id="9" idx="2"/>
            </p:cNvCxnSpPr>
            <p:nvPr/>
          </p:nvCxnSpPr>
          <p:spPr>
            <a:xfrm>
              <a:off x="6236870" y="1459835"/>
              <a:ext cx="1624264" cy="1308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1"/>
              <a:endCxn id="6" idx="5"/>
            </p:cNvCxnSpPr>
            <p:nvPr/>
          </p:nvCxnSpPr>
          <p:spPr>
            <a:xfrm flipH="1" flipV="1">
              <a:off x="6393197" y="1388793"/>
              <a:ext cx="1532690"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4"/>
              <a:endCxn id="8" idx="0"/>
            </p:cNvCxnSpPr>
            <p:nvPr/>
          </p:nvCxnSpPr>
          <p:spPr>
            <a:xfrm>
              <a:off x="6236870" y="1459835"/>
              <a:ext cx="0" cy="1066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9" idx="2"/>
            </p:cNvCxnSpPr>
            <p:nvPr/>
          </p:nvCxnSpPr>
          <p:spPr>
            <a:xfrm>
              <a:off x="6457950" y="2768647"/>
              <a:ext cx="1403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3"/>
              <a:endCxn id="8" idx="7"/>
            </p:cNvCxnSpPr>
            <p:nvPr/>
          </p:nvCxnSpPr>
          <p:spPr>
            <a:xfrm flipH="1">
              <a:off x="6393197" y="1388793"/>
              <a:ext cx="1532691" cy="1208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6"/>
              <a:endCxn id="7" idx="2"/>
            </p:cNvCxnSpPr>
            <p:nvPr/>
          </p:nvCxnSpPr>
          <p:spPr>
            <a:xfrm>
              <a:off x="6457950" y="1217282"/>
              <a:ext cx="14031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5"/>
              <a:endCxn id="9" idx="7"/>
            </p:cNvCxnSpPr>
            <p:nvPr/>
          </p:nvCxnSpPr>
          <p:spPr>
            <a:xfrm flipH="1">
              <a:off x="8238542" y="1388793"/>
              <a:ext cx="1"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0"/>
              <a:endCxn id="7" idx="4"/>
            </p:cNvCxnSpPr>
            <p:nvPr/>
          </p:nvCxnSpPr>
          <p:spPr>
            <a:xfrm flipV="1">
              <a:off x="8082215" y="1459835"/>
              <a:ext cx="1" cy="106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918283" y="934489"/>
              <a:ext cx="261437" cy="323165"/>
            </a:xfrm>
            <a:prstGeom prst="rect">
              <a:avLst/>
            </a:prstGeom>
            <a:noFill/>
          </p:spPr>
          <p:txBody>
            <a:bodyPr wrap="square" rtlCol="0">
              <a:spAutoFit/>
            </a:bodyPr>
            <a:lstStyle/>
            <a:p>
              <a:r>
                <a:rPr lang="en-US" sz="1500" dirty="0"/>
                <a:t>1</a:t>
              </a:r>
            </a:p>
          </p:txBody>
        </p:sp>
        <p:sp>
          <p:nvSpPr>
            <p:cNvPr id="19" name="TextBox 18"/>
            <p:cNvSpPr txBox="1"/>
            <p:nvPr/>
          </p:nvSpPr>
          <p:spPr>
            <a:xfrm>
              <a:off x="6549525" y="2112389"/>
              <a:ext cx="261437" cy="323165"/>
            </a:xfrm>
            <a:prstGeom prst="rect">
              <a:avLst/>
            </a:prstGeom>
            <a:noFill/>
          </p:spPr>
          <p:txBody>
            <a:bodyPr wrap="square" rtlCol="0">
              <a:spAutoFit/>
            </a:bodyPr>
            <a:lstStyle/>
            <a:p>
              <a:r>
                <a:rPr lang="en-US" sz="1500" dirty="0"/>
                <a:t>1</a:t>
              </a:r>
            </a:p>
          </p:txBody>
        </p:sp>
        <p:sp>
          <p:nvSpPr>
            <p:cNvPr id="20" name="TextBox 19"/>
            <p:cNvSpPr txBox="1"/>
            <p:nvPr/>
          </p:nvSpPr>
          <p:spPr>
            <a:xfrm>
              <a:off x="8238541" y="1873899"/>
              <a:ext cx="261437" cy="323165"/>
            </a:xfrm>
            <a:prstGeom prst="rect">
              <a:avLst/>
            </a:prstGeom>
            <a:noFill/>
          </p:spPr>
          <p:txBody>
            <a:bodyPr wrap="square" rtlCol="0">
              <a:spAutoFit/>
            </a:bodyPr>
            <a:lstStyle/>
            <a:p>
              <a:r>
                <a:rPr lang="en-US" sz="1500" dirty="0"/>
                <a:t>1</a:t>
              </a:r>
            </a:p>
          </p:txBody>
        </p:sp>
        <p:sp>
          <p:nvSpPr>
            <p:cNvPr id="21" name="TextBox 20"/>
            <p:cNvSpPr txBox="1"/>
            <p:nvPr/>
          </p:nvSpPr>
          <p:spPr>
            <a:xfrm>
              <a:off x="5961816" y="1873899"/>
              <a:ext cx="261437" cy="323165"/>
            </a:xfrm>
            <a:prstGeom prst="rect">
              <a:avLst/>
            </a:prstGeom>
            <a:noFill/>
          </p:spPr>
          <p:txBody>
            <a:bodyPr wrap="square" rtlCol="0">
              <a:spAutoFit/>
            </a:bodyPr>
            <a:lstStyle/>
            <a:p>
              <a:r>
                <a:rPr lang="en-US" sz="1500" dirty="0"/>
                <a:t>2</a:t>
              </a:r>
            </a:p>
          </p:txBody>
        </p:sp>
        <p:sp>
          <p:nvSpPr>
            <p:cNvPr id="22" name="TextBox 21"/>
            <p:cNvSpPr txBox="1"/>
            <p:nvPr/>
          </p:nvSpPr>
          <p:spPr>
            <a:xfrm>
              <a:off x="6916079" y="2813248"/>
              <a:ext cx="486926" cy="323165"/>
            </a:xfrm>
            <a:prstGeom prst="rect">
              <a:avLst/>
            </a:prstGeom>
            <a:noFill/>
          </p:spPr>
          <p:txBody>
            <a:bodyPr wrap="square" rtlCol="0">
              <a:noAutofit/>
            </a:bodyPr>
            <a:lstStyle/>
            <a:p>
              <a:r>
                <a:rPr lang="en-US" sz="1500" dirty="0"/>
                <a:t>1.5</a:t>
              </a:r>
            </a:p>
          </p:txBody>
        </p:sp>
        <p:sp>
          <p:nvSpPr>
            <p:cNvPr id="23" name="TextBox 22"/>
            <p:cNvSpPr txBox="1"/>
            <p:nvPr/>
          </p:nvSpPr>
          <p:spPr>
            <a:xfrm>
              <a:off x="7788400" y="1857031"/>
              <a:ext cx="261437" cy="323165"/>
            </a:xfrm>
            <a:prstGeom prst="rect">
              <a:avLst/>
            </a:prstGeom>
            <a:noFill/>
          </p:spPr>
          <p:txBody>
            <a:bodyPr wrap="square" rtlCol="0">
              <a:spAutoFit/>
            </a:bodyPr>
            <a:lstStyle/>
            <a:p>
              <a:r>
                <a:rPr lang="en-US" sz="1500" dirty="0"/>
                <a:t>5</a:t>
              </a:r>
            </a:p>
          </p:txBody>
        </p:sp>
        <p:sp>
          <p:nvSpPr>
            <p:cNvPr id="24" name="TextBox 23"/>
            <p:cNvSpPr txBox="1"/>
            <p:nvPr/>
          </p:nvSpPr>
          <p:spPr>
            <a:xfrm>
              <a:off x="6675416" y="1488800"/>
              <a:ext cx="485733" cy="323165"/>
            </a:xfrm>
            <a:prstGeom prst="rect">
              <a:avLst/>
            </a:prstGeom>
            <a:noFill/>
          </p:spPr>
          <p:txBody>
            <a:bodyPr wrap="square" rtlCol="0">
              <a:noAutofit/>
            </a:bodyPr>
            <a:lstStyle/>
            <a:p>
              <a:r>
                <a:rPr lang="en-US" sz="1500" dirty="0"/>
                <a:t>0.5</a:t>
              </a:r>
            </a:p>
          </p:txBody>
        </p:sp>
        <p:sp>
          <p:nvSpPr>
            <p:cNvPr id="25" name="TextBox 24"/>
            <p:cNvSpPr txBox="1"/>
            <p:nvPr/>
          </p:nvSpPr>
          <p:spPr>
            <a:xfrm>
              <a:off x="7084802" y="2357762"/>
              <a:ext cx="555253" cy="323165"/>
            </a:xfrm>
            <a:prstGeom prst="rect">
              <a:avLst/>
            </a:prstGeom>
            <a:noFill/>
          </p:spPr>
          <p:txBody>
            <a:bodyPr wrap="square" rtlCol="0">
              <a:spAutoFit/>
            </a:bodyPr>
            <a:lstStyle/>
            <a:p>
              <a:r>
                <a:rPr lang="en-US" sz="1500" dirty="0"/>
                <a:t>1.5</a:t>
              </a:r>
            </a:p>
          </p:txBody>
        </p:sp>
      </p:grpSp>
      <p:sp>
        <p:nvSpPr>
          <p:cNvPr id="26" name="TextBox 25"/>
          <p:cNvSpPr txBox="1"/>
          <p:nvPr/>
        </p:nvSpPr>
        <p:spPr>
          <a:xfrm>
            <a:off x="932722" y="1348398"/>
            <a:ext cx="1845345" cy="369332"/>
          </a:xfrm>
          <a:prstGeom prst="rect">
            <a:avLst/>
          </a:prstGeom>
          <a:noFill/>
        </p:spPr>
        <p:txBody>
          <a:bodyPr wrap="square" rtlCol="0">
            <a:spAutoFit/>
          </a:bodyPr>
          <a:lstStyle/>
          <a:p>
            <a:r>
              <a:rPr lang="en-US" b="1" dirty="0"/>
              <a:t>Asymmetric TSP</a:t>
            </a:r>
          </a:p>
        </p:txBody>
      </p:sp>
      <p:graphicFrame>
        <p:nvGraphicFramePr>
          <p:cNvPr id="27" name="Table 26"/>
          <p:cNvGraphicFramePr>
            <a:graphicFrameLocks noGrp="1"/>
          </p:cNvGraphicFramePr>
          <p:nvPr/>
        </p:nvGraphicFramePr>
        <p:xfrm>
          <a:off x="5650573" y="1835102"/>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sp>
        <p:nvSpPr>
          <p:cNvPr id="28" name="TextBox 27"/>
          <p:cNvSpPr txBox="1"/>
          <p:nvPr/>
        </p:nvSpPr>
        <p:spPr>
          <a:xfrm>
            <a:off x="5805143" y="1348398"/>
            <a:ext cx="2286528" cy="369332"/>
          </a:xfrm>
          <a:prstGeom prst="rect">
            <a:avLst/>
          </a:prstGeom>
          <a:noFill/>
        </p:spPr>
        <p:txBody>
          <a:bodyPr wrap="square" rtlCol="0">
            <a:noAutofit/>
          </a:bodyPr>
          <a:lstStyle/>
          <a:p>
            <a:r>
              <a:rPr lang="en-US" b="1" dirty="0"/>
              <a:t>Solution Trajectory</a:t>
            </a:r>
          </a:p>
        </p:txBody>
      </p:sp>
      <p:grpSp>
        <p:nvGrpSpPr>
          <p:cNvPr id="34" name="Group 33"/>
          <p:cNvGrpSpPr/>
          <p:nvPr/>
        </p:nvGrpSpPr>
        <p:grpSpPr>
          <a:xfrm>
            <a:off x="8240468" y="1805617"/>
            <a:ext cx="483177" cy="462007"/>
            <a:chOff x="7629899" y="2305368"/>
            <a:chExt cx="483177" cy="462007"/>
          </a:xfrm>
        </p:grpSpPr>
        <p:sp>
          <p:nvSpPr>
            <p:cNvPr id="33" name="Oval 32"/>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5.5</a:t>
              </a:r>
            </a:p>
          </p:txBody>
        </p:sp>
      </p:grpSp>
      <p:grpSp>
        <p:nvGrpSpPr>
          <p:cNvPr id="43" name="Group 42"/>
          <p:cNvGrpSpPr/>
          <p:nvPr/>
        </p:nvGrpSpPr>
        <p:grpSpPr>
          <a:xfrm>
            <a:off x="180547" y="4786292"/>
            <a:ext cx="3139064" cy="1115112"/>
            <a:chOff x="180547" y="4786292"/>
            <a:chExt cx="3139064" cy="1115112"/>
          </a:xfrm>
        </p:grpSpPr>
        <p:sp>
          <p:nvSpPr>
            <p:cNvPr id="40" name="TextBox 39"/>
            <p:cNvSpPr txBox="1"/>
            <p:nvPr/>
          </p:nvSpPr>
          <p:spPr>
            <a:xfrm>
              <a:off x="711141" y="5532072"/>
              <a:ext cx="2077877" cy="369332"/>
            </a:xfrm>
            <a:prstGeom prst="rect">
              <a:avLst/>
            </a:prstGeom>
            <a:noFill/>
          </p:spPr>
          <p:txBody>
            <a:bodyPr wrap="none" rtlCol="0">
              <a:spAutoFit/>
            </a:bodyPr>
            <a:lstStyle/>
            <a:p>
              <a:r>
                <a:rPr lang="en-US" dirty="0"/>
                <a:t>attributes = {moves}</a:t>
              </a:r>
            </a:p>
          </p:txBody>
        </p:sp>
        <p:sp>
          <p:nvSpPr>
            <p:cNvPr id="41" name="TextBox 40"/>
            <p:cNvSpPr txBox="1"/>
            <p:nvPr/>
          </p:nvSpPr>
          <p:spPr>
            <a:xfrm>
              <a:off x="895839" y="4786292"/>
              <a:ext cx="1708481" cy="369332"/>
            </a:xfrm>
            <a:prstGeom prst="rect">
              <a:avLst/>
            </a:prstGeom>
            <a:noFill/>
          </p:spPr>
          <p:txBody>
            <a:bodyPr wrap="none" rtlCol="0">
              <a:spAutoFit/>
            </a:bodyPr>
            <a:lstStyle/>
            <a:p>
              <a:r>
                <a:rPr lang="en-US" dirty="0"/>
                <a:t>solution = {tour}</a:t>
              </a:r>
            </a:p>
          </p:txBody>
        </p:sp>
        <p:sp>
          <p:nvSpPr>
            <p:cNvPr id="42" name="TextBox 41"/>
            <p:cNvSpPr txBox="1"/>
            <p:nvPr/>
          </p:nvSpPr>
          <p:spPr>
            <a:xfrm>
              <a:off x="180547" y="5156338"/>
              <a:ext cx="3139064" cy="369332"/>
            </a:xfrm>
            <a:prstGeom prst="rect">
              <a:avLst/>
            </a:prstGeom>
            <a:noFill/>
          </p:spPr>
          <p:txBody>
            <a:bodyPr wrap="none" rtlCol="0">
              <a:spAutoFit/>
            </a:bodyPr>
            <a:lstStyle/>
            <a:p>
              <a:r>
                <a:rPr lang="en-US" dirty="0"/>
                <a:t>move = {swap consecutive pair}</a:t>
              </a:r>
            </a:p>
          </p:txBody>
        </p:sp>
      </p:grpSp>
      <p:sp>
        <p:nvSpPr>
          <p:cNvPr id="60" name="TextBox 59"/>
          <p:cNvSpPr txBox="1"/>
          <p:nvPr/>
        </p:nvSpPr>
        <p:spPr>
          <a:xfrm>
            <a:off x="3668222" y="1348398"/>
            <a:ext cx="1459457" cy="646331"/>
          </a:xfrm>
          <a:prstGeom prst="rect">
            <a:avLst/>
          </a:prstGeom>
          <a:noFill/>
        </p:spPr>
        <p:txBody>
          <a:bodyPr wrap="square" rtlCol="0">
            <a:noAutofit/>
          </a:bodyPr>
          <a:lstStyle/>
          <a:p>
            <a:pPr algn="ctr"/>
            <a:r>
              <a:rPr lang="en-US" b="1" dirty="0"/>
              <a:t>Tabu List</a:t>
            </a:r>
          </a:p>
          <a:p>
            <a:pPr algn="ctr"/>
            <a:r>
              <a:rPr lang="en-US" b="1" dirty="0"/>
              <a:t>(tenure = 3)</a:t>
            </a:r>
          </a:p>
        </p:txBody>
      </p:sp>
      <p:graphicFrame>
        <p:nvGraphicFramePr>
          <p:cNvPr id="61" name="Table 60"/>
          <p:cNvGraphicFramePr>
            <a:graphicFrameLocks noGrp="1"/>
          </p:cNvGraphicFramePr>
          <p:nvPr/>
        </p:nvGraphicFramePr>
        <p:xfrm>
          <a:off x="4137472" y="2086064"/>
          <a:ext cx="465701" cy="1920240"/>
        </p:xfrm>
        <a:graphic>
          <a:graphicData uri="http://schemas.openxmlformats.org/drawingml/2006/table">
            <a:tbl>
              <a:tblPr firstRow="1" bandRow="1">
                <a:tableStyleId>{5940675A-B579-460E-94D1-54222C63F5DA}</a:tableStyleId>
              </a:tblPr>
              <a:tblGrid>
                <a:gridCol w="465701">
                  <a:extLst>
                    <a:ext uri="{9D8B030D-6E8A-4147-A177-3AD203B41FA5}">
                      <a16:colId xmlns:a16="http://schemas.microsoft.com/office/drawing/2014/main" val="20000"/>
                    </a:ext>
                  </a:extLst>
                </a:gridCol>
              </a:tblGrid>
              <a:tr h="370840">
                <a:tc>
                  <a:txBody>
                    <a:bodyPr/>
                    <a:lstStyle/>
                    <a:p>
                      <a:pPr algn="ctr"/>
                      <a:r>
                        <a:rPr lang="en-US" dirty="0"/>
                        <a:t>CA</a:t>
                      </a:r>
                    </a:p>
                  </a:txBody>
                  <a:tcPr/>
                </a:tc>
                <a:extLst>
                  <a:ext uri="{0D108BD9-81ED-4DB2-BD59-A6C34878D82A}">
                    <a16:rowId xmlns:a16="http://schemas.microsoft.com/office/drawing/2014/main" val="10000"/>
                  </a:ext>
                </a:extLst>
              </a:tr>
              <a:tr h="370840">
                <a:tc>
                  <a:txBody>
                    <a:bodyPr/>
                    <a:lstStyle/>
                    <a:p>
                      <a:pPr algn="ctr"/>
                      <a:r>
                        <a:rPr lang="en-US" dirty="0"/>
                        <a:t>BD</a:t>
                      </a:r>
                    </a:p>
                  </a:txBody>
                  <a:tcPr/>
                </a:tc>
                <a:extLst>
                  <a:ext uri="{0D108BD9-81ED-4DB2-BD59-A6C34878D82A}">
                    <a16:rowId xmlns:a16="http://schemas.microsoft.com/office/drawing/2014/main" val="10001"/>
                  </a:ext>
                </a:extLst>
              </a:tr>
              <a:tr h="370840">
                <a:tc>
                  <a:txBody>
                    <a:bodyPr/>
                    <a:lstStyle/>
                    <a:p>
                      <a:pPr algn="ctr"/>
                      <a:r>
                        <a:rPr lang="en-US" dirty="0"/>
                        <a:t>CD</a:t>
                      </a:r>
                    </a:p>
                  </a:txBody>
                  <a:tcPr/>
                </a:tc>
                <a:extLst>
                  <a:ext uri="{0D108BD9-81ED-4DB2-BD59-A6C34878D82A}">
                    <a16:rowId xmlns:a16="http://schemas.microsoft.com/office/drawing/2014/main" val="10002"/>
                  </a:ext>
                </a:extLst>
              </a:tr>
            </a:tbl>
          </a:graphicData>
        </a:graphic>
      </p:graphicFrame>
      <p:graphicFrame>
        <p:nvGraphicFramePr>
          <p:cNvPr id="66" name="Table 65"/>
          <p:cNvGraphicFramePr>
            <a:graphicFrameLocks noGrp="1"/>
          </p:cNvGraphicFramePr>
          <p:nvPr/>
        </p:nvGraphicFramePr>
        <p:xfrm>
          <a:off x="5650573" y="2343968"/>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D</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pSp>
        <p:nvGrpSpPr>
          <p:cNvPr id="67" name="Group 66"/>
          <p:cNvGrpSpPr/>
          <p:nvPr/>
        </p:nvGrpSpPr>
        <p:grpSpPr>
          <a:xfrm>
            <a:off x="8240468" y="2314483"/>
            <a:ext cx="483177" cy="462007"/>
            <a:chOff x="7629899" y="2305368"/>
            <a:chExt cx="483177" cy="462007"/>
          </a:xfrm>
        </p:grpSpPr>
        <p:sp>
          <p:nvSpPr>
            <p:cNvPr id="68" name="Oval 67"/>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4.0</a:t>
              </a:r>
            </a:p>
          </p:txBody>
        </p:sp>
      </p:grpSp>
      <p:graphicFrame>
        <p:nvGraphicFramePr>
          <p:cNvPr id="73" name="Table 72"/>
          <p:cNvGraphicFramePr>
            <a:graphicFrameLocks noGrp="1"/>
          </p:cNvGraphicFramePr>
          <p:nvPr/>
        </p:nvGraphicFramePr>
        <p:xfrm>
          <a:off x="5650573" y="4147080"/>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D</a:t>
                      </a:r>
                    </a:p>
                  </a:txBody>
                  <a:tcPr anchor="ctr"/>
                </a:tc>
                <a:tc>
                  <a:txBody>
                    <a:bodyPr/>
                    <a:lstStyle/>
                    <a:p>
                      <a:pPr algn="ctr"/>
                      <a:r>
                        <a:rPr lang="en-US" dirty="0"/>
                        <a:t>C</a:t>
                      </a:r>
                    </a:p>
                  </a:txBody>
                  <a:tcPr anchor="ctr"/>
                </a:tc>
                <a:tc>
                  <a:txBody>
                    <a:bodyPr/>
                    <a:lstStyle/>
                    <a:p>
                      <a:pPr algn="ctr"/>
                      <a:r>
                        <a:rPr lang="en-US" dirty="0"/>
                        <a:t>B</a:t>
                      </a:r>
                    </a:p>
                  </a:txBody>
                  <a:tcPr anchor="ctr"/>
                </a:tc>
                <a:tc>
                  <a:txBody>
                    <a:bodyPr/>
                    <a:lstStyle/>
                    <a:p>
                      <a:pPr algn="ctr"/>
                      <a:r>
                        <a:rPr lang="en-US" dirty="0"/>
                        <a:t>A</a:t>
                      </a:r>
                    </a:p>
                  </a:txBody>
                  <a:tcPr anchor="ctr"/>
                </a:tc>
                <a:tc>
                  <a:txBody>
                    <a:bodyPr/>
                    <a:lstStyle/>
                    <a:p>
                      <a:pPr algn="ctr"/>
                      <a:r>
                        <a:rPr lang="en-US" dirty="0"/>
                        <a:t>D</a:t>
                      </a:r>
                    </a:p>
                  </a:txBody>
                  <a:tcPr anchor="ctr"/>
                </a:tc>
                <a:extLst>
                  <a:ext uri="{0D108BD9-81ED-4DB2-BD59-A6C34878D82A}">
                    <a16:rowId xmlns:a16="http://schemas.microsoft.com/office/drawing/2014/main" val="10000"/>
                  </a:ext>
                </a:extLst>
              </a:tr>
            </a:tbl>
          </a:graphicData>
        </a:graphic>
      </p:graphicFrame>
      <p:graphicFrame>
        <p:nvGraphicFramePr>
          <p:cNvPr id="77" name="Table 76"/>
          <p:cNvGraphicFramePr>
            <a:graphicFrameLocks noGrp="1"/>
          </p:cNvGraphicFramePr>
          <p:nvPr/>
        </p:nvGraphicFramePr>
        <p:xfrm>
          <a:off x="5650573" y="4693610"/>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C</a:t>
                      </a:r>
                    </a:p>
                  </a:txBody>
                  <a:tcPr anchor="ctr"/>
                </a:tc>
                <a:tc>
                  <a:txBody>
                    <a:bodyPr/>
                    <a:lstStyle/>
                    <a:p>
                      <a:pPr algn="ctr"/>
                      <a:r>
                        <a:rPr lang="en-US" dirty="0"/>
                        <a:t>B</a:t>
                      </a:r>
                    </a:p>
                  </a:txBody>
                  <a:tcPr anchor="ctr"/>
                </a:tc>
                <a:tc>
                  <a:txBody>
                    <a:bodyPr/>
                    <a:lstStyle/>
                    <a:p>
                      <a:pPr algn="ctr"/>
                      <a:r>
                        <a:rPr lang="en-US" dirty="0"/>
                        <a:t>D</a:t>
                      </a:r>
                    </a:p>
                  </a:txBody>
                  <a:tcPr anchor="ctr"/>
                </a:tc>
                <a:tc>
                  <a:txBody>
                    <a:bodyPr/>
                    <a:lstStyle/>
                    <a:p>
                      <a:pPr algn="ctr"/>
                      <a:r>
                        <a:rPr lang="en-US" dirty="0"/>
                        <a:t>A</a:t>
                      </a:r>
                    </a:p>
                  </a:txBody>
                  <a:tcPr anchor="ctr"/>
                </a:tc>
                <a:tc>
                  <a:txBody>
                    <a:bodyPr/>
                    <a:lstStyle/>
                    <a:p>
                      <a:pPr algn="ctr"/>
                      <a:r>
                        <a:rPr lang="en-US" dirty="0"/>
                        <a:t>C</a:t>
                      </a:r>
                    </a:p>
                  </a:txBody>
                  <a:tcPr anchor="ctr"/>
                </a:tc>
                <a:extLst>
                  <a:ext uri="{0D108BD9-81ED-4DB2-BD59-A6C34878D82A}">
                    <a16:rowId xmlns:a16="http://schemas.microsoft.com/office/drawing/2014/main" val="10000"/>
                  </a:ext>
                </a:extLst>
              </a:tr>
            </a:tbl>
          </a:graphicData>
        </a:graphic>
      </p:graphicFrame>
      <p:graphicFrame>
        <p:nvGraphicFramePr>
          <p:cNvPr id="81" name="Table 80"/>
          <p:cNvGraphicFramePr>
            <a:graphicFrameLocks noGrp="1"/>
          </p:cNvGraphicFramePr>
          <p:nvPr/>
        </p:nvGraphicFramePr>
        <p:xfrm>
          <a:off x="5650573" y="5240140"/>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C</a:t>
                      </a:r>
                    </a:p>
                  </a:txBody>
                  <a:tcPr anchor="ctr"/>
                </a:tc>
                <a:extLst>
                  <a:ext uri="{0D108BD9-81ED-4DB2-BD59-A6C34878D82A}">
                    <a16:rowId xmlns:a16="http://schemas.microsoft.com/office/drawing/2014/main" val="10000"/>
                  </a:ext>
                </a:extLst>
              </a:tr>
            </a:tbl>
          </a:graphicData>
        </a:graphic>
      </p:graphicFrame>
      <p:graphicFrame>
        <p:nvGraphicFramePr>
          <p:cNvPr id="84" name="Table 83"/>
          <p:cNvGraphicFramePr>
            <a:graphicFrameLocks noGrp="1"/>
          </p:cNvGraphicFramePr>
          <p:nvPr/>
        </p:nvGraphicFramePr>
        <p:xfrm>
          <a:off x="5650573" y="5786671"/>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D</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cxnSp>
        <p:nvCxnSpPr>
          <p:cNvPr id="88" name="Straight Connector 87"/>
          <p:cNvCxnSpPr/>
          <p:nvPr/>
        </p:nvCxnSpPr>
        <p:spPr>
          <a:xfrm>
            <a:off x="5481681" y="3962400"/>
            <a:ext cx="3241964"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9" name="Table 88"/>
          <p:cNvGraphicFramePr>
            <a:graphicFrameLocks noGrp="1"/>
          </p:cNvGraphicFramePr>
          <p:nvPr/>
        </p:nvGraphicFramePr>
        <p:xfrm>
          <a:off x="4827623" y="4147080"/>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CD</a:t>
                      </a:r>
                    </a:p>
                  </a:txBody>
                  <a:tcPr anchor="ctr">
                    <a:solidFill>
                      <a:srgbClr val="C00000"/>
                    </a:solidFill>
                  </a:tcPr>
                </a:tc>
                <a:extLst>
                  <a:ext uri="{0D108BD9-81ED-4DB2-BD59-A6C34878D82A}">
                    <a16:rowId xmlns:a16="http://schemas.microsoft.com/office/drawing/2014/main" val="10000"/>
                  </a:ext>
                </a:extLst>
              </a:tr>
            </a:tbl>
          </a:graphicData>
        </a:graphic>
      </p:graphicFrame>
      <p:graphicFrame>
        <p:nvGraphicFramePr>
          <p:cNvPr id="90" name="Table 89"/>
          <p:cNvGraphicFramePr>
            <a:graphicFrameLocks noGrp="1"/>
          </p:cNvGraphicFramePr>
          <p:nvPr/>
        </p:nvGraphicFramePr>
        <p:xfrm>
          <a:off x="4827623" y="4693610"/>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DB</a:t>
                      </a:r>
                    </a:p>
                  </a:txBody>
                  <a:tcPr anchor="ctr">
                    <a:solidFill>
                      <a:srgbClr val="C00000"/>
                    </a:solidFill>
                  </a:tcPr>
                </a:tc>
                <a:extLst>
                  <a:ext uri="{0D108BD9-81ED-4DB2-BD59-A6C34878D82A}">
                    <a16:rowId xmlns:a16="http://schemas.microsoft.com/office/drawing/2014/main" val="10000"/>
                  </a:ext>
                </a:extLst>
              </a:tr>
            </a:tbl>
          </a:graphicData>
        </a:graphic>
      </p:graphicFrame>
      <p:graphicFrame>
        <p:nvGraphicFramePr>
          <p:cNvPr id="91" name="Table 90"/>
          <p:cNvGraphicFramePr>
            <a:graphicFrameLocks noGrp="1"/>
          </p:cNvGraphicFramePr>
          <p:nvPr/>
        </p:nvGraphicFramePr>
        <p:xfrm>
          <a:off x="4827623" y="5240140"/>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BA</a:t>
                      </a:r>
                    </a:p>
                  </a:txBody>
                  <a:tcPr anchor="ctr"/>
                </a:tc>
                <a:extLst>
                  <a:ext uri="{0D108BD9-81ED-4DB2-BD59-A6C34878D82A}">
                    <a16:rowId xmlns:a16="http://schemas.microsoft.com/office/drawing/2014/main" val="10000"/>
                  </a:ext>
                </a:extLst>
              </a:tr>
            </a:tbl>
          </a:graphicData>
        </a:graphic>
      </p:graphicFrame>
      <p:graphicFrame>
        <p:nvGraphicFramePr>
          <p:cNvPr id="92" name="Table 91"/>
          <p:cNvGraphicFramePr>
            <a:graphicFrameLocks noGrp="1"/>
          </p:cNvGraphicFramePr>
          <p:nvPr/>
        </p:nvGraphicFramePr>
        <p:xfrm>
          <a:off x="4827623" y="5786671"/>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AC</a:t>
                      </a:r>
                    </a:p>
                  </a:txBody>
                  <a:tcPr anchor="ctr">
                    <a:solidFill>
                      <a:srgbClr val="C00000"/>
                    </a:solidFill>
                  </a:tcPr>
                </a:tc>
                <a:extLst>
                  <a:ext uri="{0D108BD9-81ED-4DB2-BD59-A6C34878D82A}">
                    <a16:rowId xmlns:a16="http://schemas.microsoft.com/office/drawing/2014/main" val="10000"/>
                  </a:ext>
                </a:extLst>
              </a:tr>
            </a:tbl>
          </a:graphicData>
        </a:graphic>
      </p:graphicFrame>
      <p:graphicFrame>
        <p:nvGraphicFramePr>
          <p:cNvPr id="62" name="Table 61"/>
          <p:cNvGraphicFramePr>
            <a:graphicFrameLocks noGrp="1"/>
          </p:cNvGraphicFramePr>
          <p:nvPr/>
        </p:nvGraphicFramePr>
        <p:xfrm>
          <a:off x="5650573" y="2879374"/>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D</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pSp>
        <p:nvGrpSpPr>
          <p:cNvPr id="63" name="Group 62"/>
          <p:cNvGrpSpPr/>
          <p:nvPr/>
        </p:nvGrpSpPr>
        <p:grpSpPr>
          <a:xfrm>
            <a:off x="8240468" y="2849889"/>
            <a:ext cx="483177" cy="462007"/>
            <a:chOff x="7629899" y="2305368"/>
            <a:chExt cx="483177" cy="462007"/>
          </a:xfrm>
        </p:grpSpPr>
        <p:sp>
          <p:nvSpPr>
            <p:cNvPr id="64" name="Oval 63"/>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4.5</a:t>
              </a:r>
            </a:p>
          </p:txBody>
        </p:sp>
      </p:grpSp>
      <p:grpSp>
        <p:nvGrpSpPr>
          <p:cNvPr id="112" name="Group 111"/>
          <p:cNvGrpSpPr/>
          <p:nvPr/>
        </p:nvGrpSpPr>
        <p:grpSpPr>
          <a:xfrm>
            <a:off x="8240468" y="4117595"/>
            <a:ext cx="483177" cy="462007"/>
            <a:chOff x="7629899" y="2305368"/>
            <a:chExt cx="483177" cy="462007"/>
          </a:xfrm>
        </p:grpSpPr>
        <p:sp>
          <p:nvSpPr>
            <p:cNvPr id="113" name="Oval 112"/>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9.5</a:t>
              </a:r>
            </a:p>
          </p:txBody>
        </p:sp>
      </p:grpSp>
      <p:grpSp>
        <p:nvGrpSpPr>
          <p:cNvPr id="115" name="Group 114"/>
          <p:cNvGrpSpPr/>
          <p:nvPr/>
        </p:nvGrpSpPr>
        <p:grpSpPr>
          <a:xfrm>
            <a:off x="8240468" y="4664125"/>
            <a:ext cx="483177" cy="462007"/>
            <a:chOff x="7629899" y="2305368"/>
            <a:chExt cx="483177" cy="462007"/>
          </a:xfrm>
        </p:grpSpPr>
        <p:sp>
          <p:nvSpPr>
            <p:cNvPr id="116" name="Oval 115"/>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9.5</a:t>
              </a:r>
            </a:p>
          </p:txBody>
        </p:sp>
      </p:grpSp>
      <p:grpSp>
        <p:nvGrpSpPr>
          <p:cNvPr id="118" name="Group 117"/>
          <p:cNvGrpSpPr/>
          <p:nvPr/>
        </p:nvGrpSpPr>
        <p:grpSpPr>
          <a:xfrm>
            <a:off x="8240468" y="5757186"/>
            <a:ext cx="483177" cy="462007"/>
            <a:chOff x="7629899" y="2305368"/>
            <a:chExt cx="483177" cy="462007"/>
          </a:xfrm>
        </p:grpSpPr>
        <p:sp>
          <p:nvSpPr>
            <p:cNvPr id="119" name="Oval 118"/>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4.5</a:t>
              </a:r>
            </a:p>
          </p:txBody>
        </p:sp>
      </p:grpSp>
      <p:grpSp>
        <p:nvGrpSpPr>
          <p:cNvPr id="121" name="Group 120"/>
          <p:cNvGrpSpPr/>
          <p:nvPr/>
        </p:nvGrpSpPr>
        <p:grpSpPr>
          <a:xfrm>
            <a:off x="8240468" y="5210655"/>
            <a:ext cx="483177" cy="462007"/>
            <a:chOff x="7629899" y="2305368"/>
            <a:chExt cx="483177" cy="462007"/>
          </a:xfrm>
        </p:grpSpPr>
        <p:sp>
          <p:nvSpPr>
            <p:cNvPr id="122" name="Oval 121"/>
            <p:cNvSpPr/>
            <p:nvPr/>
          </p:nvSpPr>
          <p:spPr>
            <a:xfrm>
              <a:off x="7629899" y="2305368"/>
              <a:ext cx="483177" cy="462007"/>
            </a:xfrm>
            <a:prstGeom prst="ellipse">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5.5</a:t>
              </a:r>
            </a:p>
          </p:txBody>
        </p:sp>
      </p:grpSp>
      <p:graphicFrame>
        <p:nvGraphicFramePr>
          <p:cNvPr id="70" name="Table 69"/>
          <p:cNvGraphicFramePr>
            <a:graphicFrameLocks noGrp="1"/>
          </p:cNvGraphicFramePr>
          <p:nvPr/>
        </p:nvGraphicFramePr>
        <p:xfrm>
          <a:off x="5650573" y="3425468"/>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B</a:t>
                      </a:r>
                    </a:p>
                  </a:txBody>
                  <a:tcPr anchor="ctr"/>
                </a:tc>
                <a:tc>
                  <a:txBody>
                    <a:bodyPr/>
                    <a:lstStyle/>
                    <a:p>
                      <a:pPr algn="ctr"/>
                      <a:r>
                        <a:rPr lang="en-US" dirty="0"/>
                        <a:t>A</a:t>
                      </a:r>
                    </a:p>
                  </a:txBody>
                  <a:tcPr anchor="ctr"/>
                </a:tc>
                <a:tc>
                  <a:txBody>
                    <a:bodyPr/>
                    <a:lstStyle/>
                    <a:p>
                      <a:pPr algn="ctr"/>
                      <a:r>
                        <a:rPr lang="en-US" dirty="0"/>
                        <a:t>C</a:t>
                      </a:r>
                    </a:p>
                  </a:txBody>
                  <a:tcPr anchor="ctr"/>
                </a:tc>
                <a:extLst>
                  <a:ext uri="{0D108BD9-81ED-4DB2-BD59-A6C34878D82A}">
                    <a16:rowId xmlns:a16="http://schemas.microsoft.com/office/drawing/2014/main" val="10000"/>
                  </a:ext>
                </a:extLst>
              </a:tr>
            </a:tbl>
          </a:graphicData>
        </a:graphic>
      </p:graphicFrame>
      <p:grpSp>
        <p:nvGrpSpPr>
          <p:cNvPr id="71" name="Group 70"/>
          <p:cNvGrpSpPr/>
          <p:nvPr/>
        </p:nvGrpSpPr>
        <p:grpSpPr>
          <a:xfrm>
            <a:off x="8240468" y="3395983"/>
            <a:ext cx="483177" cy="462007"/>
            <a:chOff x="7629899" y="2305368"/>
            <a:chExt cx="483177" cy="462007"/>
          </a:xfrm>
        </p:grpSpPr>
        <p:sp>
          <p:nvSpPr>
            <p:cNvPr id="72" name="Oval 71"/>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5.0</a:t>
              </a:r>
            </a:p>
          </p:txBody>
        </p:sp>
      </p:grpSp>
    </p:spTree>
    <p:extLst>
      <p:ext uri="{BB962C8B-B14F-4D97-AF65-F5344CB8AC3E}">
        <p14:creationId xmlns:p14="http://schemas.microsoft.com/office/powerpoint/2010/main" val="1666431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altLang="zh-CN" dirty="0"/>
              <a:t>Genetic Algorithm (GA)</a:t>
            </a:r>
            <a:endParaRPr lang="en-US" dirty="0"/>
          </a:p>
        </p:txBody>
      </p:sp>
      <p:sp>
        <p:nvSpPr>
          <p:cNvPr id="9" name="Content Placeholder 6"/>
          <p:cNvSpPr>
            <a:spLocks noGrp="1"/>
          </p:cNvSpPr>
          <p:nvPr>
            <p:ph idx="4294967295"/>
          </p:nvPr>
        </p:nvSpPr>
        <p:spPr>
          <a:xfrm>
            <a:off x="177363" y="1904763"/>
            <a:ext cx="8749862" cy="3705791"/>
          </a:xfrm>
        </p:spPr>
        <p:txBody>
          <a:bodyPr>
            <a:normAutofit fontScale="70000" lnSpcReduction="20000"/>
          </a:bodyPr>
          <a:lstStyle/>
          <a:p>
            <a:pPr>
              <a:buFontTx/>
              <a:buChar char="-"/>
            </a:pPr>
            <a:r>
              <a:rPr lang="en-US" kern="1200" dirty="0">
                <a:solidFill>
                  <a:schemeClr val="tx1"/>
                </a:solidFill>
                <a:latin typeface="+mn-lt"/>
              </a:rPr>
              <a:t>GA generates an initial population of feasible solutions and recombines them in a way to guide their search towards more promising areas of the search space.</a:t>
            </a:r>
          </a:p>
          <a:p>
            <a:pPr>
              <a:buFontTx/>
              <a:buChar char="-"/>
            </a:pPr>
            <a:endParaRPr lang="en-US" dirty="0">
              <a:latin typeface="+mn-lt"/>
            </a:endParaRPr>
          </a:p>
          <a:p>
            <a:pPr>
              <a:buFontTx/>
              <a:buChar char="-"/>
            </a:pPr>
            <a:r>
              <a:rPr lang="en-US" kern="1200" dirty="0">
                <a:solidFill>
                  <a:schemeClr val="tx1"/>
                </a:solidFill>
                <a:latin typeface="+mn-lt"/>
              </a:rPr>
              <a:t>Each of these feasible solutions is encoded as </a:t>
            </a:r>
            <a:r>
              <a:rPr lang="en-US" i="1" u="sng" kern="1200" dirty="0">
                <a:solidFill>
                  <a:schemeClr val="tx1"/>
                </a:solidFill>
                <a:latin typeface="+mn-lt"/>
              </a:rPr>
              <a:t>chromosome</a:t>
            </a:r>
            <a:r>
              <a:rPr lang="en-US" kern="1200" dirty="0">
                <a:solidFill>
                  <a:schemeClr val="tx1"/>
                </a:solidFill>
                <a:latin typeface="+mn-lt"/>
              </a:rPr>
              <a:t>, also referred to as </a:t>
            </a:r>
            <a:r>
              <a:rPr lang="en-US" i="1" u="sng" kern="1200" dirty="0">
                <a:solidFill>
                  <a:schemeClr val="tx1"/>
                </a:solidFill>
                <a:latin typeface="+mn-lt"/>
              </a:rPr>
              <a:t>genotype</a:t>
            </a:r>
            <a:r>
              <a:rPr lang="en-US" kern="1200" dirty="0">
                <a:solidFill>
                  <a:schemeClr val="tx1"/>
                </a:solidFill>
                <a:latin typeface="+mn-lt"/>
              </a:rPr>
              <a:t>, and each of these chromosomes will get a measure of fitness through a fitness function (evaluation or objective function). </a:t>
            </a:r>
          </a:p>
          <a:p>
            <a:pPr>
              <a:buFontTx/>
              <a:buChar char="-"/>
            </a:pPr>
            <a:endParaRPr lang="en-US" kern="1200" dirty="0">
              <a:solidFill>
                <a:schemeClr val="tx1"/>
              </a:solidFill>
              <a:latin typeface="+mn-lt"/>
            </a:endParaRPr>
          </a:p>
          <a:p>
            <a:pPr>
              <a:buFontTx/>
              <a:buChar char="-"/>
            </a:pPr>
            <a:r>
              <a:rPr lang="en-US" kern="1200" dirty="0">
                <a:solidFill>
                  <a:schemeClr val="tx1"/>
                </a:solidFill>
                <a:latin typeface="+mn-lt"/>
              </a:rPr>
              <a:t>The value of fitness function of a chromosome determines its capability to endure and produce offspring. The high fitness value indicates the better solution for maximization and the low fitness value shows the better solution for minimization problems. </a:t>
            </a:r>
            <a:endParaRPr lang="en-US" dirty="0">
              <a:latin typeface="+mn-lt"/>
            </a:endParaRPr>
          </a:p>
        </p:txBody>
      </p:sp>
    </p:spTree>
    <p:extLst>
      <p:ext uri="{BB962C8B-B14F-4D97-AF65-F5344CB8AC3E}">
        <p14:creationId xmlns:p14="http://schemas.microsoft.com/office/powerpoint/2010/main" val="11037604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TABU SEARCH</a:t>
            </a:r>
          </a:p>
        </p:txBody>
      </p:sp>
      <p:grpSp>
        <p:nvGrpSpPr>
          <p:cNvPr id="4" name="Group 3"/>
          <p:cNvGrpSpPr/>
          <p:nvPr/>
        </p:nvGrpSpPr>
        <p:grpSpPr>
          <a:xfrm>
            <a:off x="531971" y="1880549"/>
            <a:ext cx="2538162" cy="2201924"/>
            <a:chOff x="5961816" y="934489"/>
            <a:chExt cx="2538162" cy="2201924"/>
          </a:xfrm>
        </p:grpSpPr>
        <p:sp>
          <p:nvSpPr>
            <p:cNvPr id="6" name="Oval 5"/>
            <p:cNvSpPr/>
            <p:nvPr/>
          </p:nvSpPr>
          <p:spPr>
            <a:xfrm>
              <a:off x="6015789"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a:t>
              </a:r>
            </a:p>
          </p:txBody>
        </p:sp>
        <p:sp>
          <p:nvSpPr>
            <p:cNvPr id="7" name="Oval 6"/>
            <p:cNvSpPr/>
            <p:nvPr/>
          </p:nvSpPr>
          <p:spPr>
            <a:xfrm>
              <a:off x="7861135"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t>
              </a:r>
            </a:p>
          </p:txBody>
        </p:sp>
        <p:sp>
          <p:nvSpPr>
            <p:cNvPr id="8" name="Oval 7"/>
            <p:cNvSpPr/>
            <p:nvPr/>
          </p:nvSpPr>
          <p:spPr>
            <a:xfrm>
              <a:off x="6015789"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
              </a:r>
            </a:p>
          </p:txBody>
        </p:sp>
        <p:sp>
          <p:nvSpPr>
            <p:cNvPr id="9" name="Oval 8"/>
            <p:cNvSpPr/>
            <p:nvPr/>
          </p:nvSpPr>
          <p:spPr>
            <a:xfrm>
              <a:off x="7861134"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t>
              </a:r>
            </a:p>
          </p:txBody>
        </p:sp>
        <p:cxnSp>
          <p:nvCxnSpPr>
            <p:cNvPr id="10" name="Straight Arrow Connector 9"/>
            <p:cNvCxnSpPr>
              <a:stCxn id="6" idx="4"/>
              <a:endCxn id="9" idx="2"/>
            </p:cNvCxnSpPr>
            <p:nvPr/>
          </p:nvCxnSpPr>
          <p:spPr>
            <a:xfrm>
              <a:off x="6236870" y="1459835"/>
              <a:ext cx="1624264" cy="1308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1"/>
              <a:endCxn id="6" idx="5"/>
            </p:cNvCxnSpPr>
            <p:nvPr/>
          </p:nvCxnSpPr>
          <p:spPr>
            <a:xfrm flipH="1" flipV="1">
              <a:off x="6393197" y="1388793"/>
              <a:ext cx="1532690"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4"/>
              <a:endCxn id="8" idx="0"/>
            </p:cNvCxnSpPr>
            <p:nvPr/>
          </p:nvCxnSpPr>
          <p:spPr>
            <a:xfrm>
              <a:off x="6236870" y="1459835"/>
              <a:ext cx="0" cy="1066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9" idx="2"/>
            </p:cNvCxnSpPr>
            <p:nvPr/>
          </p:nvCxnSpPr>
          <p:spPr>
            <a:xfrm>
              <a:off x="6457950" y="2768647"/>
              <a:ext cx="1403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3"/>
              <a:endCxn id="8" idx="7"/>
            </p:cNvCxnSpPr>
            <p:nvPr/>
          </p:nvCxnSpPr>
          <p:spPr>
            <a:xfrm flipH="1">
              <a:off x="6393197" y="1388793"/>
              <a:ext cx="1532691" cy="1208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6"/>
              <a:endCxn id="7" idx="2"/>
            </p:cNvCxnSpPr>
            <p:nvPr/>
          </p:nvCxnSpPr>
          <p:spPr>
            <a:xfrm>
              <a:off x="6457950" y="1217282"/>
              <a:ext cx="14031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5"/>
              <a:endCxn id="9" idx="7"/>
            </p:cNvCxnSpPr>
            <p:nvPr/>
          </p:nvCxnSpPr>
          <p:spPr>
            <a:xfrm flipH="1">
              <a:off x="8238542" y="1388793"/>
              <a:ext cx="1"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0"/>
              <a:endCxn id="7" idx="4"/>
            </p:cNvCxnSpPr>
            <p:nvPr/>
          </p:nvCxnSpPr>
          <p:spPr>
            <a:xfrm flipV="1">
              <a:off x="8082215" y="1459835"/>
              <a:ext cx="1" cy="106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918283" y="934489"/>
              <a:ext cx="261437" cy="323165"/>
            </a:xfrm>
            <a:prstGeom prst="rect">
              <a:avLst/>
            </a:prstGeom>
            <a:noFill/>
          </p:spPr>
          <p:txBody>
            <a:bodyPr wrap="square" rtlCol="0">
              <a:spAutoFit/>
            </a:bodyPr>
            <a:lstStyle/>
            <a:p>
              <a:r>
                <a:rPr lang="en-US" sz="1500" dirty="0"/>
                <a:t>1</a:t>
              </a:r>
            </a:p>
          </p:txBody>
        </p:sp>
        <p:sp>
          <p:nvSpPr>
            <p:cNvPr id="19" name="TextBox 18"/>
            <p:cNvSpPr txBox="1"/>
            <p:nvPr/>
          </p:nvSpPr>
          <p:spPr>
            <a:xfrm>
              <a:off x="6549525" y="2112389"/>
              <a:ext cx="261437" cy="323165"/>
            </a:xfrm>
            <a:prstGeom prst="rect">
              <a:avLst/>
            </a:prstGeom>
            <a:noFill/>
          </p:spPr>
          <p:txBody>
            <a:bodyPr wrap="square" rtlCol="0">
              <a:spAutoFit/>
            </a:bodyPr>
            <a:lstStyle/>
            <a:p>
              <a:r>
                <a:rPr lang="en-US" sz="1500" dirty="0"/>
                <a:t>1</a:t>
              </a:r>
            </a:p>
          </p:txBody>
        </p:sp>
        <p:sp>
          <p:nvSpPr>
            <p:cNvPr id="20" name="TextBox 19"/>
            <p:cNvSpPr txBox="1"/>
            <p:nvPr/>
          </p:nvSpPr>
          <p:spPr>
            <a:xfrm>
              <a:off x="8238541" y="1873899"/>
              <a:ext cx="261437" cy="323165"/>
            </a:xfrm>
            <a:prstGeom prst="rect">
              <a:avLst/>
            </a:prstGeom>
            <a:noFill/>
          </p:spPr>
          <p:txBody>
            <a:bodyPr wrap="square" rtlCol="0">
              <a:spAutoFit/>
            </a:bodyPr>
            <a:lstStyle/>
            <a:p>
              <a:r>
                <a:rPr lang="en-US" sz="1500" dirty="0"/>
                <a:t>1</a:t>
              </a:r>
            </a:p>
          </p:txBody>
        </p:sp>
        <p:sp>
          <p:nvSpPr>
            <p:cNvPr id="21" name="TextBox 20"/>
            <p:cNvSpPr txBox="1"/>
            <p:nvPr/>
          </p:nvSpPr>
          <p:spPr>
            <a:xfrm>
              <a:off x="5961816" y="1873899"/>
              <a:ext cx="261437" cy="323165"/>
            </a:xfrm>
            <a:prstGeom prst="rect">
              <a:avLst/>
            </a:prstGeom>
            <a:noFill/>
          </p:spPr>
          <p:txBody>
            <a:bodyPr wrap="square" rtlCol="0">
              <a:spAutoFit/>
            </a:bodyPr>
            <a:lstStyle/>
            <a:p>
              <a:r>
                <a:rPr lang="en-US" sz="1500" dirty="0"/>
                <a:t>2</a:t>
              </a:r>
            </a:p>
          </p:txBody>
        </p:sp>
        <p:sp>
          <p:nvSpPr>
            <p:cNvPr id="22" name="TextBox 21"/>
            <p:cNvSpPr txBox="1"/>
            <p:nvPr/>
          </p:nvSpPr>
          <p:spPr>
            <a:xfrm>
              <a:off x="6916079" y="2813248"/>
              <a:ext cx="486926" cy="323165"/>
            </a:xfrm>
            <a:prstGeom prst="rect">
              <a:avLst/>
            </a:prstGeom>
            <a:noFill/>
          </p:spPr>
          <p:txBody>
            <a:bodyPr wrap="square" rtlCol="0">
              <a:noAutofit/>
            </a:bodyPr>
            <a:lstStyle/>
            <a:p>
              <a:r>
                <a:rPr lang="en-US" sz="1500" dirty="0"/>
                <a:t>1.5</a:t>
              </a:r>
            </a:p>
          </p:txBody>
        </p:sp>
        <p:sp>
          <p:nvSpPr>
            <p:cNvPr id="23" name="TextBox 22"/>
            <p:cNvSpPr txBox="1"/>
            <p:nvPr/>
          </p:nvSpPr>
          <p:spPr>
            <a:xfrm>
              <a:off x="7788400" y="1857031"/>
              <a:ext cx="261437" cy="323165"/>
            </a:xfrm>
            <a:prstGeom prst="rect">
              <a:avLst/>
            </a:prstGeom>
            <a:noFill/>
          </p:spPr>
          <p:txBody>
            <a:bodyPr wrap="square" rtlCol="0">
              <a:spAutoFit/>
            </a:bodyPr>
            <a:lstStyle/>
            <a:p>
              <a:r>
                <a:rPr lang="en-US" sz="1500" dirty="0"/>
                <a:t>5</a:t>
              </a:r>
            </a:p>
          </p:txBody>
        </p:sp>
        <p:sp>
          <p:nvSpPr>
            <p:cNvPr id="24" name="TextBox 23"/>
            <p:cNvSpPr txBox="1"/>
            <p:nvPr/>
          </p:nvSpPr>
          <p:spPr>
            <a:xfrm>
              <a:off x="6675416" y="1488800"/>
              <a:ext cx="485733" cy="323165"/>
            </a:xfrm>
            <a:prstGeom prst="rect">
              <a:avLst/>
            </a:prstGeom>
            <a:noFill/>
          </p:spPr>
          <p:txBody>
            <a:bodyPr wrap="square" rtlCol="0">
              <a:noAutofit/>
            </a:bodyPr>
            <a:lstStyle/>
            <a:p>
              <a:r>
                <a:rPr lang="en-US" sz="1500" dirty="0"/>
                <a:t>0.5</a:t>
              </a:r>
            </a:p>
          </p:txBody>
        </p:sp>
        <p:sp>
          <p:nvSpPr>
            <p:cNvPr id="25" name="TextBox 24"/>
            <p:cNvSpPr txBox="1"/>
            <p:nvPr/>
          </p:nvSpPr>
          <p:spPr>
            <a:xfrm>
              <a:off x="7084802" y="2357762"/>
              <a:ext cx="555253" cy="323165"/>
            </a:xfrm>
            <a:prstGeom prst="rect">
              <a:avLst/>
            </a:prstGeom>
            <a:noFill/>
          </p:spPr>
          <p:txBody>
            <a:bodyPr wrap="square" rtlCol="0">
              <a:spAutoFit/>
            </a:bodyPr>
            <a:lstStyle/>
            <a:p>
              <a:r>
                <a:rPr lang="en-US" sz="1500" dirty="0"/>
                <a:t>1.5</a:t>
              </a:r>
            </a:p>
          </p:txBody>
        </p:sp>
      </p:grpSp>
      <p:sp>
        <p:nvSpPr>
          <p:cNvPr id="26" name="TextBox 25"/>
          <p:cNvSpPr txBox="1"/>
          <p:nvPr/>
        </p:nvSpPr>
        <p:spPr>
          <a:xfrm>
            <a:off x="932722" y="1348398"/>
            <a:ext cx="1845345" cy="369332"/>
          </a:xfrm>
          <a:prstGeom prst="rect">
            <a:avLst/>
          </a:prstGeom>
          <a:noFill/>
        </p:spPr>
        <p:txBody>
          <a:bodyPr wrap="square" rtlCol="0">
            <a:spAutoFit/>
          </a:bodyPr>
          <a:lstStyle/>
          <a:p>
            <a:r>
              <a:rPr lang="en-US" b="1" dirty="0"/>
              <a:t>Asymmetric TSP</a:t>
            </a:r>
          </a:p>
        </p:txBody>
      </p:sp>
      <p:graphicFrame>
        <p:nvGraphicFramePr>
          <p:cNvPr id="27" name="Table 26"/>
          <p:cNvGraphicFramePr>
            <a:graphicFrameLocks noGrp="1"/>
          </p:cNvGraphicFramePr>
          <p:nvPr/>
        </p:nvGraphicFramePr>
        <p:xfrm>
          <a:off x="5650573" y="1020104"/>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sp>
        <p:nvSpPr>
          <p:cNvPr id="28" name="TextBox 27"/>
          <p:cNvSpPr txBox="1"/>
          <p:nvPr/>
        </p:nvSpPr>
        <p:spPr>
          <a:xfrm>
            <a:off x="5690817" y="533400"/>
            <a:ext cx="2515181" cy="369332"/>
          </a:xfrm>
          <a:prstGeom prst="rect">
            <a:avLst/>
          </a:prstGeom>
          <a:noFill/>
        </p:spPr>
        <p:txBody>
          <a:bodyPr wrap="square" rtlCol="0">
            <a:noAutofit/>
          </a:bodyPr>
          <a:lstStyle/>
          <a:p>
            <a:r>
              <a:rPr lang="en-US" b="1" dirty="0"/>
              <a:t>Solution Trajectory</a:t>
            </a:r>
          </a:p>
        </p:txBody>
      </p:sp>
      <p:grpSp>
        <p:nvGrpSpPr>
          <p:cNvPr id="34" name="Group 33"/>
          <p:cNvGrpSpPr/>
          <p:nvPr/>
        </p:nvGrpSpPr>
        <p:grpSpPr>
          <a:xfrm>
            <a:off x="8240468" y="990619"/>
            <a:ext cx="483177" cy="462007"/>
            <a:chOff x="7629899" y="2305368"/>
            <a:chExt cx="483177" cy="462007"/>
          </a:xfrm>
        </p:grpSpPr>
        <p:sp>
          <p:nvSpPr>
            <p:cNvPr id="33" name="Oval 32"/>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5.5</a:t>
              </a:r>
            </a:p>
          </p:txBody>
        </p:sp>
      </p:grpSp>
      <p:grpSp>
        <p:nvGrpSpPr>
          <p:cNvPr id="43" name="Group 42"/>
          <p:cNvGrpSpPr/>
          <p:nvPr/>
        </p:nvGrpSpPr>
        <p:grpSpPr>
          <a:xfrm>
            <a:off x="180547" y="4786292"/>
            <a:ext cx="3139064" cy="1115112"/>
            <a:chOff x="180547" y="4786292"/>
            <a:chExt cx="3139064" cy="1115112"/>
          </a:xfrm>
        </p:grpSpPr>
        <p:sp>
          <p:nvSpPr>
            <p:cNvPr id="40" name="TextBox 39"/>
            <p:cNvSpPr txBox="1"/>
            <p:nvPr/>
          </p:nvSpPr>
          <p:spPr>
            <a:xfrm>
              <a:off x="711141" y="5532072"/>
              <a:ext cx="2077877" cy="369332"/>
            </a:xfrm>
            <a:prstGeom prst="rect">
              <a:avLst/>
            </a:prstGeom>
            <a:noFill/>
          </p:spPr>
          <p:txBody>
            <a:bodyPr wrap="none" rtlCol="0">
              <a:spAutoFit/>
            </a:bodyPr>
            <a:lstStyle/>
            <a:p>
              <a:r>
                <a:rPr lang="en-US" dirty="0"/>
                <a:t>attributes = {moves}</a:t>
              </a:r>
            </a:p>
          </p:txBody>
        </p:sp>
        <p:sp>
          <p:nvSpPr>
            <p:cNvPr id="41" name="TextBox 40"/>
            <p:cNvSpPr txBox="1"/>
            <p:nvPr/>
          </p:nvSpPr>
          <p:spPr>
            <a:xfrm>
              <a:off x="895839" y="4786292"/>
              <a:ext cx="1708481" cy="369332"/>
            </a:xfrm>
            <a:prstGeom prst="rect">
              <a:avLst/>
            </a:prstGeom>
            <a:noFill/>
          </p:spPr>
          <p:txBody>
            <a:bodyPr wrap="none" rtlCol="0">
              <a:spAutoFit/>
            </a:bodyPr>
            <a:lstStyle/>
            <a:p>
              <a:r>
                <a:rPr lang="en-US" dirty="0"/>
                <a:t>solution = {tour}</a:t>
              </a:r>
            </a:p>
          </p:txBody>
        </p:sp>
        <p:sp>
          <p:nvSpPr>
            <p:cNvPr id="42" name="TextBox 41"/>
            <p:cNvSpPr txBox="1"/>
            <p:nvPr/>
          </p:nvSpPr>
          <p:spPr>
            <a:xfrm>
              <a:off x="180547" y="5156338"/>
              <a:ext cx="3139064" cy="369332"/>
            </a:xfrm>
            <a:prstGeom prst="rect">
              <a:avLst/>
            </a:prstGeom>
            <a:noFill/>
          </p:spPr>
          <p:txBody>
            <a:bodyPr wrap="none" rtlCol="0">
              <a:spAutoFit/>
            </a:bodyPr>
            <a:lstStyle/>
            <a:p>
              <a:r>
                <a:rPr lang="en-US" dirty="0"/>
                <a:t>move = {swap consecutive pair}</a:t>
              </a:r>
            </a:p>
          </p:txBody>
        </p:sp>
      </p:grpSp>
      <p:sp>
        <p:nvSpPr>
          <p:cNvPr id="60" name="TextBox 59"/>
          <p:cNvSpPr txBox="1"/>
          <p:nvPr/>
        </p:nvSpPr>
        <p:spPr>
          <a:xfrm>
            <a:off x="3595249" y="1348398"/>
            <a:ext cx="1605403" cy="646331"/>
          </a:xfrm>
          <a:prstGeom prst="rect">
            <a:avLst/>
          </a:prstGeom>
          <a:noFill/>
        </p:spPr>
        <p:txBody>
          <a:bodyPr wrap="square" rtlCol="0">
            <a:noAutofit/>
          </a:bodyPr>
          <a:lstStyle/>
          <a:p>
            <a:pPr algn="ctr"/>
            <a:r>
              <a:rPr lang="en-US" b="1" dirty="0"/>
              <a:t>Tabu List</a:t>
            </a:r>
          </a:p>
          <a:p>
            <a:pPr algn="ctr"/>
            <a:r>
              <a:rPr lang="en-US" b="1" dirty="0"/>
              <a:t>(tenure = 3)</a:t>
            </a:r>
          </a:p>
        </p:txBody>
      </p:sp>
      <p:graphicFrame>
        <p:nvGraphicFramePr>
          <p:cNvPr id="61" name="Table 60"/>
          <p:cNvGraphicFramePr>
            <a:graphicFrameLocks noGrp="1"/>
          </p:cNvGraphicFramePr>
          <p:nvPr/>
        </p:nvGraphicFramePr>
        <p:xfrm>
          <a:off x="4137472" y="2086064"/>
          <a:ext cx="465701" cy="1920240"/>
        </p:xfrm>
        <a:graphic>
          <a:graphicData uri="http://schemas.openxmlformats.org/drawingml/2006/table">
            <a:tbl>
              <a:tblPr firstRow="1" bandRow="1">
                <a:tableStyleId>{5940675A-B579-460E-94D1-54222C63F5DA}</a:tableStyleId>
              </a:tblPr>
              <a:tblGrid>
                <a:gridCol w="465701">
                  <a:extLst>
                    <a:ext uri="{9D8B030D-6E8A-4147-A177-3AD203B41FA5}">
                      <a16:colId xmlns:a16="http://schemas.microsoft.com/office/drawing/2014/main" val="20000"/>
                    </a:ext>
                  </a:extLst>
                </a:gridCol>
              </a:tblGrid>
              <a:tr h="370840">
                <a:tc>
                  <a:txBody>
                    <a:bodyPr/>
                    <a:lstStyle/>
                    <a:p>
                      <a:pPr algn="ctr"/>
                      <a:r>
                        <a:rPr lang="en-US" dirty="0"/>
                        <a:t>BA</a:t>
                      </a:r>
                    </a:p>
                  </a:txBody>
                  <a:tcPr/>
                </a:tc>
                <a:extLst>
                  <a:ext uri="{0D108BD9-81ED-4DB2-BD59-A6C34878D82A}">
                    <a16:rowId xmlns:a16="http://schemas.microsoft.com/office/drawing/2014/main" val="10000"/>
                  </a:ext>
                </a:extLst>
              </a:tr>
              <a:tr h="370840">
                <a:tc>
                  <a:txBody>
                    <a:bodyPr/>
                    <a:lstStyle/>
                    <a:p>
                      <a:pPr algn="ctr"/>
                      <a:r>
                        <a:rPr lang="en-US" dirty="0"/>
                        <a:t>CA</a:t>
                      </a:r>
                    </a:p>
                  </a:txBody>
                  <a:tcPr/>
                </a:tc>
                <a:extLst>
                  <a:ext uri="{0D108BD9-81ED-4DB2-BD59-A6C34878D82A}">
                    <a16:rowId xmlns:a16="http://schemas.microsoft.com/office/drawing/2014/main" val="10001"/>
                  </a:ext>
                </a:extLst>
              </a:tr>
              <a:tr h="370840">
                <a:tc>
                  <a:txBody>
                    <a:bodyPr/>
                    <a:lstStyle/>
                    <a:p>
                      <a:pPr algn="ctr"/>
                      <a:r>
                        <a:rPr lang="en-US" dirty="0"/>
                        <a:t>BD</a:t>
                      </a:r>
                    </a:p>
                  </a:txBody>
                  <a:tcPr/>
                </a:tc>
                <a:extLst>
                  <a:ext uri="{0D108BD9-81ED-4DB2-BD59-A6C34878D82A}">
                    <a16:rowId xmlns:a16="http://schemas.microsoft.com/office/drawing/2014/main" val="10002"/>
                  </a:ext>
                </a:extLst>
              </a:tr>
            </a:tbl>
          </a:graphicData>
        </a:graphic>
      </p:graphicFrame>
      <p:graphicFrame>
        <p:nvGraphicFramePr>
          <p:cNvPr id="66" name="Table 65"/>
          <p:cNvGraphicFramePr>
            <a:graphicFrameLocks noGrp="1"/>
          </p:cNvGraphicFramePr>
          <p:nvPr/>
        </p:nvGraphicFramePr>
        <p:xfrm>
          <a:off x="5650573" y="1528970"/>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D</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pSp>
        <p:nvGrpSpPr>
          <p:cNvPr id="67" name="Group 66"/>
          <p:cNvGrpSpPr/>
          <p:nvPr/>
        </p:nvGrpSpPr>
        <p:grpSpPr>
          <a:xfrm>
            <a:off x="8240468" y="1499485"/>
            <a:ext cx="483177" cy="462007"/>
            <a:chOff x="7629899" y="2305368"/>
            <a:chExt cx="483177" cy="462007"/>
          </a:xfrm>
        </p:grpSpPr>
        <p:sp>
          <p:nvSpPr>
            <p:cNvPr id="68" name="Oval 67"/>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TextBox 68"/>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4.0</a:t>
              </a:r>
            </a:p>
          </p:txBody>
        </p:sp>
      </p:grpSp>
      <p:graphicFrame>
        <p:nvGraphicFramePr>
          <p:cNvPr id="73" name="Table 72"/>
          <p:cNvGraphicFramePr>
            <a:graphicFrameLocks noGrp="1"/>
          </p:cNvGraphicFramePr>
          <p:nvPr/>
        </p:nvGraphicFramePr>
        <p:xfrm>
          <a:off x="5650573" y="3879337"/>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D</a:t>
                      </a:r>
                    </a:p>
                  </a:txBody>
                  <a:tcPr anchor="ctr"/>
                </a:tc>
                <a:tc>
                  <a:txBody>
                    <a:bodyPr/>
                    <a:lstStyle/>
                    <a:p>
                      <a:pPr algn="ctr"/>
                      <a:r>
                        <a:rPr lang="en-US" dirty="0"/>
                        <a:t>C</a:t>
                      </a:r>
                    </a:p>
                  </a:txBody>
                  <a:tcPr anchor="ctr"/>
                </a:tc>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D</a:t>
                      </a:r>
                    </a:p>
                  </a:txBody>
                  <a:tcPr anchor="ctr"/>
                </a:tc>
                <a:extLst>
                  <a:ext uri="{0D108BD9-81ED-4DB2-BD59-A6C34878D82A}">
                    <a16:rowId xmlns:a16="http://schemas.microsoft.com/office/drawing/2014/main" val="10000"/>
                  </a:ext>
                </a:extLst>
              </a:tr>
            </a:tbl>
          </a:graphicData>
        </a:graphic>
      </p:graphicFrame>
      <p:graphicFrame>
        <p:nvGraphicFramePr>
          <p:cNvPr id="77" name="Table 76"/>
          <p:cNvGraphicFramePr>
            <a:graphicFrameLocks noGrp="1"/>
          </p:cNvGraphicFramePr>
          <p:nvPr/>
        </p:nvGraphicFramePr>
        <p:xfrm>
          <a:off x="5650573" y="4425867"/>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C</a:t>
                      </a:r>
                    </a:p>
                  </a:txBody>
                  <a:tcPr anchor="ctr"/>
                </a:tc>
                <a:tc>
                  <a:txBody>
                    <a:bodyPr/>
                    <a:lstStyle/>
                    <a:p>
                      <a:pPr algn="ctr"/>
                      <a:r>
                        <a:rPr lang="en-US" dirty="0"/>
                        <a:t>A</a:t>
                      </a:r>
                    </a:p>
                  </a:txBody>
                  <a:tcPr anchor="ctr"/>
                </a:tc>
                <a:tc>
                  <a:txBody>
                    <a:bodyPr/>
                    <a:lstStyle/>
                    <a:p>
                      <a:pPr algn="ctr"/>
                      <a:r>
                        <a:rPr lang="en-US" dirty="0"/>
                        <a:t>D</a:t>
                      </a:r>
                    </a:p>
                  </a:txBody>
                  <a:tcPr anchor="ctr"/>
                </a:tc>
                <a:tc>
                  <a:txBody>
                    <a:bodyPr/>
                    <a:lstStyle/>
                    <a:p>
                      <a:pPr algn="ctr"/>
                      <a:r>
                        <a:rPr lang="en-US" dirty="0"/>
                        <a:t>B</a:t>
                      </a:r>
                    </a:p>
                  </a:txBody>
                  <a:tcPr anchor="ctr"/>
                </a:tc>
                <a:tc>
                  <a:txBody>
                    <a:bodyPr/>
                    <a:lstStyle/>
                    <a:p>
                      <a:pPr algn="ctr"/>
                      <a:r>
                        <a:rPr lang="en-US" dirty="0"/>
                        <a:t>C</a:t>
                      </a:r>
                    </a:p>
                  </a:txBody>
                  <a:tcPr anchor="ctr"/>
                </a:tc>
                <a:extLst>
                  <a:ext uri="{0D108BD9-81ED-4DB2-BD59-A6C34878D82A}">
                    <a16:rowId xmlns:a16="http://schemas.microsoft.com/office/drawing/2014/main" val="10000"/>
                  </a:ext>
                </a:extLst>
              </a:tr>
            </a:tbl>
          </a:graphicData>
        </a:graphic>
      </p:graphicFrame>
      <p:graphicFrame>
        <p:nvGraphicFramePr>
          <p:cNvPr id="81" name="Table 80"/>
          <p:cNvGraphicFramePr>
            <a:graphicFrameLocks noGrp="1"/>
          </p:cNvGraphicFramePr>
          <p:nvPr/>
        </p:nvGraphicFramePr>
        <p:xfrm>
          <a:off x="5650573" y="4972397"/>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B</a:t>
                      </a:r>
                    </a:p>
                  </a:txBody>
                  <a:tcPr anchor="ctr"/>
                </a:tc>
                <a:tc>
                  <a:txBody>
                    <a:bodyPr/>
                    <a:lstStyle/>
                    <a:p>
                      <a:pPr algn="ctr"/>
                      <a:r>
                        <a:rPr lang="en-US" dirty="0"/>
                        <a:t>A</a:t>
                      </a:r>
                    </a:p>
                  </a:txBody>
                  <a:tcPr anchor="ctr"/>
                </a:tc>
                <a:tc>
                  <a:txBody>
                    <a:bodyPr/>
                    <a:lstStyle/>
                    <a:p>
                      <a:pPr algn="ctr"/>
                      <a:r>
                        <a:rPr lang="en-US" dirty="0"/>
                        <a:t>C</a:t>
                      </a:r>
                    </a:p>
                  </a:txBody>
                  <a:tcPr anchor="ctr"/>
                </a:tc>
                <a:extLst>
                  <a:ext uri="{0D108BD9-81ED-4DB2-BD59-A6C34878D82A}">
                    <a16:rowId xmlns:a16="http://schemas.microsoft.com/office/drawing/2014/main" val="10000"/>
                  </a:ext>
                </a:extLst>
              </a:tr>
            </a:tbl>
          </a:graphicData>
        </a:graphic>
      </p:graphicFrame>
      <p:graphicFrame>
        <p:nvGraphicFramePr>
          <p:cNvPr id="84" name="Table 83"/>
          <p:cNvGraphicFramePr>
            <a:graphicFrameLocks noGrp="1"/>
          </p:cNvGraphicFramePr>
          <p:nvPr/>
        </p:nvGraphicFramePr>
        <p:xfrm>
          <a:off x="5650573" y="5518928"/>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B</a:t>
                      </a:r>
                    </a:p>
                  </a:txBody>
                  <a:tcPr anchor="ctr"/>
                </a:tc>
                <a:tc>
                  <a:txBody>
                    <a:bodyPr/>
                    <a:lstStyle/>
                    <a:p>
                      <a:pPr algn="ctr"/>
                      <a:r>
                        <a:rPr lang="en-US" dirty="0"/>
                        <a:t>D</a:t>
                      </a:r>
                    </a:p>
                  </a:txBody>
                  <a:tcPr anchor="ctr"/>
                </a:tc>
                <a:tc>
                  <a:txBody>
                    <a:bodyPr/>
                    <a:lstStyle/>
                    <a:p>
                      <a:pPr algn="ctr"/>
                      <a:r>
                        <a:rPr lang="en-US" dirty="0"/>
                        <a:t>A</a:t>
                      </a:r>
                    </a:p>
                  </a:txBody>
                  <a:tcPr anchor="ctr"/>
                </a:tc>
                <a:tc>
                  <a:txBody>
                    <a:bodyPr/>
                    <a:lstStyle/>
                    <a:p>
                      <a:pPr algn="ctr"/>
                      <a:r>
                        <a:rPr lang="en-US" dirty="0"/>
                        <a:t>C</a:t>
                      </a:r>
                    </a:p>
                  </a:txBody>
                  <a:tcPr anchor="ctr"/>
                </a:tc>
                <a:tc>
                  <a:txBody>
                    <a:bodyPr/>
                    <a:lstStyle/>
                    <a:p>
                      <a:pPr algn="ctr"/>
                      <a:r>
                        <a:rPr lang="en-US" dirty="0"/>
                        <a:t>B</a:t>
                      </a:r>
                    </a:p>
                  </a:txBody>
                  <a:tcPr anchor="ctr"/>
                </a:tc>
                <a:extLst>
                  <a:ext uri="{0D108BD9-81ED-4DB2-BD59-A6C34878D82A}">
                    <a16:rowId xmlns:a16="http://schemas.microsoft.com/office/drawing/2014/main" val="10000"/>
                  </a:ext>
                </a:extLst>
              </a:tr>
            </a:tbl>
          </a:graphicData>
        </a:graphic>
      </p:graphicFrame>
      <p:cxnSp>
        <p:nvCxnSpPr>
          <p:cNvPr id="88" name="Straight Connector 87"/>
          <p:cNvCxnSpPr/>
          <p:nvPr/>
        </p:nvCxnSpPr>
        <p:spPr>
          <a:xfrm>
            <a:off x="5481681" y="3694657"/>
            <a:ext cx="3241964" cy="0"/>
          </a:xfrm>
          <a:prstGeom prst="line">
            <a:avLst/>
          </a:prstGeom>
          <a:ln>
            <a:prstDash val="dash"/>
          </a:ln>
        </p:spPr>
        <p:style>
          <a:lnRef idx="2">
            <a:schemeClr val="accent1"/>
          </a:lnRef>
          <a:fillRef idx="0">
            <a:schemeClr val="accent1"/>
          </a:fillRef>
          <a:effectRef idx="1">
            <a:schemeClr val="accent1"/>
          </a:effectRef>
          <a:fontRef idx="minor">
            <a:schemeClr val="tx1"/>
          </a:fontRef>
        </p:style>
      </p:cxnSp>
      <p:graphicFrame>
        <p:nvGraphicFramePr>
          <p:cNvPr id="89" name="Table 88"/>
          <p:cNvGraphicFramePr>
            <a:graphicFrameLocks noGrp="1"/>
          </p:cNvGraphicFramePr>
          <p:nvPr/>
        </p:nvGraphicFramePr>
        <p:xfrm>
          <a:off x="4827623" y="3879337"/>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CD</a:t>
                      </a:r>
                    </a:p>
                  </a:txBody>
                  <a:tcPr anchor="ctr"/>
                </a:tc>
                <a:extLst>
                  <a:ext uri="{0D108BD9-81ED-4DB2-BD59-A6C34878D82A}">
                    <a16:rowId xmlns:a16="http://schemas.microsoft.com/office/drawing/2014/main" val="10000"/>
                  </a:ext>
                </a:extLst>
              </a:tr>
            </a:tbl>
          </a:graphicData>
        </a:graphic>
      </p:graphicFrame>
      <p:graphicFrame>
        <p:nvGraphicFramePr>
          <p:cNvPr id="90" name="Table 89"/>
          <p:cNvGraphicFramePr>
            <a:graphicFrameLocks noGrp="1"/>
          </p:cNvGraphicFramePr>
          <p:nvPr/>
        </p:nvGraphicFramePr>
        <p:xfrm>
          <a:off x="4827623" y="4425867"/>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DA</a:t>
                      </a:r>
                    </a:p>
                  </a:txBody>
                  <a:tcPr anchor="ctr"/>
                </a:tc>
                <a:extLst>
                  <a:ext uri="{0D108BD9-81ED-4DB2-BD59-A6C34878D82A}">
                    <a16:rowId xmlns:a16="http://schemas.microsoft.com/office/drawing/2014/main" val="10000"/>
                  </a:ext>
                </a:extLst>
              </a:tr>
            </a:tbl>
          </a:graphicData>
        </a:graphic>
      </p:graphicFrame>
      <p:graphicFrame>
        <p:nvGraphicFramePr>
          <p:cNvPr id="91" name="Table 90"/>
          <p:cNvGraphicFramePr>
            <a:graphicFrameLocks noGrp="1"/>
          </p:cNvGraphicFramePr>
          <p:nvPr/>
        </p:nvGraphicFramePr>
        <p:xfrm>
          <a:off x="4827623" y="4972397"/>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AB</a:t>
                      </a:r>
                    </a:p>
                  </a:txBody>
                  <a:tcPr anchor="ctr">
                    <a:solidFill>
                      <a:srgbClr val="C00000"/>
                    </a:solidFill>
                  </a:tcPr>
                </a:tc>
                <a:extLst>
                  <a:ext uri="{0D108BD9-81ED-4DB2-BD59-A6C34878D82A}">
                    <a16:rowId xmlns:a16="http://schemas.microsoft.com/office/drawing/2014/main" val="10000"/>
                  </a:ext>
                </a:extLst>
              </a:tr>
            </a:tbl>
          </a:graphicData>
        </a:graphic>
      </p:graphicFrame>
      <p:graphicFrame>
        <p:nvGraphicFramePr>
          <p:cNvPr id="92" name="Table 91"/>
          <p:cNvGraphicFramePr>
            <a:graphicFrameLocks noGrp="1"/>
          </p:cNvGraphicFramePr>
          <p:nvPr/>
        </p:nvGraphicFramePr>
        <p:xfrm>
          <a:off x="4827623" y="5518928"/>
          <a:ext cx="467433" cy="640080"/>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tblGrid>
              <a:tr h="414057">
                <a:tc>
                  <a:txBody>
                    <a:bodyPr/>
                    <a:lstStyle/>
                    <a:p>
                      <a:pPr algn="ctr"/>
                      <a:r>
                        <a:rPr lang="en-US" dirty="0"/>
                        <a:t>BC</a:t>
                      </a:r>
                    </a:p>
                  </a:txBody>
                  <a:tcPr anchor="ctr"/>
                </a:tc>
                <a:extLst>
                  <a:ext uri="{0D108BD9-81ED-4DB2-BD59-A6C34878D82A}">
                    <a16:rowId xmlns:a16="http://schemas.microsoft.com/office/drawing/2014/main" val="10000"/>
                  </a:ext>
                </a:extLst>
              </a:tr>
            </a:tbl>
          </a:graphicData>
        </a:graphic>
      </p:graphicFrame>
      <p:graphicFrame>
        <p:nvGraphicFramePr>
          <p:cNvPr id="62" name="Table 61"/>
          <p:cNvGraphicFramePr>
            <a:graphicFrameLocks noGrp="1"/>
          </p:cNvGraphicFramePr>
          <p:nvPr/>
        </p:nvGraphicFramePr>
        <p:xfrm>
          <a:off x="5650573" y="2064376"/>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D</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grpSp>
        <p:nvGrpSpPr>
          <p:cNvPr id="63" name="Group 62"/>
          <p:cNvGrpSpPr/>
          <p:nvPr/>
        </p:nvGrpSpPr>
        <p:grpSpPr>
          <a:xfrm>
            <a:off x="8240468" y="2034891"/>
            <a:ext cx="483177" cy="462007"/>
            <a:chOff x="7629899" y="2305368"/>
            <a:chExt cx="483177" cy="462007"/>
          </a:xfrm>
        </p:grpSpPr>
        <p:sp>
          <p:nvSpPr>
            <p:cNvPr id="64" name="Oval 63"/>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TextBox 64"/>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4.5</a:t>
              </a:r>
            </a:p>
          </p:txBody>
        </p:sp>
      </p:grpSp>
      <p:grpSp>
        <p:nvGrpSpPr>
          <p:cNvPr id="112" name="Group 111"/>
          <p:cNvGrpSpPr/>
          <p:nvPr/>
        </p:nvGrpSpPr>
        <p:grpSpPr>
          <a:xfrm>
            <a:off x="8240468" y="3849852"/>
            <a:ext cx="483177" cy="462007"/>
            <a:chOff x="7629899" y="2305368"/>
            <a:chExt cx="483177" cy="462007"/>
          </a:xfrm>
        </p:grpSpPr>
        <p:sp>
          <p:nvSpPr>
            <p:cNvPr id="113" name="Oval 112"/>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4" name="TextBox 113"/>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4.0</a:t>
              </a:r>
            </a:p>
          </p:txBody>
        </p:sp>
      </p:grpSp>
      <p:grpSp>
        <p:nvGrpSpPr>
          <p:cNvPr id="115" name="Group 114"/>
          <p:cNvGrpSpPr/>
          <p:nvPr/>
        </p:nvGrpSpPr>
        <p:grpSpPr>
          <a:xfrm>
            <a:off x="8240468" y="4396382"/>
            <a:ext cx="483177" cy="462007"/>
            <a:chOff x="7629899" y="2305368"/>
            <a:chExt cx="483177" cy="462007"/>
          </a:xfrm>
        </p:grpSpPr>
        <p:sp>
          <p:nvSpPr>
            <p:cNvPr id="116" name="Oval 115"/>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TextBox 116"/>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4.5</a:t>
              </a:r>
            </a:p>
          </p:txBody>
        </p:sp>
      </p:grpSp>
      <p:grpSp>
        <p:nvGrpSpPr>
          <p:cNvPr id="118" name="Group 117"/>
          <p:cNvGrpSpPr/>
          <p:nvPr/>
        </p:nvGrpSpPr>
        <p:grpSpPr>
          <a:xfrm>
            <a:off x="8240468" y="5489443"/>
            <a:ext cx="483177" cy="462007"/>
            <a:chOff x="7629899" y="2305368"/>
            <a:chExt cx="483177" cy="462007"/>
          </a:xfrm>
        </p:grpSpPr>
        <p:sp>
          <p:nvSpPr>
            <p:cNvPr id="119" name="Oval 118"/>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9.5</a:t>
              </a:r>
            </a:p>
          </p:txBody>
        </p:sp>
      </p:grpSp>
      <p:grpSp>
        <p:nvGrpSpPr>
          <p:cNvPr id="121" name="Group 120"/>
          <p:cNvGrpSpPr/>
          <p:nvPr/>
        </p:nvGrpSpPr>
        <p:grpSpPr>
          <a:xfrm>
            <a:off x="8240468" y="4942912"/>
            <a:ext cx="483177" cy="462007"/>
            <a:chOff x="7629899" y="2305368"/>
            <a:chExt cx="483177" cy="462007"/>
          </a:xfrm>
        </p:grpSpPr>
        <p:sp>
          <p:nvSpPr>
            <p:cNvPr id="122" name="Oval 121"/>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3" name="TextBox 122"/>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5.0</a:t>
              </a:r>
            </a:p>
          </p:txBody>
        </p:sp>
      </p:grpSp>
      <p:graphicFrame>
        <p:nvGraphicFramePr>
          <p:cNvPr id="70" name="Table 69"/>
          <p:cNvGraphicFramePr>
            <a:graphicFrameLocks noGrp="1"/>
          </p:cNvGraphicFramePr>
          <p:nvPr/>
        </p:nvGraphicFramePr>
        <p:xfrm>
          <a:off x="5650573" y="2610470"/>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B</a:t>
                      </a:r>
                    </a:p>
                  </a:txBody>
                  <a:tcPr anchor="ctr"/>
                </a:tc>
                <a:tc>
                  <a:txBody>
                    <a:bodyPr/>
                    <a:lstStyle/>
                    <a:p>
                      <a:pPr algn="ctr"/>
                      <a:r>
                        <a:rPr lang="en-US" dirty="0"/>
                        <a:t>A</a:t>
                      </a:r>
                    </a:p>
                  </a:txBody>
                  <a:tcPr anchor="ctr"/>
                </a:tc>
                <a:tc>
                  <a:txBody>
                    <a:bodyPr/>
                    <a:lstStyle/>
                    <a:p>
                      <a:pPr algn="ctr"/>
                      <a:r>
                        <a:rPr lang="en-US" dirty="0"/>
                        <a:t>C</a:t>
                      </a:r>
                    </a:p>
                  </a:txBody>
                  <a:tcPr anchor="ctr"/>
                </a:tc>
                <a:extLst>
                  <a:ext uri="{0D108BD9-81ED-4DB2-BD59-A6C34878D82A}">
                    <a16:rowId xmlns:a16="http://schemas.microsoft.com/office/drawing/2014/main" val="10000"/>
                  </a:ext>
                </a:extLst>
              </a:tr>
            </a:tbl>
          </a:graphicData>
        </a:graphic>
      </p:graphicFrame>
      <p:grpSp>
        <p:nvGrpSpPr>
          <p:cNvPr id="71" name="Group 70"/>
          <p:cNvGrpSpPr/>
          <p:nvPr/>
        </p:nvGrpSpPr>
        <p:grpSpPr>
          <a:xfrm>
            <a:off x="8240468" y="2580985"/>
            <a:ext cx="483177" cy="462007"/>
            <a:chOff x="7629899" y="2305368"/>
            <a:chExt cx="483177" cy="462007"/>
          </a:xfrm>
        </p:grpSpPr>
        <p:sp>
          <p:nvSpPr>
            <p:cNvPr id="72" name="Oval 71"/>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TextBox 73"/>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5.0</a:t>
              </a:r>
            </a:p>
          </p:txBody>
        </p:sp>
      </p:grpSp>
      <p:graphicFrame>
        <p:nvGraphicFramePr>
          <p:cNvPr id="75" name="Table 74"/>
          <p:cNvGraphicFramePr>
            <a:graphicFrameLocks noGrp="1"/>
          </p:cNvGraphicFramePr>
          <p:nvPr/>
        </p:nvGraphicFramePr>
        <p:xfrm>
          <a:off x="5650573" y="3150916"/>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C</a:t>
                      </a:r>
                    </a:p>
                  </a:txBody>
                  <a:tcPr anchor="ctr"/>
                </a:tc>
                <a:extLst>
                  <a:ext uri="{0D108BD9-81ED-4DB2-BD59-A6C34878D82A}">
                    <a16:rowId xmlns:a16="http://schemas.microsoft.com/office/drawing/2014/main" val="10000"/>
                  </a:ext>
                </a:extLst>
              </a:tr>
            </a:tbl>
          </a:graphicData>
        </a:graphic>
      </p:graphicFrame>
      <p:grpSp>
        <p:nvGrpSpPr>
          <p:cNvPr id="76" name="Group 75"/>
          <p:cNvGrpSpPr/>
          <p:nvPr/>
        </p:nvGrpSpPr>
        <p:grpSpPr>
          <a:xfrm>
            <a:off x="8240468" y="3121431"/>
            <a:ext cx="483177" cy="462007"/>
            <a:chOff x="7629899" y="2305368"/>
            <a:chExt cx="483177" cy="462007"/>
          </a:xfrm>
        </p:grpSpPr>
        <p:sp>
          <p:nvSpPr>
            <p:cNvPr id="78" name="Oval 77"/>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TextBox 78"/>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a:t>
              </a:r>
              <a:r>
                <a:rPr lang="en-US" sz="1600" b="1">
                  <a:solidFill>
                    <a:schemeClr val="bg1"/>
                  </a:solidFill>
                </a:rPr>
                <a:t>.5</a:t>
              </a:r>
              <a:endParaRPr lang="en-US" sz="1600" b="1" dirty="0">
                <a:solidFill>
                  <a:schemeClr val="bg1"/>
                </a:solidFill>
              </a:endParaRPr>
            </a:p>
          </p:txBody>
        </p:sp>
      </p:grpSp>
    </p:spTree>
    <p:extLst>
      <p:ext uri="{BB962C8B-B14F-4D97-AF65-F5344CB8AC3E}">
        <p14:creationId xmlns:p14="http://schemas.microsoft.com/office/powerpoint/2010/main" val="211014025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TABU SEARCH</a:t>
            </a:r>
          </a:p>
        </p:txBody>
      </p:sp>
      <p:sp>
        <p:nvSpPr>
          <p:cNvPr id="26" name="TextBox 25"/>
          <p:cNvSpPr txBox="1"/>
          <p:nvPr/>
        </p:nvSpPr>
        <p:spPr>
          <a:xfrm>
            <a:off x="932722" y="1348398"/>
            <a:ext cx="1845345" cy="369332"/>
          </a:xfrm>
          <a:prstGeom prst="rect">
            <a:avLst/>
          </a:prstGeom>
          <a:noFill/>
        </p:spPr>
        <p:txBody>
          <a:bodyPr wrap="square" rtlCol="0">
            <a:spAutoFit/>
          </a:bodyPr>
          <a:lstStyle/>
          <a:p>
            <a:r>
              <a:rPr lang="en-US" b="1" dirty="0"/>
              <a:t>Asymmetric TSP</a:t>
            </a:r>
          </a:p>
        </p:txBody>
      </p:sp>
      <p:graphicFrame>
        <p:nvGraphicFramePr>
          <p:cNvPr id="27" name="Table 26"/>
          <p:cNvGraphicFramePr>
            <a:graphicFrameLocks noGrp="1"/>
          </p:cNvGraphicFramePr>
          <p:nvPr/>
        </p:nvGraphicFramePr>
        <p:xfrm>
          <a:off x="5650573" y="1835102"/>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sp>
        <p:nvSpPr>
          <p:cNvPr id="28" name="TextBox 27"/>
          <p:cNvSpPr txBox="1"/>
          <p:nvPr/>
        </p:nvSpPr>
        <p:spPr>
          <a:xfrm>
            <a:off x="5805143" y="1348398"/>
            <a:ext cx="2286528" cy="369332"/>
          </a:xfrm>
          <a:prstGeom prst="rect">
            <a:avLst/>
          </a:prstGeom>
          <a:noFill/>
        </p:spPr>
        <p:txBody>
          <a:bodyPr wrap="square" rtlCol="0">
            <a:noAutofit/>
          </a:bodyPr>
          <a:lstStyle/>
          <a:p>
            <a:r>
              <a:rPr lang="en-US" b="1" dirty="0"/>
              <a:t>Solution Trajectory</a:t>
            </a:r>
          </a:p>
        </p:txBody>
      </p:sp>
      <p:grpSp>
        <p:nvGrpSpPr>
          <p:cNvPr id="34" name="Group 33"/>
          <p:cNvGrpSpPr/>
          <p:nvPr/>
        </p:nvGrpSpPr>
        <p:grpSpPr>
          <a:xfrm>
            <a:off x="8240468" y="1835102"/>
            <a:ext cx="483177" cy="462007"/>
            <a:chOff x="7629899" y="2305368"/>
            <a:chExt cx="483177" cy="462007"/>
          </a:xfrm>
        </p:grpSpPr>
        <p:sp>
          <p:nvSpPr>
            <p:cNvPr id="33" name="Oval 32"/>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7674959" y="2364921"/>
              <a:ext cx="393056" cy="338554"/>
            </a:xfrm>
            <a:prstGeom prst="rect">
              <a:avLst/>
            </a:prstGeom>
            <a:noFill/>
          </p:spPr>
          <p:txBody>
            <a:bodyPr wrap="none" rtlCol="0">
              <a:spAutoFit/>
            </a:bodyPr>
            <a:lstStyle/>
            <a:p>
              <a:r>
                <a:rPr lang="en-US" sz="1600" b="1" dirty="0">
                  <a:solidFill>
                    <a:schemeClr val="bg1"/>
                  </a:solidFill>
                </a:rPr>
                <a:t>11</a:t>
              </a:r>
            </a:p>
          </p:txBody>
        </p:sp>
      </p:grpSp>
      <p:sp>
        <p:nvSpPr>
          <p:cNvPr id="35" name="TextBox 34"/>
          <p:cNvSpPr txBox="1"/>
          <p:nvPr/>
        </p:nvSpPr>
        <p:spPr>
          <a:xfrm>
            <a:off x="3668222" y="1348398"/>
            <a:ext cx="1459457" cy="646331"/>
          </a:xfrm>
          <a:prstGeom prst="rect">
            <a:avLst/>
          </a:prstGeom>
          <a:noFill/>
        </p:spPr>
        <p:txBody>
          <a:bodyPr wrap="square" rtlCol="0">
            <a:noAutofit/>
          </a:bodyPr>
          <a:lstStyle/>
          <a:p>
            <a:pPr algn="ctr"/>
            <a:r>
              <a:rPr lang="en-US" b="1" dirty="0"/>
              <a:t>Tabu List</a:t>
            </a:r>
          </a:p>
          <a:p>
            <a:pPr algn="ctr"/>
            <a:r>
              <a:rPr lang="en-US" b="1" dirty="0"/>
              <a:t>(tenure = 3)</a:t>
            </a:r>
          </a:p>
        </p:txBody>
      </p:sp>
      <p:grpSp>
        <p:nvGrpSpPr>
          <p:cNvPr id="43" name="Group 42"/>
          <p:cNvGrpSpPr/>
          <p:nvPr/>
        </p:nvGrpSpPr>
        <p:grpSpPr>
          <a:xfrm>
            <a:off x="180547" y="4786292"/>
            <a:ext cx="3139064" cy="1115112"/>
            <a:chOff x="180547" y="4786292"/>
            <a:chExt cx="3139064" cy="1115112"/>
          </a:xfrm>
        </p:grpSpPr>
        <p:sp>
          <p:nvSpPr>
            <p:cNvPr id="40" name="TextBox 39"/>
            <p:cNvSpPr txBox="1"/>
            <p:nvPr/>
          </p:nvSpPr>
          <p:spPr>
            <a:xfrm>
              <a:off x="711141" y="5532072"/>
              <a:ext cx="2077877" cy="369332"/>
            </a:xfrm>
            <a:prstGeom prst="rect">
              <a:avLst/>
            </a:prstGeom>
            <a:noFill/>
          </p:spPr>
          <p:txBody>
            <a:bodyPr wrap="none" rtlCol="0">
              <a:spAutoFit/>
            </a:bodyPr>
            <a:lstStyle/>
            <a:p>
              <a:r>
                <a:rPr lang="en-US" dirty="0"/>
                <a:t>attributes = {moves}</a:t>
              </a:r>
            </a:p>
          </p:txBody>
        </p:sp>
        <p:sp>
          <p:nvSpPr>
            <p:cNvPr id="41" name="TextBox 40"/>
            <p:cNvSpPr txBox="1"/>
            <p:nvPr/>
          </p:nvSpPr>
          <p:spPr>
            <a:xfrm>
              <a:off x="895839" y="4786292"/>
              <a:ext cx="1708481" cy="369332"/>
            </a:xfrm>
            <a:prstGeom prst="rect">
              <a:avLst/>
            </a:prstGeom>
            <a:noFill/>
          </p:spPr>
          <p:txBody>
            <a:bodyPr wrap="none" rtlCol="0">
              <a:spAutoFit/>
            </a:bodyPr>
            <a:lstStyle/>
            <a:p>
              <a:r>
                <a:rPr lang="en-US" dirty="0"/>
                <a:t>solution = {tour}</a:t>
              </a:r>
            </a:p>
          </p:txBody>
        </p:sp>
        <p:sp>
          <p:nvSpPr>
            <p:cNvPr id="42" name="TextBox 41"/>
            <p:cNvSpPr txBox="1"/>
            <p:nvPr/>
          </p:nvSpPr>
          <p:spPr>
            <a:xfrm>
              <a:off x="180547" y="5156338"/>
              <a:ext cx="3139064" cy="369332"/>
            </a:xfrm>
            <a:prstGeom prst="rect">
              <a:avLst/>
            </a:prstGeom>
            <a:noFill/>
          </p:spPr>
          <p:txBody>
            <a:bodyPr wrap="none" rtlCol="0">
              <a:spAutoFit/>
            </a:bodyPr>
            <a:lstStyle/>
            <a:p>
              <a:r>
                <a:rPr lang="en-US" dirty="0"/>
                <a:t>move = {swap consecutive pair}</a:t>
              </a:r>
            </a:p>
          </p:txBody>
        </p:sp>
      </p:grpSp>
      <p:graphicFrame>
        <p:nvGraphicFramePr>
          <p:cNvPr id="60" name="Table 59"/>
          <p:cNvGraphicFramePr>
            <a:graphicFrameLocks noGrp="1"/>
          </p:cNvGraphicFramePr>
          <p:nvPr/>
        </p:nvGraphicFramePr>
        <p:xfrm>
          <a:off x="4137472" y="2086064"/>
          <a:ext cx="465701" cy="1112520"/>
        </p:xfrm>
        <a:graphic>
          <a:graphicData uri="http://schemas.openxmlformats.org/drawingml/2006/table">
            <a:tbl>
              <a:tblPr firstRow="1" bandRow="1">
                <a:tableStyleId>{5940675A-B579-460E-94D1-54222C63F5DA}</a:tableStyleId>
              </a:tblPr>
              <a:tblGrid>
                <a:gridCol w="465701">
                  <a:extLst>
                    <a:ext uri="{9D8B030D-6E8A-4147-A177-3AD203B41FA5}">
                      <a16:colId xmlns:a16="http://schemas.microsoft.com/office/drawing/2014/main" val="20000"/>
                    </a:ext>
                  </a:extLst>
                </a:gridCol>
              </a:tblGrid>
              <a:tr h="370840">
                <a:tc>
                  <a:txBody>
                    <a:bodyPr/>
                    <a:lstStyle/>
                    <a:p>
                      <a:pPr algn="ctr"/>
                      <a:endParaRPr lang="en-US" dirty="0"/>
                    </a:p>
                  </a:txBody>
                  <a:tcPr/>
                </a:tc>
                <a:extLst>
                  <a:ext uri="{0D108BD9-81ED-4DB2-BD59-A6C34878D82A}">
                    <a16:rowId xmlns:a16="http://schemas.microsoft.com/office/drawing/2014/main" val="10000"/>
                  </a:ext>
                </a:extLst>
              </a:tr>
              <a:tr h="370840">
                <a:tc>
                  <a:txBody>
                    <a:bodyPr/>
                    <a:lstStyle/>
                    <a:p>
                      <a:pPr algn="ctr"/>
                      <a:endParaRPr lang="en-US" dirty="0"/>
                    </a:p>
                  </a:txBody>
                  <a:tcPr/>
                </a:tc>
                <a:extLst>
                  <a:ext uri="{0D108BD9-81ED-4DB2-BD59-A6C34878D82A}">
                    <a16:rowId xmlns:a16="http://schemas.microsoft.com/office/drawing/2014/main" val="10001"/>
                  </a:ext>
                </a:extLst>
              </a:tr>
              <a:tr h="370840">
                <a:tc>
                  <a:txBody>
                    <a:bodyPr/>
                    <a:lstStyle/>
                    <a:p>
                      <a:pPr algn="ctr"/>
                      <a:endParaRPr lang="en-US" dirty="0"/>
                    </a:p>
                  </a:txBody>
                  <a:tcPr/>
                </a:tc>
                <a:extLst>
                  <a:ext uri="{0D108BD9-81ED-4DB2-BD59-A6C34878D82A}">
                    <a16:rowId xmlns:a16="http://schemas.microsoft.com/office/drawing/2014/main" val="10002"/>
                  </a:ext>
                </a:extLst>
              </a:tr>
            </a:tbl>
          </a:graphicData>
        </a:graphic>
      </p:graphicFrame>
      <p:grpSp>
        <p:nvGrpSpPr>
          <p:cNvPr id="61" name="Group 60"/>
          <p:cNvGrpSpPr/>
          <p:nvPr/>
        </p:nvGrpSpPr>
        <p:grpSpPr>
          <a:xfrm>
            <a:off x="531971" y="1880549"/>
            <a:ext cx="2538162" cy="2201924"/>
            <a:chOff x="5961816" y="934489"/>
            <a:chExt cx="2538162" cy="2201924"/>
          </a:xfrm>
        </p:grpSpPr>
        <p:sp>
          <p:nvSpPr>
            <p:cNvPr id="62" name="Oval 61"/>
            <p:cNvSpPr/>
            <p:nvPr/>
          </p:nvSpPr>
          <p:spPr>
            <a:xfrm>
              <a:off x="6015789"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a:t>
              </a:r>
            </a:p>
          </p:txBody>
        </p:sp>
        <p:sp>
          <p:nvSpPr>
            <p:cNvPr id="63" name="Oval 62"/>
            <p:cNvSpPr/>
            <p:nvPr/>
          </p:nvSpPr>
          <p:spPr>
            <a:xfrm>
              <a:off x="7861135"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t>
              </a:r>
            </a:p>
          </p:txBody>
        </p:sp>
        <p:sp>
          <p:nvSpPr>
            <p:cNvPr id="64" name="Oval 63"/>
            <p:cNvSpPr/>
            <p:nvPr/>
          </p:nvSpPr>
          <p:spPr>
            <a:xfrm>
              <a:off x="6015789"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
              </a:r>
            </a:p>
          </p:txBody>
        </p:sp>
        <p:sp>
          <p:nvSpPr>
            <p:cNvPr id="65" name="Oval 64"/>
            <p:cNvSpPr/>
            <p:nvPr/>
          </p:nvSpPr>
          <p:spPr>
            <a:xfrm>
              <a:off x="7861134"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t>
              </a:r>
            </a:p>
          </p:txBody>
        </p:sp>
        <p:cxnSp>
          <p:nvCxnSpPr>
            <p:cNvPr id="66" name="Straight Arrow Connector 65"/>
            <p:cNvCxnSpPr>
              <a:stCxn id="62" idx="4"/>
              <a:endCxn id="65" idx="2"/>
            </p:cNvCxnSpPr>
            <p:nvPr/>
          </p:nvCxnSpPr>
          <p:spPr>
            <a:xfrm>
              <a:off x="6236870" y="1459835"/>
              <a:ext cx="1624264" cy="1308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65" idx="1"/>
              <a:endCxn id="62" idx="5"/>
            </p:cNvCxnSpPr>
            <p:nvPr/>
          </p:nvCxnSpPr>
          <p:spPr>
            <a:xfrm flipH="1" flipV="1">
              <a:off x="6393197" y="1388793"/>
              <a:ext cx="1532690"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62" idx="4"/>
              <a:endCxn id="64" idx="0"/>
            </p:cNvCxnSpPr>
            <p:nvPr/>
          </p:nvCxnSpPr>
          <p:spPr>
            <a:xfrm>
              <a:off x="6236870" y="1459835"/>
              <a:ext cx="0" cy="1066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endCxn id="65" idx="2"/>
            </p:cNvCxnSpPr>
            <p:nvPr/>
          </p:nvCxnSpPr>
          <p:spPr>
            <a:xfrm>
              <a:off x="6457950" y="2768647"/>
              <a:ext cx="1403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63" idx="3"/>
              <a:endCxn id="64" idx="7"/>
            </p:cNvCxnSpPr>
            <p:nvPr/>
          </p:nvCxnSpPr>
          <p:spPr>
            <a:xfrm flipH="1">
              <a:off x="6393197" y="1388793"/>
              <a:ext cx="1532691" cy="1208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62" idx="6"/>
              <a:endCxn id="63" idx="2"/>
            </p:cNvCxnSpPr>
            <p:nvPr/>
          </p:nvCxnSpPr>
          <p:spPr>
            <a:xfrm>
              <a:off x="6457950" y="1217282"/>
              <a:ext cx="14031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63" idx="5"/>
              <a:endCxn id="65" idx="7"/>
            </p:cNvCxnSpPr>
            <p:nvPr/>
          </p:nvCxnSpPr>
          <p:spPr>
            <a:xfrm flipH="1">
              <a:off x="8238542" y="1388793"/>
              <a:ext cx="1"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stCxn id="65" idx="0"/>
              <a:endCxn id="63" idx="4"/>
            </p:cNvCxnSpPr>
            <p:nvPr/>
          </p:nvCxnSpPr>
          <p:spPr>
            <a:xfrm flipV="1">
              <a:off x="8082215" y="1459835"/>
              <a:ext cx="1" cy="106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TextBox 73"/>
            <p:cNvSpPr txBox="1"/>
            <p:nvPr/>
          </p:nvSpPr>
          <p:spPr>
            <a:xfrm>
              <a:off x="6918283" y="934489"/>
              <a:ext cx="261437" cy="323165"/>
            </a:xfrm>
            <a:prstGeom prst="rect">
              <a:avLst/>
            </a:prstGeom>
            <a:noFill/>
          </p:spPr>
          <p:txBody>
            <a:bodyPr wrap="square" rtlCol="0">
              <a:spAutoFit/>
            </a:bodyPr>
            <a:lstStyle/>
            <a:p>
              <a:r>
                <a:rPr lang="en-US" sz="1500" dirty="0"/>
                <a:t>2</a:t>
              </a:r>
            </a:p>
          </p:txBody>
        </p:sp>
        <p:sp>
          <p:nvSpPr>
            <p:cNvPr id="75" name="TextBox 74"/>
            <p:cNvSpPr txBox="1"/>
            <p:nvPr/>
          </p:nvSpPr>
          <p:spPr>
            <a:xfrm>
              <a:off x="6549525" y="2112389"/>
              <a:ext cx="261437" cy="323165"/>
            </a:xfrm>
            <a:prstGeom prst="rect">
              <a:avLst/>
            </a:prstGeom>
            <a:noFill/>
          </p:spPr>
          <p:txBody>
            <a:bodyPr wrap="square" rtlCol="0">
              <a:spAutoFit/>
            </a:bodyPr>
            <a:lstStyle/>
            <a:p>
              <a:r>
                <a:rPr lang="en-US" sz="1500" dirty="0"/>
                <a:t>2</a:t>
              </a:r>
            </a:p>
          </p:txBody>
        </p:sp>
        <p:sp>
          <p:nvSpPr>
            <p:cNvPr id="76" name="TextBox 75"/>
            <p:cNvSpPr txBox="1"/>
            <p:nvPr/>
          </p:nvSpPr>
          <p:spPr>
            <a:xfrm>
              <a:off x="8238541" y="1850629"/>
              <a:ext cx="261437" cy="323165"/>
            </a:xfrm>
            <a:prstGeom prst="rect">
              <a:avLst/>
            </a:prstGeom>
            <a:noFill/>
          </p:spPr>
          <p:txBody>
            <a:bodyPr wrap="square" rtlCol="0">
              <a:spAutoFit/>
            </a:bodyPr>
            <a:lstStyle/>
            <a:p>
              <a:r>
                <a:rPr lang="en-US" sz="1500" dirty="0"/>
                <a:t>2</a:t>
              </a:r>
            </a:p>
          </p:txBody>
        </p:sp>
        <p:sp>
          <p:nvSpPr>
            <p:cNvPr id="77" name="TextBox 76"/>
            <p:cNvSpPr txBox="1"/>
            <p:nvPr/>
          </p:nvSpPr>
          <p:spPr>
            <a:xfrm>
              <a:off x="5961816" y="1873899"/>
              <a:ext cx="261437" cy="323165"/>
            </a:xfrm>
            <a:prstGeom prst="rect">
              <a:avLst/>
            </a:prstGeom>
            <a:noFill/>
          </p:spPr>
          <p:txBody>
            <a:bodyPr wrap="square" rtlCol="0">
              <a:spAutoFit/>
            </a:bodyPr>
            <a:lstStyle/>
            <a:p>
              <a:r>
                <a:rPr lang="en-US" sz="1500" dirty="0"/>
                <a:t>4</a:t>
              </a:r>
            </a:p>
          </p:txBody>
        </p:sp>
        <p:sp>
          <p:nvSpPr>
            <p:cNvPr id="78" name="TextBox 77"/>
            <p:cNvSpPr txBox="1"/>
            <p:nvPr/>
          </p:nvSpPr>
          <p:spPr>
            <a:xfrm>
              <a:off x="6938212" y="2813248"/>
              <a:ext cx="442660" cy="323165"/>
            </a:xfrm>
            <a:prstGeom prst="rect">
              <a:avLst/>
            </a:prstGeom>
            <a:noFill/>
          </p:spPr>
          <p:txBody>
            <a:bodyPr wrap="square" rtlCol="0">
              <a:spAutoFit/>
            </a:bodyPr>
            <a:lstStyle/>
            <a:p>
              <a:r>
                <a:rPr lang="en-US" sz="1500" dirty="0"/>
                <a:t>3</a:t>
              </a:r>
            </a:p>
          </p:txBody>
        </p:sp>
        <p:sp>
          <p:nvSpPr>
            <p:cNvPr id="79" name="TextBox 78"/>
            <p:cNvSpPr txBox="1"/>
            <p:nvPr/>
          </p:nvSpPr>
          <p:spPr>
            <a:xfrm>
              <a:off x="7723645" y="1857031"/>
              <a:ext cx="514895" cy="323165"/>
            </a:xfrm>
            <a:prstGeom prst="rect">
              <a:avLst/>
            </a:prstGeom>
            <a:noFill/>
          </p:spPr>
          <p:txBody>
            <a:bodyPr wrap="square" rtlCol="0">
              <a:spAutoFit/>
            </a:bodyPr>
            <a:lstStyle/>
            <a:p>
              <a:r>
                <a:rPr lang="en-US" sz="1500" dirty="0"/>
                <a:t>10</a:t>
              </a:r>
            </a:p>
          </p:txBody>
        </p:sp>
        <p:sp>
          <p:nvSpPr>
            <p:cNvPr id="80" name="TextBox 79"/>
            <p:cNvSpPr txBox="1"/>
            <p:nvPr/>
          </p:nvSpPr>
          <p:spPr>
            <a:xfrm>
              <a:off x="6784979" y="1488800"/>
              <a:ext cx="441575" cy="323165"/>
            </a:xfrm>
            <a:prstGeom prst="rect">
              <a:avLst/>
            </a:prstGeom>
            <a:noFill/>
          </p:spPr>
          <p:txBody>
            <a:bodyPr wrap="square" rtlCol="0">
              <a:spAutoFit/>
            </a:bodyPr>
            <a:lstStyle/>
            <a:p>
              <a:r>
                <a:rPr lang="en-US" sz="1500" dirty="0"/>
                <a:t>1</a:t>
              </a:r>
            </a:p>
          </p:txBody>
        </p:sp>
        <p:sp>
          <p:nvSpPr>
            <p:cNvPr id="81" name="TextBox 80"/>
            <p:cNvSpPr txBox="1"/>
            <p:nvPr/>
          </p:nvSpPr>
          <p:spPr>
            <a:xfrm>
              <a:off x="7084802" y="2357762"/>
              <a:ext cx="555253" cy="323165"/>
            </a:xfrm>
            <a:prstGeom prst="rect">
              <a:avLst/>
            </a:prstGeom>
            <a:noFill/>
          </p:spPr>
          <p:txBody>
            <a:bodyPr wrap="square" rtlCol="0">
              <a:spAutoFit/>
            </a:bodyPr>
            <a:lstStyle/>
            <a:p>
              <a:r>
                <a:rPr lang="en-US" sz="1500" dirty="0"/>
                <a:t>3</a:t>
              </a:r>
            </a:p>
          </p:txBody>
        </p:sp>
      </p:grpSp>
      <p:sp>
        <p:nvSpPr>
          <p:cNvPr id="3" name="Rectangle 2"/>
          <p:cNvSpPr/>
          <p:nvPr/>
        </p:nvSpPr>
        <p:spPr>
          <a:xfrm>
            <a:off x="1932583" y="3167287"/>
            <a:ext cx="3485506" cy="923330"/>
          </a:xfrm>
          <a:prstGeom prst="rect">
            <a:avLst/>
          </a:prstGeom>
          <a:noFill/>
        </p:spPr>
        <p:txBody>
          <a:bodyPr wrap="none" lIns="91440" tIns="45720" rIns="91440" bIns="45720">
            <a:spAutoFit/>
          </a:bodyPr>
          <a:lstStyle/>
          <a:p>
            <a:pPr algn="ctr"/>
            <a:r>
              <a:rPr lang="en-US" sz="5400" b="1" i="1" dirty="0">
                <a:ln w="22225">
                  <a:solidFill>
                    <a:schemeClr val="accent2"/>
                  </a:solidFill>
                  <a:prstDash val="solid"/>
                </a:ln>
                <a:solidFill>
                  <a:schemeClr val="accent2">
                    <a:lumMod val="40000"/>
                    <a:lumOff val="60000"/>
                  </a:schemeClr>
                </a:solidFill>
              </a:rPr>
              <a:t>NEW DATA!</a:t>
            </a:r>
            <a:endParaRPr lang="en-US" sz="5400" b="1" i="1" cap="none" spc="0" dirty="0">
              <a:ln w="22225">
                <a:solidFill>
                  <a:schemeClr val="accent2"/>
                </a:solidFill>
                <a:prstDash val="solid"/>
              </a:ln>
              <a:solidFill>
                <a:schemeClr val="accent2">
                  <a:lumMod val="40000"/>
                  <a:lumOff val="60000"/>
                </a:schemeClr>
              </a:solidFill>
              <a:effectLst/>
            </a:endParaRPr>
          </a:p>
        </p:txBody>
      </p:sp>
      <p:sp>
        <p:nvSpPr>
          <p:cNvPr id="37" name="TextBox 36"/>
          <p:cNvSpPr txBox="1"/>
          <p:nvPr/>
        </p:nvSpPr>
        <p:spPr>
          <a:xfrm>
            <a:off x="4752091" y="4350690"/>
            <a:ext cx="3006439" cy="646331"/>
          </a:xfrm>
          <a:prstGeom prst="rect">
            <a:avLst/>
          </a:prstGeom>
          <a:noFill/>
        </p:spPr>
        <p:txBody>
          <a:bodyPr wrap="square" rtlCol="0">
            <a:spAutoFit/>
          </a:bodyPr>
          <a:lstStyle/>
          <a:p>
            <a:pPr algn="ctr"/>
            <a:r>
              <a:rPr lang="en-US" b="1" i="1" dirty="0"/>
              <a:t>What could happen if tenure were 2 instead of 3?</a:t>
            </a:r>
          </a:p>
        </p:txBody>
      </p:sp>
      <p:sp>
        <p:nvSpPr>
          <p:cNvPr id="38" name="TextBox 37"/>
          <p:cNvSpPr txBox="1"/>
          <p:nvPr/>
        </p:nvSpPr>
        <p:spPr>
          <a:xfrm>
            <a:off x="4752090" y="5393572"/>
            <a:ext cx="3006439" cy="646331"/>
          </a:xfrm>
          <a:prstGeom prst="rect">
            <a:avLst/>
          </a:prstGeom>
          <a:noFill/>
        </p:spPr>
        <p:txBody>
          <a:bodyPr wrap="square" rtlCol="0">
            <a:spAutoFit/>
          </a:bodyPr>
          <a:lstStyle/>
          <a:p>
            <a:pPr algn="ctr"/>
            <a:r>
              <a:rPr lang="en-US" b="1" i="1" dirty="0"/>
              <a:t>What could happen if tenure were 4 instead of 3?</a:t>
            </a:r>
          </a:p>
        </p:txBody>
      </p:sp>
    </p:spTree>
    <p:extLst>
      <p:ext uri="{BB962C8B-B14F-4D97-AF65-F5344CB8AC3E}">
        <p14:creationId xmlns:p14="http://schemas.microsoft.com/office/powerpoint/2010/main" val="3411162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TABU SEARCH</a:t>
            </a:r>
          </a:p>
        </p:txBody>
      </p:sp>
      <p:grpSp>
        <p:nvGrpSpPr>
          <p:cNvPr id="4" name="Group 3"/>
          <p:cNvGrpSpPr/>
          <p:nvPr/>
        </p:nvGrpSpPr>
        <p:grpSpPr>
          <a:xfrm>
            <a:off x="531971" y="1880549"/>
            <a:ext cx="2538162" cy="2201924"/>
            <a:chOff x="5961816" y="934489"/>
            <a:chExt cx="2538162" cy="2201924"/>
          </a:xfrm>
        </p:grpSpPr>
        <p:sp>
          <p:nvSpPr>
            <p:cNvPr id="6" name="Oval 5"/>
            <p:cNvSpPr/>
            <p:nvPr/>
          </p:nvSpPr>
          <p:spPr>
            <a:xfrm>
              <a:off x="6015789"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a:t>
              </a:r>
            </a:p>
          </p:txBody>
        </p:sp>
        <p:sp>
          <p:nvSpPr>
            <p:cNvPr id="7" name="Oval 6"/>
            <p:cNvSpPr/>
            <p:nvPr/>
          </p:nvSpPr>
          <p:spPr>
            <a:xfrm>
              <a:off x="7861135"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t>
              </a:r>
            </a:p>
          </p:txBody>
        </p:sp>
        <p:sp>
          <p:nvSpPr>
            <p:cNvPr id="8" name="Oval 7"/>
            <p:cNvSpPr/>
            <p:nvPr/>
          </p:nvSpPr>
          <p:spPr>
            <a:xfrm>
              <a:off x="6015789"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
              </a:r>
            </a:p>
          </p:txBody>
        </p:sp>
        <p:sp>
          <p:nvSpPr>
            <p:cNvPr id="9" name="Oval 8"/>
            <p:cNvSpPr/>
            <p:nvPr/>
          </p:nvSpPr>
          <p:spPr>
            <a:xfrm>
              <a:off x="7861134"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t>
              </a:r>
            </a:p>
          </p:txBody>
        </p:sp>
        <p:cxnSp>
          <p:nvCxnSpPr>
            <p:cNvPr id="10" name="Straight Arrow Connector 9"/>
            <p:cNvCxnSpPr>
              <a:stCxn id="6" idx="4"/>
              <a:endCxn id="9" idx="2"/>
            </p:cNvCxnSpPr>
            <p:nvPr/>
          </p:nvCxnSpPr>
          <p:spPr>
            <a:xfrm>
              <a:off x="6236870" y="1459835"/>
              <a:ext cx="1624264" cy="1308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1"/>
              <a:endCxn id="6" idx="5"/>
            </p:cNvCxnSpPr>
            <p:nvPr/>
          </p:nvCxnSpPr>
          <p:spPr>
            <a:xfrm flipH="1" flipV="1">
              <a:off x="6393197" y="1388793"/>
              <a:ext cx="1532690"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4"/>
              <a:endCxn id="8" idx="0"/>
            </p:cNvCxnSpPr>
            <p:nvPr/>
          </p:nvCxnSpPr>
          <p:spPr>
            <a:xfrm>
              <a:off x="6236870" y="1459835"/>
              <a:ext cx="0" cy="1066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9" idx="2"/>
            </p:cNvCxnSpPr>
            <p:nvPr/>
          </p:nvCxnSpPr>
          <p:spPr>
            <a:xfrm>
              <a:off x="6457950" y="2768647"/>
              <a:ext cx="1403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3"/>
              <a:endCxn id="8" idx="7"/>
            </p:cNvCxnSpPr>
            <p:nvPr/>
          </p:nvCxnSpPr>
          <p:spPr>
            <a:xfrm flipH="1">
              <a:off x="6393197" y="1388793"/>
              <a:ext cx="1532691" cy="1208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6"/>
              <a:endCxn id="7" idx="2"/>
            </p:cNvCxnSpPr>
            <p:nvPr/>
          </p:nvCxnSpPr>
          <p:spPr>
            <a:xfrm>
              <a:off x="6457950" y="1217282"/>
              <a:ext cx="14031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5"/>
              <a:endCxn id="9" idx="7"/>
            </p:cNvCxnSpPr>
            <p:nvPr/>
          </p:nvCxnSpPr>
          <p:spPr>
            <a:xfrm flipH="1">
              <a:off x="8238542" y="1388793"/>
              <a:ext cx="1"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0"/>
              <a:endCxn id="7" idx="4"/>
            </p:cNvCxnSpPr>
            <p:nvPr/>
          </p:nvCxnSpPr>
          <p:spPr>
            <a:xfrm flipV="1">
              <a:off x="8082215" y="1459835"/>
              <a:ext cx="1" cy="106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918283" y="934489"/>
              <a:ext cx="261437" cy="323165"/>
            </a:xfrm>
            <a:prstGeom prst="rect">
              <a:avLst/>
            </a:prstGeom>
            <a:noFill/>
          </p:spPr>
          <p:txBody>
            <a:bodyPr wrap="square" rtlCol="0">
              <a:spAutoFit/>
            </a:bodyPr>
            <a:lstStyle/>
            <a:p>
              <a:r>
                <a:rPr lang="en-US" sz="1500" dirty="0"/>
                <a:t>1</a:t>
              </a:r>
            </a:p>
          </p:txBody>
        </p:sp>
        <p:sp>
          <p:nvSpPr>
            <p:cNvPr id="19" name="TextBox 18"/>
            <p:cNvSpPr txBox="1"/>
            <p:nvPr/>
          </p:nvSpPr>
          <p:spPr>
            <a:xfrm>
              <a:off x="6549525" y="2112389"/>
              <a:ext cx="261437" cy="323165"/>
            </a:xfrm>
            <a:prstGeom prst="rect">
              <a:avLst/>
            </a:prstGeom>
            <a:noFill/>
          </p:spPr>
          <p:txBody>
            <a:bodyPr wrap="square" rtlCol="0">
              <a:spAutoFit/>
            </a:bodyPr>
            <a:lstStyle/>
            <a:p>
              <a:r>
                <a:rPr lang="en-US" sz="1500" dirty="0"/>
                <a:t>1</a:t>
              </a:r>
            </a:p>
          </p:txBody>
        </p:sp>
        <p:sp>
          <p:nvSpPr>
            <p:cNvPr id="20" name="TextBox 19"/>
            <p:cNvSpPr txBox="1"/>
            <p:nvPr/>
          </p:nvSpPr>
          <p:spPr>
            <a:xfrm>
              <a:off x="8238541" y="1873899"/>
              <a:ext cx="261437" cy="323165"/>
            </a:xfrm>
            <a:prstGeom prst="rect">
              <a:avLst/>
            </a:prstGeom>
            <a:noFill/>
          </p:spPr>
          <p:txBody>
            <a:bodyPr wrap="square" rtlCol="0">
              <a:spAutoFit/>
            </a:bodyPr>
            <a:lstStyle/>
            <a:p>
              <a:r>
                <a:rPr lang="en-US" sz="1500" dirty="0"/>
                <a:t>1</a:t>
              </a:r>
            </a:p>
          </p:txBody>
        </p:sp>
        <p:sp>
          <p:nvSpPr>
            <p:cNvPr id="21" name="TextBox 20"/>
            <p:cNvSpPr txBox="1"/>
            <p:nvPr/>
          </p:nvSpPr>
          <p:spPr>
            <a:xfrm>
              <a:off x="5961816" y="1873899"/>
              <a:ext cx="261437" cy="323165"/>
            </a:xfrm>
            <a:prstGeom prst="rect">
              <a:avLst/>
            </a:prstGeom>
            <a:noFill/>
          </p:spPr>
          <p:txBody>
            <a:bodyPr wrap="square" rtlCol="0">
              <a:spAutoFit/>
            </a:bodyPr>
            <a:lstStyle/>
            <a:p>
              <a:r>
                <a:rPr lang="en-US" sz="1500" dirty="0"/>
                <a:t>2</a:t>
              </a:r>
            </a:p>
          </p:txBody>
        </p:sp>
        <p:sp>
          <p:nvSpPr>
            <p:cNvPr id="22" name="TextBox 21"/>
            <p:cNvSpPr txBox="1"/>
            <p:nvPr/>
          </p:nvSpPr>
          <p:spPr>
            <a:xfrm>
              <a:off x="6938212" y="2813248"/>
              <a:ext cx="442660" cy="323165"/>
            </a:xfrm>
            <a:prstGeom prst="rect">
              <a:avLst/>
            </a:prstGeom>
            <a:noFill/>
          </p:spPr>
          <p:txBody>
            <a:bodyPr wrap="square" rtlCol="0">
              <a:spAutoFit/>
            </a:bodyPr>
            <a:lstStyle/>
            <a:p>
              <a:r>
                <a:rPr lang="en-US" sz="1500" dirty="0"/>
                <a:t>1.5</a:t>
              </a:r>
            </a:p>
          </p:txBody>
        </p:sp>
        <p:sp>
          <p:nvSpPr>
            <p:cNvPr id="23" name="TextBox 22"/>
            <p:cNvSpPr txBox="1"/>
            <p:nvPr/>
          </p:nvSpPr>
          <p:spPr>
            <a:xfrm>
              <a:off x="7788400" y="1857031"/>
              <a:ext cx="261437" cy="323165"/>
            </a:xfrm>
            <a:prstGeom prst="rect">
              <a:avLst/>
            </a:prstGeom>
            <a:noFill/>
          </p:spPr>
          <p:txBody>
            <a:bodyPr wrap="square" rtlCol="0">
              <a:spAutoFit/>
            </a:bodyPr>
            <a:lstStyle/>
            <a:p>
              <a:r>
                <a:rPr lang="en-US" sz="1500" dirty="0"/>
                <a:t>5</a:t>
              </a:r>
            </a:p>
          </p:txBody>
        </p:sp>
        <p:sp>
          <p:nvSpPr>
            <p:cNvPr id="24" name="TextBox 23"/>
            <p:cNvSpPr txBox="1"/>
            <p:nvPr/>
          </p:nvSpPr>
          <p:spPr>
            <a:xfrm>
              <a:off x="6697495" y="1488800"/>
              <a:ext cx="441575" cy="323165"/>
            </a:xfrm>
            <a:prstGeom prst="rect">
              <a:avLst/>
            </a:prstGeom>
            <a:noFill/>
          </p:spPr>
          <p:txBody>
            <a:bodyPr wrap="square" rtlCol="0">
              <a:spAutoFit/>
            </a:bodyPr>
            <a:lstStyle/>
            <a:p>
              <a:r>
                <a:rPr lang="en-US" sz="1500" dirty="0"/>
                <a:t>0.5</a:t>
              </a:r>
            </a:p>
          </p:txBody>
        </p:sp>
        <p:sp>
          <p:nvSpPr>
            <p:cNvPr id="25" name="TextBox 24"/>
            <p:cNvSpPr txBox="1"/>
            <p:nvPr/>
          </p:nvSpPr>
          <p:spPr>
            <a:xfrm>
              <a:off x="7084802" y="2357762"/>
              <a:ext cx="555253" cy="323165"/>
            </a:xfrm>
            <a:prstGeom prst="rect">
              <a:avLst/>
            </a:prstGeom>
            <a:noFill/>
          </p:spPr>
          <p:txBody>
            <a:bodyPr wrap="square" rtlCol="0">
              <a:spAutoFit/>
            </a:bodyPr>
            <a:lstStyle/>
            <a:p>
              <a:r>
                <a:rPr lang="en-US" sz="1500" dirty="0"/>
                <a:t>1.5</a:t>
              </a:r>
            </a:p>
          </p:txBody>
        </p:sp>
      </p:grpSp>
      <p:sp>
        <p:nvSpPr>
          <p:cNvPr id="26" name="TextBox 25"/>
          <p:cNvSpPr txBox="1"/>
          <p:nvPr/>
        </p:nvSpPr>
        <p:spPr>
          <a:xfrm>
            <a:off x="932722" y="1348398"/>
            <a:ext cx="1845345" cy="369332"/>
          </a:xfrm>
          <a:prstGeom prst="rect">
            <a:avLst/>
          </a:prstGeom>
          <a:noFill/>
        </p:spPr>
        <p:txBody>
          <a:bodyPr wrap="square" rtlCol="0">
            <a:spAutoFit/>
          </a:bodyPr>
          <a:lstStyle/>
          <a:p>
            <a:r>
              <a:rPr lang="en-US" b="1" dirty="0"/>
              <a:t>Asymmetric TSP</a:t>
            </a:r>
          </a:p>
        </p:txBody>
      </p:sp>
      <p:graphicFrame>
        <p:nvGraphicFramePr>
          <p:cNvPr id="27" name="Table 26"/>
          <p:cNvGraphicFramePr>
            <a:graphicFrameLocks noGrp="1"/>
          </p:cNvGraphicFramePr>
          <p:nvPr/>
        </p:nvGraphicFramePr>
        <p:xfrm>
          <a:off x="5650573" y="1835102"/>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sp>
        <p:nvSpPr>
          <p:cNvPr id="28" name="TextBox 27"/>
          <p:cNvSpPr txBox="1"/>
          <p:nvPr/>
        </p:nvSpPr>
        <p:spPr>
          <a:xfrm>
            <a:off x="5690817" y="1348398"/>
            <a:ext cx="2515181" cy="369332"/>
          </a:xfrm>
          <a:prstGeom prst="rect">
            <a:avLst/>
          </a:prstGeom>
          <a:noFill/>
        </p:spPr>
        <p:txBody>
          <a:bodyPr wrap="square" rtlCol="0">
            <a:noAutofit/>
          </a:bodyPr>
          <a:lstStyle/>
          <a:p>
            <a:r>
              <a:rPr lang="en-US" b="1" dirty="0"/>
              <a:t>Solution Trajectory</a:t>
            </a:r>
          </a:p>
        </p:txBody>
      </p:sp>
      <p:grpSp>
        <p:nvGrpSpPr>
          <p:cNvPr id="34" name="Group 33"/>
          <p:cNvGrpSpPr/>
          <p:nvPr/>
        </p:nvGrpSpPr>
        <p:grpSpPr>
          <a:xfrm>
            <a:off x="8240468" y="1805617"/>
            <a:ext cx="483177" cy="462007"/>
            <a:chOff x="7629899" y="2305368"/>
            <a:chExt cx="483177" cy="462007"/>
          </a:xfrm>
        </p:grpSpPr>
        <p:sp>
          <p:nvSpPr>
            <p:cNvPr id="33" name="Oval 32"/>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5.5</a:t>
              </a:r>
            </a:p>
          </p:txBody>
        </p:sp>
      </p:grpSp>
      <p:sp>
        <p:nvSpPr>
          <p:cNvPr id="60" name="TextBox 59"/>
          <p:cNvSpPr txBox="1"/>
          <p:nvPr/>
        </p:nvSpPr>
        <p:spPr>
          <a:xfrm>
            <a:off x="3595249" y="1348398"/>
            <a:ext cx="1605403" cy="646331"/>
          </a:xfrm>
          <a:prstGeom prst="rect">
            <a:avLst/>
          </a:prstGeom>
          <a:noFill/>
        </p:spPr>
        <p:txBody>
          <a:bodyPr wrap="square" rtlCol="0">
            <a:noAutofit/>
          </a:bodyPr>
          <a:lstStyle/>
          <a:p>
            <a:pPr algn="ctr"/>
            <a:r>
              <a:rPr lang="en-US" b="1" dirty="0"/>
              <a:t>Tabu List</a:t>
            </a:r>
          </a:p>
          <a:p>
            <a:pPr algn="ctr"/>
            <a:r>
              <a:rPr lang="en-US" b="1" dirty="0"/>
              <a:t>(tenure = 2)</a:t>
            </a:r>
          </a:p>
        </p:txBody>
      </p:sp>
      <p:sp>
        <p:nvSpPr>
          <p:cNvPr id="3" name="TextBox 2"/>
          <p:cNvSpPr txBox="1"/>
          <p:nvPr/>
        </p:nvSpPr>
        <p:spPr>
          <a:xfrm>
            <a:off x="793408" y="5211380"/>
            <a:ext cx="3006439" cy="646331"/>
          </a:xfrm>
          <a:prstGeom prst="rect">
            <a:avLst/>
          </a:prstGeom>
          <a:noFill/>
        </p:spPr>
        <p:txBody>
          <a:bodyPr wrap="square" rtlCol="0">
            <a:spAutoFit/>
          </a:bodyPr>
          <a:lstStyle/>
          <a:p>
            <a:pPr algn="ctr"/>
            <a:r>
              <a:rPr lang="en-US" i="1" dirty="0"/>
              <a:t>What could happen if tenure were 2 instead of 3?</a:t>
            </a:r>
          </a:p>
        </p:txBody>
      </p:sp>
      <p:graphicFrame>
        <p:nvGraphicFramePr>
          <p:cNvPr id="80" name="Table 79"/>
          <p:cNvGraphicFramePr>
            <a:graphicFrameLocks noGrp="1"/>
          </p:cNvGraphicFramePr>
          <p:nvPr/>
        </p:nvGraphicFramePr>
        <p:xfrm>
          <a:off x="4137472" y="2086064"/>
          <a:ext cx="465701" cy="1112520"/>
        </p:xfrm>
        <a:graphic>
          <a:graphicData uri="http://schemas.openxmlformats.org/drawingml/2006/table">
            <a:tbl>
              <a:tblPr firstRow="1" bandRow="1">
                <a:tableStyleId>{5940675A-B579-460E-94D1-54222C63F5DA}</a:tableStyleId>
              </a:tblPr>
              <a:tblGrid>
                <a:gridCol w="465701">
                  <a:extLst>
                    <a:ext uri="{9D8B030D-6E8A-4147-A177-3AD203B41FA5}">
                      <a16:colId xmlns:a16="http://schemas.microsoft.com/office/drawing/2014/main" val="20000"/>
                    </a:ext>
                  </a:extLst>
                </a:gridCol>
              </a:tblGrid>
              <a:tr h="370840">
                <a:tc>
                  <a:txBody>
                    <a:bodyPr/>
                    <a:lstStyle/>
                    <a:p>
                      <a:pPr algn="ctr"/>
                      <a:endParaRPr lang="en-US" dirty="0"/>
                    </a:p>
                  </a:txBody>
                  <a:tcPr/>
                </a:tc>
                <a:extLst>
                  <a:ext uri="{0D108BD9-81ED-4DB2-BD59-A6C34878D82A}">
                    <a16:rowId xmlns:a16="http://schemas.microsoft.com/office/drawing/2014/main" val="10000"/>
                  </a:ext>
                </a:extLst>
              </a:tr>
              <a:tr h="370840">
                <a:tc>
                  <a:txBody>
                    <a:bodyPr/>
                    <a:lstStyle/>
                    <a:p>
                      <a:pPr algn="ctr"/>
                      <a:endParaRPr lang="en-US" dirty="0"/>
                    </a:p>
                  </a:txBody>
                  <a:tcPr/>
                </a:tc>
                <a:extLst>
                  <a:ext uri="{0D108BD9-81ED-4DB2-BD59-A6C34878D82A}">
                    <a16:rowId xmlns:a16="http://schemas.microsoft.com/office/drawing/2014/main" val="10001"/>
                  </a:ext>
                </a:extLst>
              </a:tr>
              <a:tr h="370840">
                <a:tc>
                  <a:txBody>
                    <a:bodyPr/>
                    <a:lstStyle/>
                    <a:p>
                      <a:pPr algn="ctr"/>
                      <a:endParaRPr lang="en-US" dirty="0"/>
                    </a:p>
                  </a:txBody>
                  <a:tcPr>
                    <a:solidFill>
                      <a:schemeClr val="tx1"/>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4403672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TABU SEARCH</a:t>
            </a:r>
          </a:p>
        </p:txBody>
      </p:sp>
      <p:grpSp>
        <p:nvGrpSpPr>
          <p:cNvPr id="4" name="Group 3"/>
          <p:cNvGrpSpPr/>
          <p:nvPr/>
        </p:nvGrpSpPr>
        <p:grpSpPr>
          <a:xfrm>
            <a:off x="531971" y="1880549"/>
            <a:ext cx="2538162" cy="2201924"/>
            <a:chOff x="5961816" y="934489"/>
            <a:chExt cx="2538162" cy="2201924"/>
          </a:xfrm>
        </p:grpSpPr>
        <p:sp>
          <p:nvSpPr>
            <p:cNvPr id="6" name="Oval 5"/>
            <p:cNvSpPr/>
            <p:nvPr/>
          </p:nvSpPr>
          <p:spPr>
            <a:xfrm>
              <a:off x="6015789"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A</a:t>
              </a:r>
            </a:p>
          </p:txBody>
        </p:sp>
        <p:sp>
          <p:nvSpPr>
            <p:cNvPr id="7" name="Oval 6"/>
            <p:cNvSpPr/>
            <p:nvPr/>
          </p:nvSpPr>
          <p:spPr>
            <a:xfrm>
              <a:off x="7861135" y="974729"/>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B</a:t>
              </a:r>
            </a:p>
          </p:txBody>
        </p:sp>
        <p:sp>
          <p:nvSpPr>
            <p:cNvPr id="8" name="Oval 7"/>
            <p:cNvSpPr/>
            <p:nvPr/>
          </p:nvSpPr>
          <p:spPr>
            <a:xfrm>
              <a:off x="6015789"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a:t>
              </a:r>
            </a:p>
          </p:txBody>
        </p:sp>
        <p:sp>
          <p:nvSpPr>
            <p:cNvPr id="9" name="Oval 8"/>
            <p:cNvSpPr/>
            <p:nvPr/>
          </p:nvSpPr>
          <p:spPr>
            <a:xfrm>
              <a:off x="7861134" y="2526094"/>
              <a:ext cx="442161" cy="485106"/>
            </a:xfrm>
            <a:prstGeom prst="ellipse">
              <a:avLst/>
            </a:prstGeom>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C</a:t>
              </a:r>
            </a:p>
          </p:txBody>
        </p:sp>
        <p:cxnSp>
          <p:nvCxnSpPr>
            <p:cNvPr id="10" name="Straight Arrow Connector 9"/>
            <p:cNvCxnSpPr>
              <a:stCxn id="6" idx="4"/>
              <a:endCxn id="9" idx="2"/>
            </p:cNvCxnSpPr>
            <p:nvPr/>
          </p:nvCxnSpPr>
          <p:spPr>
            <a:xfrm>
              <a:off x="6236870" y="1459835"/>
              <a:ext cx="1624264" cy="1308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1"/>
              <a:endCxn id="6" idx="5"/>
            </p:cNvCxnSpPr>
            <p:nvPr/>
          </p:nvCxnSpPr>
          <p:spPr>
            <a:xfrm flipH="1" flipV="1">
              <a:off x="6393197" y="1388793"/>
              <a:ext cx="1532690"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6" idx="4"/>
              <a:endCxn id="8" idx="0"/>
            </p:cNvCxnSpPr>
            <p:nvPr/>
          </p:nvCxnSpPr>
          <p:spPr>
            <a:xfrm>
              <a:off x="6236870" y="1459835"/>
              <a:ext cx="0" cy="1066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9" idx="2"/>
            </p:cNvCxnSpPr>
            <p:nvPr/>
          </p:nvCxnSpPr>
          <p:spPr>
            <a:xfrm>
              <a:off x="6457950" y="2768647"/>
              <a:ext cx="14031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7" idx="3"/>
              <a:endCxn id="8" idx="7"/>
            </p:cNvCxnSpPr>
            <p:nvPr/>
          </p:nvCxnSpPr>
          <p:spPr>
            <a:xfrm flipH="1">
              <a:off x="6393197" y="1388793"/>
              <a:ext cx="1532691" cy="1208343"/>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6" idx="6"/>
              <a:endCxn id="7" idx="2"/>
            </p:cNvCxnSpPr>
            <p:nvPr/>
          </p:nvCxnSpPr>
          <p:spPr>
            <a:xfrm>
              <a:off x="6457950" y="1217282"/>
              <a:ext cx="140318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5"/>
              <a:endCxn id="9" idx="7"/>
            </p:cNvCxnSpPr>
            <p:nvPr/>
          </p:nvCxnSpPr>
          <p:spPr>
            <a:xfrm flipH="1">
              <a:off x="8238542" y="1388793"/>
              <a:ext cx="1" cy="12083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0"/>
              <a:endCxn id="7" idx="4"/>
            </p:cNvCxnSpPr>
            <p:nvPr/>
          </p:nvCxnSpPr>
          <p:spPr>
            <a:xfrm flipV="1">
              <a:off x="8082215" y="1459835"/>
              <a:ext cx="1" cy="10662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918283" y="934489"/>
              <a:ext cx="261437" cy="323165"/>
            </a:xfrm>
            <a:prstGeom prst="rect">
              <a:avLst/>
            </a:prstGeom>
            <a:noFill/>
          </p:spPr>
          <p:txBody>
            <a:bodyPr wrap="square" rtlCol="0">
              <a:spAutoFit/>
            </a:bodyPr>
            <a:lstStyle/>
            <a:p>
              <a:r>
                <a:rPr lang="en-US" sz="1500" dirty="0"/>
                <a:t>1</a:t>
              </a:r>
            </a:p>
          </p:txBody>
        </p:sp>
        <p:sp>
          <p:nvSpPr>
            <p:cNvPr id="19" name="TextBox 18"/>
            <p:cNvSpPr txBox="1"/>
            <p:nvPr/>
          </p:nvSpPr>
          <p:spPr>
            <a:xfrm>
              <a:off x="6549525" y="2112389"/>
              <a:ext cx="261437" cy="323165"/>
            </a:xfrm>
            <a:prstGeom prst="rect">
              <a:avLst/>
            </a:prstGeom>
            <a:noFill/>
          </p:spPr>
          <p:txBody>
            <a:bodyPr wrap="square" rtlCol="0">
              <a:spAutoFit/>
            </a:bodyPr>
            <a:lstStyle/>
            <a:p>
              <a:r>
                <a:rPr lang="en-US" sz="1500" dirty="0"/>
                <a:t>1</a:t>
              </a:r>
            </a:p>
          </p:txBody>
        </p:sp>
        <p:sp>
          <p:nvSpPr>
            <p:cNvPr id="20" name="TextBox 19"/>
            <p:cNvSpPr txBox="1"/>
            <p:nvPr/>
          </p:nvSpPr>
          <p:spPr>
            <a:xfrm>
              <a:off x="8238541" y="1873899"/>
              <a:ext cx="261437" cy="323165"/>
            </a:xfrm>
            <a:prstGeom prst="rect">
              <a:avLst/>
            </a:prstGeom>
            <a:noFill/>
          </p:spPr>
          <p:txBody>
            <a:bodyPr wrap="square" rtlCol="0">
              <a:spAutoFit/>
            </a:bodyPr>
            <a:lstStyle/>
            <a:p>
              <a:r>
                <a:rPr lang="en-US" sz="1500" dirty="0"/>
                <a:t>1</a:t>
              </a:r>
            </a:p>
          </p:txBody>
        </p:sp>
        <p:sp>
          <p:nvSpPr>
            <p:cNvPr id="21" name="TextBox 20"/>
            <p:cNvSpPr txBox="1"/>
            <p:nvPr/>
          </p:nvSpPr>
          <p:spPr>
            <a:xfrm>
              <a:off x="5961816" y="1873899"/>
              <a:ext cx="261437" cy="323165"/>
            </a:xfrm>
            <a:prstGeom prst="rect">
              <a:avLst/>
            </a:prstGeom>
            <a:noFill/>
          </p:spPr>
          <p:txBody>
            <a:bodyPr wrap="square" rtlCol="0">
              <a:spAutoFit/>
            </a:bodyPr>
            <a:lstStyle/>
            <a:p>
              <a:r>
                <a:rPr lang="en-US" sz="1500" dirty="0"/>
                <a:t>2</a:t>
              </a:r>
            </a:p>
          </p:txBody>
        </p:sp>
        <p:sp>
          <p:nvSpPr>
            <p:cNvPr id="22" name="TextBox 21"/>
            <p:cNvSpPr txBox="1"/>
            <p:nvPr/>
          </p:nvSpPr>
          <p:spPr>
            <a:xfrm>
              <a:off x="6938212" y="2813248"/>
              <a:ext cx="442660" cy="323165"/>
            </a:xfrm>
            <a:prstGeom prst="rect">
              <a:avLst/>
            </a:prstGeom>
            <a:noFill/>
          </p:spPr>
          <p:txBody>
            <a:bodyPr wrap="square" rtlCol="0">
              <a:spAutoFit/>
            </a:bodyPr>
            <a:lstStyle/>
            <a:p>
              <a:r>
                <a:rPr lang="en-US" sz="1500" dirty="0"/>
                <a:t>1.5</a:t>
              </a:r>
            </a:p>
          </p:txBody>
        </p:sp>
        <p:sp>
          <p:nvSpPr>
            <p:cNvPr id="23" name="TextBox 22"/>
            <p:cNvSpPr txBox="1"/>
            <p:nvPr/>
          </p:nvSpPr>
          <p:spPr>
            <a:xfrm>
              <a:off x="7788400" y="1857031"/>
              <a:ext cx="261437" cy="323165"/>
            </a:xfrm>
            <a:prstGeom prst="rect">
              <a:avLst/>
            </a:prstGeom>
            <a:noFill/>
          </p:spPr>
          <p:txBody>
            <a:bodyPr wrap="square" rtlCol="0">
              <a:spAutoFit/>
            </a:bodyPr>
            <a:lstStyle/>
            <a:p>
              <a:r>
                <a:rPr lang="en-US" sz="1500" dirty="0"/>
                <a:t>5</a:t>
              </a:r>
            </a:p>
          </p:txBody>
        </p:sp>
        <p:sp>
          <p:nvSpPr>
            <p:cNvPr id="24" name="TextBox 23"/>
            <p:cNvSpPr txBox="1"/>
            <p:nvPr/>
          </p:nvSpPr>
          <p:spPr>
            <a:xfrm>
              <a:off x="6697495" y="1488800"/>
              <a:ext cx="441575" cy="323165"/>
            </a:xfrm>
            <a:prstGeom prst="rect">
              <a:avLst/>
            </a:prstGeom>
            <a:noFill/>
          </p:spPr>
          <p:txBody>
            <a:bodyPr wrap="square" rtlCol="0">
              <a:spAutoFit/>
            </a:bodyPr>
            <a:lstStyle/>
            <a:p>
              <a:r>
                <a:rPr lang="en-US" sz="1500" dirty="0"/>
                <a:t>0.5</a:t>
              </a:r>
            </a:p>
          </p:txBody>
        </p:sp>
        <p:sp>
          <p:nvSpPr>
            <p:cNvPr id="25" name="TextBox 24"/>
            <p:cNvSpPr txBox="1"/>
            <p:nvPr/>
          </p:nvSpPr>
          <p:spPr>
            <a:xfrm>
              <a:off x="7084802" y="2357762"/>
              <a:ext cx="555253" cy="323165"/>
            </a:xfrm>
            <a:prstGeom prst="rect">
              <a:avLst/>
            </a:prstGeom>
            <a:noFill/>
          </p:spPr>
          <p:txBody>
            <a:bodyPr wrap="square" rtlCol="0">
              <a:spAutoFit/>
            </a:bodyPr>
            <a:lstStyle/>
            <a:p>
              <a:r>
                <a:rPr lang="en-US" sz="1500" dirty="0"/>
                <a:t>1.5</a:t>
              </a:r>
            </a:p>
          </p:txBody>
        </p:sp>
      </p:grpSp>
      <p:sp>
        <p:nvSpPr>
          <p:cNvPr id="26" name="TextBox 25"/>
          <p:cNvSpPr txBox="1"/>
          <p:nvPr/>
        </p:nvSpPr>
        <p:spPr>
          <a:xfrm>
            <a:off x="932722" y="1348398"/>
            <a:ext cx="1845345" cy="369332"/>
          </a:xfrm>
          <a:prstGeom prst="rect">
            <a:avLst/>
          </a:prstGeom>
          <a:noFill/>
        </p:spPr>
        <p:txBody>
          <a:bodyPr wrap="square" rtlCol="0">
            <a:spAutoFit/>
          </a:bodyPr>
          <a:lstStyle/>
          <a:p>
            <a:r>
              <a:rPr lang="en-US" b="1" dirty="0"/>
              <a:t>Asymmetric TSP</a:t>
            </a:r>
          </a:p>
        </p:txBody>
      </p:sp>
      <p:graphicFrame>
        <p:nvGraphicFramePr>
          <p:cNvPr id="27" name="Table 26"/>
          <p:cNvGraphicFramePr>
            <a:graphicFrameLocks noGrp="1"/>
          </p:cNvGraphicFramePr>
          <p:nvPr/>
        </p:nvGraphicFramePr>
        <p:xfrm>
          <a:off x="5650573" y="1835102"/>
          <a:ext cx="2337165" cy="414057"/>
        </p:xfrm>
        <a:graphic>
          <a:graphicData uri="http://schemas.openxmlformats.org/drawingml/2006/table">
            <a:tbl>
              <a:tblPr firstRow="1" bandRow="1">
                <a:tableStyleId>{5940675A-B579-460E-94D1-54222C63F5DA}</a:tableStyleId>
              </a:tblPr>
              <a:tblGrid>
                <a:gridCol w="467433">
                  <a:extLst>
                    <a:ext uri="{9D8B030D-6E8A-4147-A177-3AD203B41FA5}">
                      <a16:colId xmlns:a16="http://schemas.microsoft.com/office/drawing/2014/main" val="20000"/>
                    </a:ext>
                  </a:extLst>
                </a:gridCol>
                <a:gridCol w="467433">
                  <a:extLst>
                    <a:ext uri="{9D8B030D-6E8A-4147-A177-3AD203B41FA5}">
                      <a16:colId xmlns:a16="http://schemas.microsoft.com/office/drawing/2014/main" val="20001"/>
                    </a:ext>
                  </a:extLst>
                </a:gridCol>
                <a:gridCol w="467433">
                  <a:extLst>
                    <a:ext uri="{9D8B030D-6E8A-4147-A177-3AD203B41FA5}">
                      <a16:colId xmlns:a16="http://schemas.microsoft.com/office/drawing/2014/main" val="20002"/>
                    </a:ext>
                  </a:extLst>
                </a:gridCol>
                <a:gridCol w="467433">
                  <a:extLst>
                    <a:ext uri="{9D8B030D-6E8A-4147-A177-3AD203B41FA5}">
                      <a16:colId xmlns:a16="http://schemas.microsoft.com/office/drawing/2014/main" val="20003"/>
                    </a:ext>
                  </a:extLst>
                </a:gridCol>
                <a:gridCol w="467433">
                  <a:extLst>
                    <a:ext uri="{9D8B030D-6E8A-4147-A177-3AD203B41FA5}">
                      <a16:colId xmlns:a16="http://schemas.microsoft.com/office/drawing/2014/main" val="20004"/>
                    </a:ext>
                  </a:extLst>
                </a:gridCol>
              </a:tblGrid>
              <a:tr h="414057">
                <a:tc>
                  <a:txBody>
                    <a:bodyPr/>
                    <a:lstStyle/>
                    <a:p>
                      <a:pPr algn="ctr"/>
                      <a:r>
                        <a:rPr lang="en-US" dirty="0"/>
                        <a:t>A</a:t>
                      </a:r>
                    </a:p>
                  </a:txBody>
                  <a:tcPr anchor="ctr"/>
                </a:tc>
                <a:tc>
                  <a:txBody>
                    <a:bodyPr/>
                    <a:lstStyle/>
                    <a:p>
                      <a:pPr algn="ctr"/>
                      <a:r>
                        <a:rPr lang="en-US" dirty="0"/>
                        <a:t>B</a:t>
                      </a:r>
                    </a:p>
                  </a:txBody>
                  <a:tcPr anchor="ctr"/>
                </a:tc>
                <a:tc>
                  <a:txBody>
                    <a:bodyPr/>
                    <a:lstStyle/>
                    <a:p>
                      <a:pPr algn="ctr"/>
                      <a:r>
                        <a:rPr lang="en-US" dirty="0"/>
                        <a:t>C</a:t>
                      </a:r>
                    </a:p>
                  </a:txBody>
                  <a:tcPr anchor="ctr"/>
                </a:tc>
                <a:tc>
                  <a:txBody>
                    <a:bodyPr/>
                    <a:lstStyle/>
                    <a:p>
                      <a:pPr algn="ctr"/>
                      <a:r>
                        <a:rPr lang="en-US" dirty="0"/>
                        <a:t>D</a:t>
                      </a:r>
                    </a:p>
                  </a:txBody>
                  <a:tcPr anchor="ctr"/>
                </a:tc>
                <a:tc>
                  <a:txBody>
                    <a:bodyPr/>
                    <a:lstStyle/>
                    <a:p>
                      <a:pPr algn="ctr"/>
                      <a:r>
                        <a:rPr lang="en-US" dirty="0"/>
                        <a:t>A</a:t>
                      </a:r>
                    </a:p>
                  </a:txBody>
                  <a:tcPr anchor="ctr"/>
                </a:tc>
                <a:extLst>
                  <a:ext uri="{0D108BD9-81ED-4DB2-BD59-A6C34878D82A}">
                    <a16:rowId xmlns:a16="http://schemas.microsoft.com/office/drawing/2014/main" val="10000"/>
                  </a:ext>
                </a:extLst>
              </a:tr>
            </a:tbl>
          </a:graphicData>
        </a:graphic>
      </p:graphicFrame>
      <p:sp>
        <p:nvSpPr>
          <p:cNvPr id="28" name="TextBox 27"/>
          <p:cNvSpPr txBox="1"/>
          <p:nvPr/>
        </p:nvSpPr>
        <p:spPr>
          <a:xfrm>
            <a:off x="5805143" y="1348398"/>
            <a:ext cx="2286528" cy="369332"/>
          </a:xfrm>
          <a:prstGeom prst="rect">
            <a:avLst/>
          </a:prstGeom>
          <a:noFill/>
        </p:spPr>
        <p:txBody>
          <a:bodyPr wrap="square" rtlCol="0">
            <a:noAutofit/>
          </a:bodyPr>
          <a:lstStyle/>
          <a:p>
            <a:r>
              <a:rPr lang="en-US" b="1" dirty="0"/>
              <a:t>Solution Trajectory</a:t>
            </a:r>
          </a:p>
        </p:txBody>
      </p:sp>
      <p:grpSp>
        <p:nvGrpSpPr>
          <p:cNvPr id="34" name="Group 33"/>
          <p:cNvGrpSpPr/>
          <p:nvPr/>
        </p:nvGrpSpPr>
        <p:grpSpPr>
          <a:xfrm>
            <a:off x="8240468" y="1805617"/>
            <a:ext cx="483177" cy="462007"/>
            <a:chOff x="7629899" y="2305368"/>
            <a:chExt cx="483177" cy="462007"/>
          </a:xfrm>
        </p:grpSpPr>
        <p:sp>
          <p:nvSpPr>
            <p:cNvPr id="33" name="Oval 32"/>
            <p:cNvSpPr/>
            <p:nvPr/>
          </p:nvSpPr>
          <p:spPr>
            <a:xfrm>
              <a:off x="7629899" y="2305368"/>
              <a:ext cx="483177" cy="46200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7647709" y="2364921"/>
              <a:ext cx="447558" cy="338554"/>
            </a:xfrm>
            <a:prstGeom prst="rect">
              <a:avLst/>
            </a:prstGeom>
            <a:noFill/>
          </p:spPr>
          <p:txBody>
            <a:bodyPr wrap="none" rtlCol="0">
              <a:spAutoFit/>
            </a:bodyPr>
            <a:lstStyle/>
            <a:p>
              <a:r>
                <a:rPr lang="en-US" sz="1600" b="1" dirty="0">
                  <a:solidFill>
                    <a:schemeClr val="bg1"/>
                  </a:solidFill>
                </a:rPr>
                <a:t>5.5</a:t>
              </a:r>
            </a:p>
          </p:txBody>
        </p:sp>
      </p:grpSp>
      <p:sp>
        <p:nvSpPr>
          <p:cNvPr id="60" name="TextBox 59"/>
          <p:cNvSpPr txBox="1"/>
          <p:nvPr/>
        </p:nvSpPr>
        <p:spPr>
          <a:xfrm>
            <a:off x="3668222" y="1348398"/>
            <a:ext cx="1459457" cy="646331"/>
          </a:xfrm>
          <a:prstGeom prst="rect">
            <a:avLst/>
          </a:prstGeom>
          <a:noFill/>
        </p:spPr>
        <p:txBody>
          <a:bodyPr wrap="square" rtlCol="0">
            <a:noAutofit/>
          </a:bodyPr>
          <a:lstStyle/>
          <a:p>
            <a:pPr algn="ctr"/>
            <a:r>
              <a:rPr lang="en-US" b="1" dirty="0"/>
              <a:t>Tabu List</a:t>
            </a:r>
          </a:p>
          <a:p>
            <a:pPr algn="ctr"/>
            <a:r>
              <a:rPr lang="en-US" b="1" dirty="0"/>
              <a:t>(tenure = 4)</a:t>
            </a:r>
          </a:p>
        </p:txBody>
      </p:sp>
      <p:sp>
        <p:nvSpPr>
          <p:cNvPr id="3" name="TextBox 2"/>
          <p:cNvSpPr txBox="1"/>
          <p:nvPr/>
        </p:nvSpPr>
        <p:spPr>
          <a:xfrm>
            <a:off x="793408" y="5211380"/>
            <a:ext cx="3344064" cy="646331"/>
          </a:xfrm>
          <a:prstGeom prst="rect">
            <a:avLst/>
          </a:prstGeom>
          <a:noFill/>
        </p:spPr>
        <p:txBody>
          <a:bodyPr wrap="square" rtlCol="0">
            <a:spAutoFit/>
          </a:bodyPr>
          <a:lstStyle/>
          <a:p>
            <a:pPr algn="ctr"/>
            <a:r>
              <a:rPr lang="en-US" i="1" dirty="0"/>
              <a:t>What could happen if tenure were 4 instead of 3?</a:t>
            </a:r>
          </a:p>
        </p:txBody>
      </p:sp>
      <p:graphicFrame>
        <p:nvGraphicFramePr>
          <p:cNvPr id="80" name="Table 79"/>
          <p:cNvGraphicFramePr>
            <a:graphicFrameLocks noGrp="1"/>
          </p:cNvGraphicFramePr>
          <p:nvPr/>
        </p:nvGraphicFramePr>
        <p:xfrm>
          <a:off x="4137472" y="2086064"/>
          <a:ext cx="465701" cy="1483360"/>
        </p:xfrm>
        <a:graphic>
          <a:graphicData uri="http://schemas.openxmlformats.org/drawingml/2006/table">
            <a:tbl>
              <a:tblPr firstRow="1" bandRow="1">
                <a:tableStyleId>{5940675A-B579-460E-94D1-54222C63F5DA}</a:tableStyleId>
              </a:tblPr>
              <a:tblGrid>
                <a:gridCol w="465701">
                  <a:extLst>
                    <a:ext uri="{9D8B030D-6E8A-4147-A177-3AD203B41FA5}">
                      <a16:colId xmlns:a16="http://schemas.microsoft.com/office/drawing/2014/main" val="20000"/>
                    </a:ext>
                  </a:extLst>
                </a:gridCol>
              </a:tblGrid>
              <a:tr h="370840">
                <a:tc>
                  <a:txBody>
                    <a:bodyPr/>
                    <a:lstStyle/>
                    <a:p>
                      <a:pPr algn="ctr"/>
                      <a:endParaRPr lang="en-US" dirty="0"/>
                    </a:p>
                  </a:txBody>
                  <a:tcPr/>
                </a:tc>
                <a:extLst>
                  <a:ext uri="{0D108BD9-81ED-4DB2-BD59-A6C34878D82A}">
                    <a16:rowId xmlns:a16="http://schemas.microsoft.com/office/drawing/2014/main" val="10000"/>
                  </a:ext>
                </a:extLst>
              </a:tr>
              <a:tr h="370840">
                <a:tc>
                  <a:txBody>
                    <a:bodyPr/>
                    <a:lstStyle/>
                    <a:p>
                      <a:pPr algn="ctr"/>
                      <a:endParaRPr lang="en-US" dirty="0"/>
                    </a:p>
                  </a:txBody>
                  <a:tcPr/>
                </a:tc>
                <a:extLst>
                  <a:ext uri="{0D108BD9-81ED-4DB2-BD59-A6C34878D82A}">
                    <a16:rowId xmlns:a16="http://schemas.microsoft.com/office/drawing/2014/main" val="10001"/>
                  </a:ext>
                </a:extLst>
              </a:tr>
              <a:tr h="370840">
                <a:tc>
                  <a:txBody>
                    <a:bodyPr/>
                    <a:lstStyle/>
                    <a:p>
                      <a:pPr algn="ctr"/>
                      <a:endParaRPr lang="en-US" dirty="0"/>
                    </a:p>
                  </a:txBody>
                  <a:tcPr>
                    <a:noFill/>
                  </a:tcPr>
                </a:tc>
                <a:extLst>
                  <a:ext uri="{0D108BD9-81ED-4DB2-BD59-A6C34878D82A}">
                    <a16:rowId xmlns:a16="http://schemas.microsoft.com/office/drawing/2014/main" val="10002"/>
                  </a:ext>
                </a:extLst>
              </a:tr>
              <a:tr h="370840">
                <a:tc>
                  <a:txBody>
                    <a:bodyPr/>
                    <a:lstStyle/>
                    <a:p>
                      <a:pPr algn="ctr"/>
                      <a:endParaRPr lang="en-US" dirty="0"/>
                    </a:p>
                  </a:txBody>
                  <a:tcP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0243514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TABU SEARCH</a:t>
            </a:r>
          </a:p>
        </p:txBody>
      </p:sp>
      <p:sp>
        <p:nvSpPr>
          <p:cNvPr id="3" name="Content Placeholder 2"/>
          <p:cNvSpPr>
            <a:spLocks noGrp="1"/>
          </p:cNvSpPr>
          <p:nvPr>
            <p:ph idx="1"/>
          </p:nvPr>
        </p:nvSpPr>
        <p:spPr/>
        <p:txBody>
          <a:bodyPr>
            <a:normAutofit/>
          </a:bodyPr>
          <a:lstStyle/>
          <a:p>
            <a:r>
              <a:rPr lang="en-US" b="1" dirty="0">
                <a:latin typeface="+mn-lt"/>
              </a:rPr>
              <a:t>Decreasing tenure</a:t>
            </a:r>
            <a:r>
              <a:rPr lang="en-US" dirty="0">
                <a:latin typeface="+mn-lt"/>
              </a:rPr>
              <a:t> provides for intensification, though encourages cycling</a:t>
            </a:r>
          </a:p>
          <a:p>
            <a:endParaRPr lang="en-US" dirty="0">
              <a:latin typeface="+mn-lt"/>
            </a:endParaRPr>
          </a:p>
          <a:p>
            <a:r>
              <a:rPr lang="en-US" b="1" dirty="0">
                <a:latin typeface="+mn-lt"/>
              </a:rPr>
              <a:t>Increasing tenure</a:t>
            </a:r>
            <a:r>
              <a:rPr lang="en-US" dirty="0">
                <a:latin typeface="+mn-lt"/>
              </a:rPr>
              <a:t> provides for diversification by encouraging uphill moves</a:t>
            </a:r>
          </a:p>
          <a:p>
            <a:endParaRPr lang="en-US" dirty="0">
              <a:latin typeface="+mn-lt"/>
            </a:endParaRPr>
          </a:p>
          <a:p>
            <a:r>
              <a:rPr lang="en-US" dirty="0">
                <a:latin typeface="+mn-lt"/>
              </a:rPr>
              <a:t>How would you design a good TS algorithm?</a:t>
            </a:r>
          </a:p>
          <a:p>
            <a:endParaRPr lang="en-US" dirty="0">
              <a:latin typeface="+mn-lt"/>
            </a:endParaRPr>
          </a:p>
        </p:txBody>
      </p:sp>
    </p:spTree>
    <p:extLst>
      <p:ext uri="{BB962C8B-B14F-4D97-AF65-F5344CB8AC3E}">
        <p14:creationId xmlns:p14="http://schemas.microsoft.com/office/powerpoint/2010/main" val="168720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TABU SEARCH</a:t>
            </a:r>
          </a:p>
        </p:txBody>
      </p:sp>
      <p:sp>
        <p:nvSpPr>
          <p:cNvPr id="3" name="Content Placeholder 2"/>
          <p:cNvSpPr>
            <a:spLocks noGrp="1"/>
          </p:cNvSpPr>
          <p:nvPr>
            <p:ph idx="1"/>
          </p:nvPr>
        </p:nvSpPr>
        <p:spPr>
          <a:xfrm>
            <a:off x="457200" y="1356189"/>
            <a:ext cx="8229600" cy="2022631"/>
          </a:xfrm>
        </p:spPr>
        <p:txBody>
          <a:bodyPr>
            <a:normAutofit fontScale="92500" lnSpcReduction="10000"/>
          </a:bodyPr>
          <a:lstStyle/>
          <a:p>
            <a:r>
              <a:rPr lang="en-US" dirty="0">
                <a:latin typeface="+mn-lt"/>
              </a:rPr>
              <a:t>Forbidding “attributes” may be overly restrictive</a:t>
            </a:r>
          </a:p>
          <a:p>
            <a:pPr lvl="1"/>
            <a:r>
              <a:rPr lang="en-US" dirty="0"/>
              <a:t>aspiration conditions are introduced as “wild-cards” for certain solutions, e.g., new incumbents are always accepted, even if they possess taboo attributes</a:t>
            </a:r>
          </a:p>
        </p:txBody>
      </p:sp>
      <p:pic>
        <p:nvPicPr>
          <p:cNvPr id="4" name="Content Placeholder 4"/>
          <p:cNvPicPr>
            <a:picLocks noChangeAspect="1"/>
          </p:cNvPicPr>
          <p:nvPr/>
        </p:nvPicPr>
        <p:blipFill>
          <a:blip r:embed="rId3"/>
          <a:stretch>
            <a:fillRect/>
          </a:stretch>
        </p:blipFill>
        <p:spPr>
          <a:xfrm>
            <a:off x="1242152" y="3352800"/>
            <a:ext cx="6659696" cy="2619635"/>
          </a:xfrm>
          <a:prstGeom prst="rect">
            <a:avLst/>
          </a:prstGeom>
          <a:ln>
            <a:solidFill>
              <a:schemeClr val="tx1"/>
            </a:solidFill>
          </a:ln>
        </p:spPr>
      </p:pic>
    </p:spTree>
    <p:extLst>
      <p:ext uri="{BB962C8B-B14F-4D97-AF65-F5344CB8AC3E}">
        <p14:creationId xmlns:p14="http://schemas.microsoft.com/office/powerpoint/2010/main" val="321646530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1">
            <a:extLst>
              <a:ext uri="{FF2B5EF4-FFF2-40B4-BE49-F238E27FC236}">
                <a16:creationId xmlns:a16="http://schemas.microsoft.com/office/drawing/2014/main" id="{3E971DB0-9382-495C-9D32-57AF2F00013C}"/>
              </a:ext>
            </a:extLst>
          </p:cNvPr>
          <p:cNvSpPr>
            <a:spLocks noGrp="1" noChangeArrowheads="1"/>
          </p:cNvSpPr>
          <p:nvPr>
            <p:ph type="title"/>
          </p:nvPr>
        </p:nvSpPr>
        <p:spPr bwMode="auto">
          <a:xfrm>
            <a:off x="0" y="2209800"/>
            <a:ext cx="9144000" cy="2362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algn="l">
              <a:lnSpc>
                <a:spcPct val="150000"/>
              </a:lnSpc>
            </a:pPr>
            <a:r>
              <a:rPr lang="en-US" altLang="en-US" sz="2400" b="0">
                <a:solidFill>
                  <a:schemeClr val="tx1"/>
                </a:solidFill>
                <a:latin typeface="Arial" panose="020B0604020202020204" pitchFamily="34" charset="0"/>
              </a:rPr>
              <a:t>Ant Based Algorithms</a:t>
            </a:r>
            <a:r>
              <a:rPr lang="en-US" altLang="en-US" sz="1600">
                <a:solidFill>
                  <a:schemeClr val="tx1"/>
                </a:solidFill>
                <a:latin typeface="Arial" panose="020B0604020202020204" pitchFamily="34" charset="0"/>
              </a:rPr>
              <a:t> </a:t>
            </a:r>
          </a:p>
        </p:txBody>
      </p:sp>
      <p:pic>
        <p:nvPicPr>
          <p:cNvPr id="2053" name="Picture 5" descr="Ant-3">
            <a:extLst>
              <a:ext uri="{FF2B5EF4-FFF2-40B4-BE49-F238E27FC236}">
                <a16:creationId xmlns:a16="http://schemas.microsoft.com/office/drawing/2014/main" id="{71B33A50-D57E-45A4-B6C4-64714D9E17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2743200"/>
            <a:ext cx="1008063" cy="274320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16387" name="TextBox 1">
            <a:extLst>
              <a:ext uri="{FF2B5EF4-FFF2-40B4-BE49-F238E27FC236}">
                <a16:creationId xmlns:a16="http://schemas.microsoft.com/office/drawing/2014/main" id="{74D5D207-773D-41BA-B6AB-529B0144C630}"/>
              </a:ext>
            </a:extLst>
          </p:cNvPr>
          <p:cNvSpPr txBox="1">
            <a:spLocks noChangeArrowheads="1"/>
          </p:cNvSpPr>
          <p:nvPr/>
        </p:nvSpPr>
        <p:spPr bwMode="auto">
          <a:xfrm>
            <a:off x="457200" y="3886200"/>
            <a:ext cx="396240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a:t>Presentation based on Dorigo et al. 1996: </a:t>
            </a:r>
            <a:r>
              <a:rPr lang="en-US" altLang="en-US" i="1"/>
              <a:t>Ant System: Optimization by a Colony of Cooperating Agents.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nodeType="afterEffect">
                                  <p:stCondLst>
                                    <p:cond delay="0"/>
                                  </p:stCondLst>
                                  <p:childTnLst>
                                    <p:set>
                                      <p:cBhvr>
                                        <p:cTn id="6" dur="1" fill="hold">
                                          <p:stCondLst>
                                            <p:cond delay="0"/>
                                          </p:stCondLst>
                                        </p:cTn>
                                        <p:tgtEl>
                                          <p:spTgt spid="2053"/>
                                        </p:tgtEl>
                                        <p:attrNameLst>
                                          <p:attrName>style.visibility</p:attrName>
                                        </p:attrNameLst>
                                      </p:cBhvr>
                                      <p:to>
                                        <p:strVal val="visible"/>
                                      </p:to>
                                    </p:set>
                                    <p:animEffect transition="in" filter="slide(fromRight)">
                                      <p:cBhvr>
                                        <p:cTn id="7"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D3056-2BD2-4BFD-A8B7-50AF92FF28E2}"/>
              </a:ext>
            </a:extLst>
          </p:cNvPr>
          <p:cNvSpPr>
            <a:spLocks noGrp="1"/>
          </p:cNvSpPr>
          <p:nvPr>
            <p:ph type="title"/>
          </p:nvPr>
        </p:nvSpPr>
        <p:spPr/>
        <p:txBody>
          <a:bodyPr/>
          <a:lstStyle/>
          <a:p>
            <a:r>
              <a:rPr lang="en-US" dirty="0"/>
              <a:t>Swarm Intelligence</a:t>
            </a:r>
          </a:p>
        </p:txBody>
      </p:sp>
      <p:sp>
        <p:nvSpPr>
          <p:cNvPr id="3" name="Content Placeholder 2">
            <a:extLst>
              <a:ext uri="{FF2B5EF4-FFF2-40B4-BE49-F238E27FC236}">
                <a16:creationId xmlns:a16="http://schemas.microsoft.com/office/drawing/2014/main" id="{F9270A62-CF43-4028-A655-E9F1D173C285}"/>
              </a:ext>
            </a:extLst>
          </p:cNvPr>
          <p:cNvSpPr>
            <a:spLocks noGrp="1"/>
          </p:cNvSpPr>
          <p:nvPr>
            <p:ph idx="1"/>
          </p:nvPr>
        </p:nvSpPr>
        <p:spPr/>
        <p:txBody>
          <a:bodyPr>
            <a:normAutofit fontScale="92500"/>
          </a:bodyPr>
          <a:lstStyle/>
          <a:p>
            <a:r>
              <a:rPr lang="en-US" dirty="0">
                <a:latin typeface="+mn-lt"/>
              </a:rPr>
              <a:t>Collective system capable of accomplishing difficult tasks in dynamic and varied environments without any external guidance or control and with no central coordination</a:t>
            </a:r>
          </a:p>
          <a:p>
            <a:r>
              <a:rPr lang="en-US" dirty="0">
                <a:latin typeface="+mn-lt"/>
              </a:rPr>
              <a:t>Each agent is simple, but they can be numerous and together achieve difficult tasks. </a:t>
            </a:r>
          </a:p>
          <a:p>
            <a:r>
              <a:rPr lang="en-US" dirty="0">
                <a:latin typeface="+mn-lt"/>
              </a:rPr>
              <a:t>Achieving a collective performance which could not normally be achieved by an individual acting alone </a:t>
            </a:r>
          </a:p>
          <a:p>
            <a:r>
              <a:rPr lang="en-US" dirty="0">
                <a:latin typeface="+mn-lt"/>
              </a:rPr>
              <a:t>Constituting a natural model particularly suited to distributed problem solving</a:t>
            </a:r>
          </a:p>
          <a:p>
            <a:endParaRPr lang="en-US" dirty="0">
              <a:latin typeface="+mn-lt"/>
            </a:endParaRPr>
          </a:p>
        </p:txBody>
      </p:sp>
    </p:spTree>
    <p:extLst>
      <p:ext uri="{BB962C8B-B14F-4D97-AF65-F5344CB8AC3E}">
        <p14:creationId xmlns:p14="http://schemas.microsoft.com/office/powerpoint/2010/main" val="75246444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1028">
            <a:extLst>
              <a:ext uri="{FF2B5EF4-FFF2-40B4-BE49-F238E27FC236}">
                <a16:creationId xmlns:a16="http://schemas.microsoft.com/office/drawing/2014/main" id="{BD7B32B2-0CB2-4471-8E43-E8B8EFD083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5088"/>
            <a:ext cx="9080500" cy="671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147" name="Text Box 1029">
            <a:extLst>
              <a:ext uri="{FF2B5EF4-FFF2-40B4-BE49-F238E27FC236}">
                <a16:creationId xmlns:a16="http://schemas.microsoft.com/office/drawing/2014/main" id="{7A41CB24-98B6-4A04-A9D5-CF021623FAE3}"/>
              </a:ext>
            </a:extLst>
          </p:cNvPr>
          <p:cNvSpPr txBox="1">
            <a:spLocks noChangeArrowheads="1"/>
          </p:cNvSpPr>
          <p:nvPr/>
        </p:nvSpPr>
        <p:spPr bwMode="auto">
          <a:xfrm>
            <a:off x="2057400" y="6400800"/>
            <a:ext cx="6792913"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a:t>http://www.scs.carleton.ca/~arpwhite/courses/95590Y/notes/SI%20Lecture%203.pdf</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4">
            <a:extLst>
              <a:ext uri="{FF2B5EF4-FFF2-40B4-BE49-F238E27FC236}">
                <a16:creationId xmlns:a16="http://schemas.microsoft.com/office/drawing/2014/main" id="{68E4A527-DE2A-4DDA-B6F4-BEB707E0C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25413"/>
            <a:ext cx="8875713" cy="66563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7171" name="Text Box 5">
            <a:extLst>
              <a:ext uri="{FF2B5EF4-FFF2-40B4-BE49-F238E27FC236}">
                <a16:creationId xmlns:a16="http://schemas.microsoft.com/office/drawing/2014/main" id="{1AA75260-8F4B-4CDB-8818-10C6E0B1BD6A}"/>
              </a:ext>
            </a:extLst>
          </p:cNvPr>
          <p:cNvSpPr txBox="1">
            <a:spLocks noChangeArrowheads="1"/>
          </p:cNvSpPr>
          <p:nvPr/>
        </p:nvSpPr>
        <p:spPr bwMode="auto">
          <a:xfrm>
            <a:off x="2057400" y="6324600"/>
            <a:ext cx="6792913"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a:t>http://www.scs.carleton.ca/~arpwhite/courses/95590Y/notes/SI%20Lecture%203.pdf</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9400" y="1044178"/>
            <a:ext cx="3386083" cy="651272"/>
          </a:xfrm>
        </p:spPr>
        <p:txBody>
          <a:bodyPr>
            <a:normAutofit fontScale="90000"/>
          </a:bodyPr>
          <a:lstStyle/>
          <a:p>
            <a:pPr algn="ctr"/>
            <a:r>
              <a:rPr lang="en-US" altLang="zh-CN" dirty="0"/>
              <a:t>Genetic Algorithm (GA)</a:t>
            </a:r>
            <a:endParaRPr lang="en-US" dirty="0"/>
          </a:p>
        </p:txBody>
      </p:sp>
      <p:pic>
        <p:nvPicPr>
          <p:cNvPr id="3" name="Content Placeholder 2">
            <a:extLst>
              <a:ext uri="{FF2B5EF4-FFF2-40B4-BE49-F238E27FC236}">
                <a16:creationId xmlns:a16="http://schemas.microsoft.com/office/drawing/2014/main" id="{8336F087-B025-4696-AD10-F017D9C764D7}"/>
              </a:ext>
            </a:extLst>
          </p:cNvPr>
          <p:cNvPicPr>
            <a:picLocks noGrp="1" noChangeAspect="1"/>
          </p:cNvPicPr>
          <p:nvPr>
            <p:ph idx="4294967295"/>
          </p:nvPr>
        </p:nvPicPr>
        <p:blipFill>
          <a:blip r:embed="rId3"/>
          <a:stretch>
            <a:fillRect/>
          </a:stretch>
        </p:blipFill>
        <p:spPr>
          <a:xfrm>
            <a:off x="4067266" y="941126"/>
            <a:ext cx="5032178" cy="4941383"/>
          </a:xfrm>
          <a:prstGeom prst="rect">
            <a:avLst/>
          </a:prstGeom>
        </p:spPr>
      </p:pic>
      <p:sp>
        <p:nvSpPr>
          <p:cNvPr id="4" name="Rectangle 3">
            <a:extLst>
              <a:ext uri="{FF2B5EF4-FFF2-40B4-BE49-F238E27FC236}">
                <a16:creationId xmlns:a16="http://schemas.microsoft.com/office/drawing/2014/main" id="{2B85917A-3C08-44D8-B393-EF1DF2A51874}"/>
              </a:ext>
            </a:extLst>
          </p:cNvPr>
          <p:cNvSpPr/>
          <p:nvPr/>
        </p:nvSpPr>
        <p:spPr>
          <a:xfrm>
            <a:off x="15763" y="1797349"/>
            <a:ext cx="4276397" cy="3970318"/>
          </a:xfrm>
          <a:prstGeom prst="rect">
            <a:avLst/>
          </a:prstGeom>
        </p:spPr>
        <p:txBody>
          <a:bodyPr wrap="square">
            <a:spAutoFit/>
          </a:bodyPr>
          <a:lstStyle/>
          <a:p>
            <a:pPr marL="257175" indent="-257175">
              <a:buFont typeface="Arial" panose="020B0604020202020204" pitchFamily="34" charset="0"/>
              <a:buChar char="•"/>
            </a:pPr>
            <a:r>
              <a:rPr lang="en-US" dirty="0"/>
              <a:t>A basic GA has five main components: </a:t>
            </a:r>
            <a:r>
              <a:rPr lang="en-US" i="1" u="sng" dirty="0"/>
              <a:t>a random number generator</a:t>
            </a:r>
            <a:r>
              <a:rPr lang="en-US" dirty="0"/>
              <a:t>, a </a:t>
            </a:r>
            <a:r>
              <a:rPr lang="en-US" i="1" u="sng" dirty="0"/>
              <a:t>fitness evaluation unit</a:t>
            </a:r>
            <a:r>
              <a:rPr lang="en-US" dirty="0"/>
              <a:t>, a </a:t>
            </a:r>
            <a:r>
              <a:rPr lang="en-US" i="1" u="sng" dirty="0"/>
              <a:t>reproduction process</a:t>
            </a:r>
            <a:r>
              <a:rPr lang="en-US" dirty="0"/>
              <a:t>, a </a:t>
            </a:r>
            <a:r>
              <a:rPr lang="en-US" i="1" u="sng" dirty="0"/>
              <a:t>crossover process</a:t>
            </a:r>
            <a:r>
              <a:rPr lang="en-US" dirty="0"/>
              <a:t>, and a </a:t>
            </a:r>
            <a:r>
              <a:rPr lang="en-US" i="1" u="sng" dirty="0"/>
              <a:t>mutation operation</a:t>
            </a:r>
            <a:r>
              <a:rPr lang="en-US" dirty="0"/>
              <a:t>. </a:t>
            </a:r>
          </a:p>
          <a:p>
            <a:pPr marL="257175" indent="-257175">
              <a:buFont typeface="Arial" panose="020B0604020202020204" pitchFamily="34" charset="0"/>
              <a:buChar char="•"/>
            </a:pPr>
            <a:endParaRPr lang="en-US" dirty="0"/>
          </a:p>
          <a:p>
            <a:pPr marL="257175" indent="-257175">
              <a:buFont typeface="Arial" panose="020B0604020202020204" pitchFamily="34" charset="0"/>
              <a:buChar char="•"/>
            </a:pPr>
            <a:r>
              <a:rPr lang="en-US" dirty="0"/>
              <a:t>Reproduction selects the fittest candidates of the population, while crossover is the procedure of combining the fittest chromosomes and passing superior genes to the next generation, and mutation alters some of the genes in a chromosome [4–7].</a:t>
            </a:r>
          </a:p>
        </p:txBody>
      </p:sp>
      <p:sp>
        <p:nvSpPr>
          <p:cNvPr id="5" name="Rectangle 4">
            <a:extLst>
              <a:ext uri="{FF2B5EF4-FFF2-40B4-BE49-F238E27FC236}">
                <a16:creationId xmlns:a16="http://schemas.microsoft.com/office/drawing/2014/main" id="{59BC0F83-68A2-483B-AC67-8D20F7AC6779}"/>
              </a:ext>
            </a:extLst>
          </p:cNvPr>
          <p:cNvSpPr/>
          <p:nvPr/>
        </p:nvSpPr>
        <p:spPr>
          <a:xfrm>
            <a:off x="1883977" y="5559905"/>
            <a:ext cx="4808486" cy="369332"/>
          </a:xfrm>
          <a:prstGeom prst="rect">
            <a:avLst/>
          </a:prstGeom>
        </p:spPr>
        <p:txBody>
          <a:bodyPr wrap="square">
            <a:spAutoFit/>
          </a:bodyPr>
          <a:lstStyle/>
          <a:p>
            <a:r>
              <a:rPr lang="en-US" sz="900" dirty="0"/>
              <a:t>Ab Wahab MN, </a:t>
            </a:r>
            <a:r>
              <a:rPr lang="en-US" sz="900" dirty="0" err="1"/>
              <a:t>Nefti-Meziani</a:t>
            </a:r>
            <a:r>
              <a:rPr lang="en-US" sz="900" dirty="0"/>
              <a:t> S, Atyabi A (2015) A Comprehensive Review of Swarm Optimization Algorithms. </a:t>
            </a:r>
            <a:r>
              <a:rPr lang="en-US" sz="900" dirty="0" err="1"/>
              <a:t>PLoS</a:t>
            </a:r>
            <a:r>
              <a:rPr lang="en-US" sz="900" dirty="0"/>
              <a:t> ONE 10(5):e0122827. doi:10.1371/journal.pone.0122827</a:t>
            </a:r>
          </a:p>
        </p:txBody>
      </p:sp>
    </p:spTree>
    <p:extLst>
      <p:ext uri="{BB962C8B-B14F-4D97-AF65-F5344CB8AC3E}">
        <p14:creationId xmlns:p14="http://schemas.microsoft.com/office/powerpoint/2010/main" val="9541416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4">
            <a:extLst>
              <a:ext uri="{FF2B5EF4-FFF2-40B4-BE49-F238E27FC236}">
                <a16:creationId xmlns:a16="http://schemas.microsoft.com/office/drawing/2014/main" id="{B4939A13-E199-4E5D-95C3-5C2F799760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 y="0"/>
            <a:ext cx="9017000" cy="61515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195" name="Text Box 5">
            <a:extLst>
              <a:ext uri="{FF2B5EF4-FFF2-40B4-BE49-F238E27FC236}">
                <a16:creationId xmlns:a16="http://schemas.microsoft.com/office/drawing/2014/main" id="{F83E736B-E34C-4DB0-BCEC-BEBBCD7C529B}"/>
              </a:ext>
            </a:extLst>
          </p:cNvPr>
          <p:cNvSpPr txBox="1">
            <a:spLocks noChangeArrowheads="1"/>
          </p:cNvSpPr>
          <p:nvPr/>
        </p:nvSpPr>
        <p:spPr bwMode="auto">
          <a:xfrm>
            <a:off x="2133600" y="6400800"/>
            <a:ext cx="6792913"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a:t>http://www.scs.carleton.ca/~arpwhite/courses/95590Y/notes/SI%20Lecture%203.pdf</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4">
            <a:extLst>
              <a:ext uri="{FF2B5EF4-FFF2-40B4-BE49-F238E27FC236}">
                <a16:creationId xmlns:a16="http://schemas.microsoft.com/office/drawing/2014/main" id="{58B36ADA-13F2-4227-BB11-5CDB63885F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25" y="200025"/>
            <a:ext cx="8931275" cy="6581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9219" name="Text Box 5">
            <a:extLst>
              <a:ext uri="{FF2B5EF4-FFF2-40B4-BE49-F238E27FC236}">
                <a16:creationId xmlns:a16="http://schemas.microsoft.com/office/drawing/2014/main" id="{5F9783CC-50A8-468A-95CE-C2139D576377}"/>
              </a:ext>
            </a:extLst>
          </p:cNvPr>
          <p:cNvSpPr txBox="1">
            <a:spLocks noChangeArrowheads="1"/>
          </p:cNvSpPr>
          <p:nvPr/>
        </p:nvSpPr>
        <p:spPr bwMode="auto">
          <a:xfrm>
            <a:off x="2133600" y="6324600"/>
            <a:ext cx="6792913"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a:t>http://www.scs.carleton.ca/~arpwhite/courses/95590Y/notes/SI%20Lecture%203.pdf</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F7CFA-9A54-4BE0-B6A0-B9561D32FA54}"/>
              </a:ext>
            </a:extLst>
          </p:cNvPr>
          <p:cNvSpPr>
            <a:spLocks noGrp="1"/>
          </p:cNvSpPr>
          <p:nvPr>
            <p:ph type="title"/>
          </p:nvPr>
        </p:nvSpPr>
        <p:spPr/>
        <p:txBody>
          <a:bodyPr>
            <a:normAutofit fontScale="90000"/>
          </a:bodyPr>
          <a:lstStyle/>
          <a:p>
            <a:r>
              <a:rPr lang="en-US" dirty="0"/>
              <a:t>Some interesting video links to watch</a:t>
            </a:r>
          </a:p>
        </p:txBody>
      </p:sp>
      <p:sp>
        <p:nvSpPr>
          <p:cNvPr id="3" name="Content Placeholder 2">
            <a:extLst>
              <a:ext uri="{FF2B5EF4-FFF2-40B4-BE49-F238E27FC236}">
                <a16:creationId xmlns:a16="http://schemas.microsoft.com/office/drawing/2014/main" id="{CDFDDC8E-FB2D-4C84-93CB-4B0BEB874CE5}"/>
              </a:ext>
            </a:extLst>
          </p:cNvPr>
          <p:cNvSpPr>
            <a:spLocks noGrp="1"/>
          </p:cNvSpPr>
          <p:nvPr>
            <p:ph idx="1"/>
          </p:nvPr>
        </p:nvSpPr>
        <p:spPr/>
        <p:txBody>
          <a:bodyPr>
            <a:normAutofit fontScale="85000" lnSpcReduction="10000"/>
          </a:bodyPr>
          <a:lstStyle/>
          <a:p>
            <a:r>
              <a:rPr lang="en-US" dirty="0">
                <a:latin typeface="+mn-lt"/>
              </a:rPr>
              <a:t>Many search algorithms have been inspired by nature or real physical processes. Look at the following videos to get a feel for the physical processes. It will help you understand the algorithms better.</a:t>
            </a:r>
          </a:p>
          <a:p>
            <a:endParaRPr lang="en-US" dirty="0">
              <a:latin typeface="+mn-lt"/>
            </a:endParaRPr>
          </a:p>
          <a:p>
            <a:r>
              <a:rPr lang="en-US" dirty="0">
                <a:latin typeface="+mn-lt"/>
              </a:rPr>
              <a:t>Cross-over: </a:t>
            </a:r>
            <a:r>
              <a:rPr lang="en-US" dirty="0">
                <a:latin typeface="+mn-lt"/>
                <a:hlinkClick r:id="rId2"/>
              </a:rPr>
              <a:t>https://www.youtube.com/watch?v=4YfDq8rPDdM</a:t>
            </a:r>
            <a:endParaRPr lang="en-US" dirty="0">
              <a:latin typeface="+mn-lt"/>
            </a:endParaRPr>
          </a:p>
          <a:p>
            <a:endParaRPr lang="en-US" dirty="0">
              <a:latin typeface="+mn-lt"/>
            </a:endParaRPr>
          </a:p>
          <a:p>
            <a:r>
              <a:rPr lang="en-US" dirty="0">
                <a:latin typeface="+mn-lt"/>
              </a:rPr>
              <a:t>Mutations: Mutations are normally considered harmful, but organisms also change for better because of mutation and speciation happens due to mutation as well:  </a:t>
            </a:r>
            <a:r>
              <a:rPr lang="en-US" dirty="0">
                <a:latin typeface="+mn-lt"/>
                <a:hlinkClick r:id="rId3"/>
              </a:rPr>
              <a:t>https://www.youtube.com/watch?v=efstlgoynlk</a:t>
            </a:r>
            <a:endParaRPr lang="en-US" dirty="0">
              <a:latin typeface="+mn-lt"/>
            </a:endParaRPr>
          </a:p>
          <a:p>
            <a:endParaRPr lang="en-US" dirty="0">
              <a:latin typeface="+mn-lt"/>
            </a:endParaRPr>
          </a:p>
          <a:p>
            <a:endParaRPr lang="en-US" dirty="0">
              <a:latin typeface="+mn-lt"/>
            </a:endParaRPr>
          </a:p>
        </p:txBody>
      </p:sp>
    </p:spTree>
    <p:extLst>
      <p:ext uri="{BB962C8B-B14F-4D97-AF65-F5344CB8AC3E}">
        <p14:creationId xmlns:p14="http://schemas.microsoft.com/office/powerpoint/2010/main" val="232917529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a:extLst>
              <a:ext uri="{FF2B5EF4-FFF2-40B4-BE49-F238E27FC236}">
                <a16:creationId xmlns:a16="http://schemas.microsoft.com/office/drawing/2014/main" id="{83B6B7E5-ED14-41C1-BBD7-CC63A3425D2F}"/>
              </a:ext>
            </a:extLst>
          </p:cNvPr>
          <p:cNvSpPr>
            <a:spLocks noGrp="1" noChangeArrowheads="1"/>
          </p:cNvSpPr>
          <p:nvPr>
            <p:ph type="title"/>
          </p:nvPr>
        </p:nvSpPr>
        <p:spPr bwMode="auto">
          <a:xfrm>
            <a:off x="685800" y="2895600"/>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a:t>REAL ANT BEHAVIOR</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3">
            <a:extLst>
              <a:ext uri="{FF2B5EF4-FFF2-40B4-BE49-F238E27FC236}">
                <a16:creationId xmlns:a16="http://schemas.microsoft.com/office/drawing/2014/main" id="{A7BD7606-EA07-4345-9F49-E33BDF3FBA6B}"/>
              </a:ext>
            </a:extLst>
          </p:cNvPr>
          <p:cNvSpPr>
            <a:spLocks noGrp="1" noChangeArrowheads="1"/>
          </p:cNvSpPr>
          <p:nvPr>
            <p:ph type="body" idx="1"/>
          </p:nvPr>
        </p:nvSpPr>
        <p:spPr bwMode="auto">
          <a:xfrm>
            <a:off x="533400" y="1231900"/>
            <a:ext cx="7772400" cy="28067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rmAutofit fontScale="77500" lnSpcReduction="20000"/>
          </a:bodyPr>
          <a:lstStyle/>
          <a:p>
            <a:pPr algn="just" eaLnBrk="1" hangingPunct="1">
              <a:lnSpc>
                <a:spcPct val="125000"/>
              </a:lnSpc>
              <a:buFont typeface="Wingdings" panose="05000000000000000000" pitchFamily="2" charset="2"/>
              <a:buChar char="q"/>
            </a:pPr>
            <a:r>
              <a:rPr lang="en-US" altLang="en-US">
                <a:latin typeface="Arial" panose="020B0604020202020204" pitchFamily="34" charset="0"/>
              </a:rPr>
              <a:t>Natural behavior of ants have inspired scientists to mimic insect operational methods to solve real-life complex problems </a:t>
            </a:r>
          </a:p>
          <a:p>
            <a:pPr algn="just" eaLnBrk="1" hangingPunct="1">
              <a:lnSpc>
                <a:spcPct val="125000"/>
              </a:lnSpc>
              <a:buFont typeface="Wingdings" panose="05000000000000000000" pitchFamily="2" charset="2"/>
              <a:buChar char="q"/>
            </a:pPr>
            <a:r>
              <a:rPr lang="en-US" altLang="en-US">
                <a:latin typeface="Arial" panose="020B0604020202020204" pitchFamily="34" charset="0"/>
              </a:rPr>
              <a:t>By observing ant behavior, scientists have begun to understand their means of communication </a:t>
            </a:r>
          </a:p>
          <a:p>
            <a:pPr algn="just" eaLnBrk="1" hangingPunct="1">
              <a:lnSpc>
                <a:spcPct val="125000"/>
              </a:lnSpc>
              <a:buFont typeface="Wingdings" panose="05000000000000000000" pitchFamily="2" charset="2"/>
              <a:buChar char="q"/>
            </a:pPr>
            <a:r>
              <a:rPr lang="en-US" altLang="en-US">
                <a:latin typeface="Arial" panose="020B0604020202020204" pitchFamily="34" charset="0"/>
              </a:rPr>
              <a:t>Ant-based behavioral patterns to address combinatorial problems - first proposed by  Dorigo</a:t>
            </a:r>
          </a:p>
        </p:txBody>
      </p:sp>
      <p:sp>
        <p:nvSpPr>
          <p:cNvPr id="25602" name="Rectangle 4">
            <a:extLst>
              <a:ext uri="{FF2B5EF4-FFF2-40B4-BE49-F238E27FC236}">
                <a16:creationId xmlns:a16="http://schemas.microsoft.com/office/drawing/2014/main" id="{A1FFEA7C-1C51-4443-B219-8E530F2F1C8A}"/>
              </a:ext>
            </a:extLst>
          </p:cNvPr>
          <p:cNvSpPr>
            <a:spLocks noGrp="1" noChangeArrowheads="1"/>
          </p:cNvSpPr>
          <p:nvPr>
            <p:ph type="title"/>
          </p:nvPr>
        </p:nvSpPr>
        <p:spPr bwMode="auto">
          <a:xfrm>
            <a:off x="914400" y="152400"/>
            <a:ext cx="7772400"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b="0">
                <a:latin typeface="Arial" panose="020B0604020202020204" pitchFamily="34" charset="0"/>
              </a:rPr>
              <a:t>REAL ANT BEHAVIOR</a:t>
            </a:r>
          </a:p>
        </p:txBody>
      </p:sp>
      <p:grpSp>
        <p:nvGrpSpPr>
          <p:cNvPr id="11273" name="Group 9">
            <a:extLst>
              <a:ext uri="{FF2B5EF4-FFF2-40B4-BE49-F238E27FC236}">
                <a16:creationId xmlns:a16="http://schemas.microsoft.com/office/drawing/2014/main" id="{1BA6A7A5-D69D-4987-B845-D4FE84D6A95C}"/>
              </a:ext>
            </a:extLst>
          </p:cNvPr>
          <p:cNvGrpSpPr>
            <a:grpSpLocks/>
          </p:cNvGrpSpPr>
          <p:nvPr/>
        </p:nvGrpSpPr>
        <p:grpSpPr bwMode="auto">
          <a:xfrm>
            <a:off x="528638" y="3810000"/>
            <a:ext cx="8005762" cy="2819400"/>
            <a:chOff x="333" y="2400"/>
            <a:chExt cx="5043" cy="1776"/>
          </a:xfrm>
        </p:grpSpPr>
        <p:pic>
          <p:nvPicPr>
            <p:cNvPr id="25604" name="Picture 5">
              <a:extLst>
                <a:ext uri="{FF2B5EF4-FFF2-40B4-BE49-F238E27FC236}">
                  <a16:creationId xmlns:a16="http://schemas.microsoft.com/office/drawing/2014/main" id="{2FC2BBAA-6E3D-4502-A6A5-8758C4B1EC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4" y="2400"/>
              <a:ext cx="2112" cy="1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5" name="Rectangle 8">
              <a:extLst>
                <a:ext uri="{FF2B5EF4-FFF2-40B4-BE49-F238E27FC236}">
                  <a16:creationId xmlns:a16="http://schemas.microsoft.com/office/drawing/2014/main" id="{3D793730-3DCD-47F8-A3EB-EE420C2F2D5C}"/>
                </a:ext>
              </a:extLst>
            </p:cNvPr>
            <p:cNvSpPr>
              <a:spLocks noChangeArrowheads="1"/>
            </p:cNvSpPr>
            <p:nvPr/>
          </p:nvSpPr>
          <p:spPr bwMode="auto">
            <a:xfrm>
              <a:off x="333" y="2408"/>
              <a:ext cx="2736" cy="1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just" eaLnBrk="1" hangingPunct="1">
                <a:lnSpc>
                  <a:spcPct val="125000"/>
                </a:lnSpc>
                <a:spcBef>
                  <a:spcPct val="50000"/>
                </a:spcBef>
                <a:buFont typeface="Wingdings" panose="05000000000000000000" pitchFamily="2" charset="2"/>
                <a:buChar char="q"/>
              </a:pPr>
              <a:r>
                <a:rPr lang="en-US" altLang="en-US" sz="2000">
                  <a:latin typeface="Arial" panose="020B0604020202020204" pitchFamily="34" charset="0"/>
                </a:rPr>
                <a:t>Ants secrete </a:t>
              </a:r>
              <a:r>
                <a:rPr lang="en-US" altLang="en-US" sz="2000" i="1">
                  <a:latin typeface="Arial" panose="020B0604020202020204" pitchFamily="34" charset="0"/>
                </a:rPr>
                <a:t>pheromone</a:t>
              </a:r>
              <a:r>
                <a:rPr lang="en-US" altLang="en-US" sz="2000">
                  <a:latin typeface="Arial" panose="020B0604020202020204" pitchFamily="34" charset="0"/>
                </a:rPr>
                <a:t> while   traveling from the nest to food,  and vice versa in order to communicate with one another to find the shortest path</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anim calcmode="lin" valueType="num">
                                      <p:cBhvr additive="base">
                                        <p:cTn id="7" dur="500" fill="hold"/>
                                        <p:tgtEl>
                                          <p:spTgt spid="112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12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267">
                                            <p:txEl>
                                              <p:pRg st="1" end="1"/>
                                            </p:txEl>
                                          </p:spTgt>
                                        </p:tgtEl>
                                        <p:attrNameLst>
                                          <p:attrName>style.visibility</p:attrName>
                                        </p:attrNameLst>
                                      </p:cBhvr>
                                      <p:to>
                                        <p:strVal val="visible"/>
                                      </p:to>
                                    </p:set>
                                    <p:anim calcmode="lin" valueType="num">
                                      <p:cBhvr additive="base">
                                        <p:cTn id="13" dur="500" fill="hold"/>
                                        <p:tgtEl>
                                          <p:spTgt spid="11267">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12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267">
                                            <p:txEl>
                                              <p:pRg st="2" end="2"/>
                                            </p:txEl>
                                          </p:spTgt>
                                        </p:tgtEl>
                                        <p:attrNameLst>
                                          <p:attrName>style.visibility</p:attrName>
                                        </p:attrNameLst>
                                      </p:cBhvr>
                                      <p:to>
                                        <p:strVal val="visible"/>
                                      </p:to>
                                    </p:set>
                                    <p:anim calcmode="lin" valueType="num">
                                      <p:cBhvr additive="base">
                                        <p:cTn id="19" dur="500" fill="hold"/>
                                        <p:tgtEl>
                                          <p:spTgt spid="11267">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12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1" fill="hold" nodeType="clickEffect">
                                  <p:stCondLst>
                                    <p:cond delay="0"/>
                                  </p:stCondLst>
                                  <p:childTnLst>
                                    <p:set>
                                      <p:cBhvr>
                                        <p:cTn id="24" dur="1" fill="hold">
                                          <p:stCondLst>
                                            <p:cond delay="0"/>
                                          </p:stCondLst>
                                        </p:cTn>
                                        <p:tgtEl>
                                          <p:spTgt spid="11273"/>
                                        </p:tgtEl>
                                        <p:attrNameLst>
                                          <p:attrName>style.visibility</p:attrName>
                                        </p:attrNameLst>
                                      </p:cBhvr>
                                      <p:to>
                                        <p:strVal val="visible"/>
                                      </p:to>
                                    </p:set>
                                    <p:animEffect transition="in" filter="wipe(up)">
                                      <p:cBhvr>
                                        <p:cTn id="25" dur="500"/>
                                        <p:tgtEl>
                                          <p:spTgt spid="11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build="p"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a:extLst>
              <a:ext uri="{FF2B5EF4-FFF2-40B4-BE49-F238E27FC236}">
                <a16:creationId xmlns:a16="http://schemas.microsoft.com/office/drawing/2014/main" id="{D77165B7-D533-479E-8CA4-8BC6691FF756}"/>
              </a:ext>
            </a:extLst>
          </p:cNvPr>
          <p:cNvSpPr>
            <a:spLocks noGrp="1" noChangeArrowheads="1"/>
          </p:cNvSpPr>
          <p:nvPr>
            <p:ph type="title"/>
          </p:nvPr>
        </p:nvSpPr>
        <p:spPr bwMode="auto">
          <a:xfrm>
            <a:off x="1295400" y="152400"/>
            <a:ext cx="77724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rmAutofit fontScale="90000"/>
          </a:bodyPr>
          <a:lstStyle/>
          <a:p>
            <a:pPr eaLnBrk="1" hangingPunct="1"/>
            <a:r>
              <a:rPr lang="en-US" altLang="en-US" b="0">
                <a:latin typeface="Arial" panose="020B0604020202020204" pitchFamily="34" charset="0"/>
              </a:rPr>
              <a:t>EXPERIMENTAL STUDY OF ANTS</a:t>
            </a:r>
          </a:p>
        </p:txBody>
      </p:sp>
      <p:sp>
        <p:nvSpPr>
          <p:cNvPr id="24694" name="Text Box 118">
            <a:extLst>
              <a:ext uri="{FF2B5EF4-FFF2-40B4-BE49-F238E27FC236}">
                <a16:creationId xmlns:a16="http://schemas.microsoft.com/office/drawing/2014/main" id="{07574464-F571-4AC4-A1E8-7914EB29CBD0}"/>
              </a:ext>
            </a:extLst>
          </p:cNvPr>
          <p:cNvSpPr txBox="1">
            <a:spLocks noChangeArrowheads="1"/>
          </p:cNvSpPr>
          <p:nvPr/>
        </p:nvSpPr>
        <p:spPr bwMode="auto">
          <a:xfrm>
            <a:off x="685800" y="1219200"/>
            <a:ext cx="746760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lnSpc>
                <a:spcPct val="120000"/>
              </a:lnSpc>
              <a:spcBef>
                <a:spcPct val="50000"/>
              </a:spcBef>
              <a:defRPr/>
            </a:pPr>
            <a:r>
              <a:rPr lang="en-US" sz="2000">
                <a:latin typeface="Arial" charset="0"/>
                <a:ea typeface="ＭＳ Ｐゴシック" charset="0"/>
              </a:rPr>
              <a:t>The more ants follow a trail, the more attractive that trail becomes for being followed</a:t>
            </a:r>
          </a:p>
        </p:txBody>
      </p:sp>
      <p:grpSp>
        <p:nvGrpSpPr>
          <p:cNvPr id="24695" name="Group 119">
            <a:extLst>
              <a:ext uri="{FF2B5EF4-FFF2-40B4-BE49-F238E27FC236}">
                <a16:creationId xmlns:a16="http://schemas.microsoft.com/office/drawing/2014/main" id="{89DE91B3-D6A9-42D5-BA41-C70A28392196}"/>
              </a:ext>
            </a:extLst>
          </p:cNvPr>
          <p:cNvGrpSpPr>
            <a:grpSpLocks/>
          </p:cNvGrpSpPr>
          <p:nvPr/>
        </p:nvGrpSpPr>
        <p:grpSpPr bwMode="auto">
          <a:xfrm>
            <a:off x="1752600" y="1981200"/>
            <a:ext cx="5257800" cy="4191000"/>
            <a:chOff x="3058" y="1260"/>
            <a:chExt cx="6124" cy="4508"/>
          </a:xfrm>
        </p:grpSpPr>
        <p:pic>
          <p:nvPicPr>
            <p:cNvPr id="27863" name="Picture 120" descr="diferential length effect fig 1">
              <a:extLst>
                <a:ext uri="{FF2B5EF4-FFF2-40B4-BE49-F238E27FC236}">
                  <a16:creationId xmlns:a16="http://schemas.microsoft.com/office/drawing/2014/main" id="{654D568C-9ECC-4189-BB8C-42D3E392F139}"/>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308" y="1260"/>
              <a:ext cx="5832" cy="4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864" name="Group 121">
              <a:extLst>
                <a:ext uri="{FF2B5EF4-FFF2-40B4-BE49-F238E27FC236}">
                  <a16:creationId xmlns:a16="http://schemas.microsoft.com/office/drawing/2014/main" id="{C4AB2CAC-3C82-41E3-A6DC-565A837D6A48}"/>
                </a:ext>
              </a:extLst>
            </p:cNvPr>
            <p:cNvGrpSpPr>
              <a:grpSpLocks/>
            </p:cNvGrpSpPr>
            <p:nvPr/>
          </p:nvGrpSpPr>
          <p:grpSpPr bwMode="auto">
            <a:xfrm>
              <a:off x="4141" y="2417"/>
              <a:ext cx="1472" cy="2285"/>
              <a:chOff x="3780" y="7920"/>
              <a:chExt cx="1590" cy="2490"/>
            </a:xfrm>
          </p:grpSpPr>
          <p:grpSp>
            <p:nvGrpSpPr>
              <p:cNvPr id="27912" name="Group 122">
                <a:extLst>
                  <a:ext uri="{FF2B5EF4-FFF2-40B4-BE49-F238E27FC236}">
                    <a16:creationId xmlns:a16="http://schemas.microsoft.com/office/drawing/2014/main" id="{F6584F72-DCD7-4C75-984E-0891254F7E15}"/>
                  </a:ext>
                </a:extLst>
              </p:cNvPr>
              <p:cNvGrpSpPr>
                <a:grpSpLocks/>
              </p:cNvGrpSpPr>
              <p:nvPr/>
            </p:nvGrpSpPr>
            <p:grpSpPr bwMode="auto">
              <a:xfrm rot="2700000">
                <a:off x="5010" y="10050"/>
                <a:ext cx="360" cy="360"/>
                <a:chOff x="4140" y="3420"/>
                <a:chExt cx="3600" cy="2160"/>
              </a:xfrm>
            </p:grpSpPr>
            <p:sp>
              <p:nvSpPr>
                <p:cNvPr id="27949" name="Oval 123">
                  <a:extLst>
                    <a:ext uri="{FF2B5EF4-FFF2-40B4-BE49-F238E27FC236}">
                      <a16:creationId xmlns:a16="http://schemas.microsoft.com/office/drawing/2014/main" id="{62CE677C-E1E4-4E47-B4ED-34F71289E6EA}"/>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950" name="Oval 124">
                  <a:extLst>
                    <a:ext uri="{FF2B5EF4-FFF2-40B4-BE49-F238E27FC236}">
                      <a16:creationId xmlns:a16="http://schemas.microsoft.com/office/drawing/2014/main" id="{E4B586BF-3D7D-4DA4-B58D-059F01722B27}"/>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951" name="Line 125">
                  <a:extLst>
                    <a:ext uri="{FF2B5EF4-FFF2-40B4-BE49-F238E27FC236}">
                      <a16:creationId xmlns:a16="http://schemas.microsoft.com/office/drawing/2014/main" id="{09D934C5-B54C-4F0E-ABFF-EA041A4B80BA}"/>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52" name="Line 126">
                  <a:extLst>
                    <a:ext uri="{FF2B5EF4-FFF2-40B4-BE49-F238E27FC236}">
                      <a16:creationId xmlns:a16="http://schemas.microsoft.com/office/drawing/2014/main" id="{F74E05FE-0030-48E6-9F84-B11D3F0B33BF}"/>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53" name="Line 127">
                  <a:extLst>
                    <a:ext uri="{FF2B5EF4-FFF2-40B4-BE49-F238E27FC236}">
                      <a16:creationId xmlns:a16="http://schemas.microsoft.com/office/drawing/2014/main" id="{14A4560A-5864-45A7-9E06-1393CD4E6704}"/>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54" name="Line 128">
                  <a:extLst>
                    <a:ext uri="{FF2B5EF4-FFF2-40B4-BE49-F238E27FC236}">
                      <a16:creationId xmlns:a16="http://schemas.microsoft.com/office/drawing/2014/main" id="{55AA443F-A24F-4CFF-B911-00B33DBA5BA1}"/>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55" name="Line 129">
                  <a:extLst>
                    <a:ext uri="{FF2B5EF4-FFF2-40B4-BE49-F238E27FC236}">
                      <a16:creationId xmlns:a16="http://schemas.microsoft.com/office/drawing/2014/main" id="{F281B8B8-F9EF-4A8B-BFC8-4E253C0B572D}"/>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56" name="Line 130">
                  <a:extLst>
                    <a:ext uri="{FF2B5EF4-FFF2-40B4-BE49-F238E27FC236}">
                      <a16:creationId xmlns:a16="http://schemas.microsoft.com/office/drawing/2014/main" id="{F9B4519D-EDA7-44F7-A371-C4453DF022BC}"/>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13" name="Group 131">
                <a:extLst>
                  <a:ext uri="{FF2B5EF4-FFF2-40B4-BE49-F238E27FC236}">
                    <a16:creationId xmlns:a16="http://schemas.microsoft.com/office/drawing/2014/main" id="{0C921757-BA6D-4B81-8A6C-A77DF95D302E}"/>
                  </a:ext>
                </a:extLst>
              </p:cNvPr>
              <p:cNvGrpSpPr>
                <a:grpSpLocks/>
              </p:cNvGrpSpPr>
              <p:nvPr/>
            </p:nvGrpSpPr>
            <p:grpSpPr bwMode="auto">
              <a:xfrm rot="-4800000">
                <a:off x="4830" y="7920"/>
                <a:ext cx="360" cy="360"/>
                <a:chOff x="4140" y="3420"/>
                <a:chExt cx="3600" cy="2160"/>
              </a:xfrm>
            </p:grpSpPr>
            <p:sp>
              <p:nvSpPr>
                <p:cNvPr id="27941" name="Oval 132">
                  <a:extLst>
                    <a:ext uri="{FF2B5EF4-FFF2-40B4-BE49-F238E27FC236}">
                      <a16:creationId xmlns:a16="http://schemas.microsoft.com/office/drawing/2014/main" id="{591DC93E-0E47-4A02-BFCF-3B011F0871B4}"/>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942" name="Oval 133">
                  <a:extLst>
                    <a:ext uri="{FF2B5EF4-FFF2-40B4-BE49-F238E27FC236}">
                      <a16:creationId xmlns:a16="http://schemas.microsoft.com/office/drawing/2014/main" id="{AD02AD34-3464-4B5D-AFD0-AE6BF1BF4664}"/>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943" name="Line 134">
                  <a:extLst>
                    <a:ext uri="{FF2B5EF4-FFF2-40B4-BE49-F238E27FC236}">
                      <a16:creationId xmlns:a16="http://schemas.microsoft.com/office/drawing/2014/main" id="{ED0A907A-F653-4E47-AFD8-6F759C8BE1E2}"/>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44" name="Line 135">
                  <a:extLst>
                    <a:ext uri="{FF2B5EF4-FFF2-40B4-BE49-F238E27FC236}">
                      <a16:creationId xmlns:a16="http://schemas.microsoft.com/office/drawing/2014/main" id="{021947DD-30A6-40A1-A918-E864BFAA9F81}"/>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45" name="Line 136">
                  <a:extLst>
                    <a:ext uri="{FF2B5EF4-FFF2-40B4-BE49-F238E27FC236}">
                      <a16:creationId xmlns:a16="http://schemas.microsoft.com/office/drawing/2014/main" id="{A92AB9C1-BF18-4A9D-99E7-880DFC6BE168}"/>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46" name="Line 137">
                  <a:extLst>
                    <a:ext uri="{FF2B5EF4-FFF2-40B4-BE49-F238E27FC236}">
                      <a16:creationId xmlns:a16="http://schemas.microsoft.com/office/drawing/2014/main" id="{2DB296F7-CFBD-4B75-A693-E7890F2B7019}"/>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47" name="Line 138">
                  <a:extLst>
                    <a:ext uri="{FF2B5EF4-FFF2-40B4-BE49-F238E27FC236}">
                      <a16:creationId xmlns:a16="http://schemas.microsoft.com/office/drawing/2014/main" id="{78932CC6-B69A-4515-9179-912C40402CFF}"/>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48" name="Line 139">
                  <a:extLst>
                    <a:ext uri="{FF2B5EF4-FFF2-40B4-BE49-F238E27FC236}">
                      <a16:creationId xmlns:a16="http://schemas.microsoft.com/office/drawing/2014/main" id="{56B8FD5C-053F-4A79-A8EE-3DE37110F1A4}"/>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14" name="Group 140">
                <a:extLst>
                  <a:ext uri="{FF2B5EF4-FFF2-40B4-BE49-F238E27FC236}">
                    <a16:creationId xmlns:a16="http://schemas.microsoft.com/office/drawing/2014/main" id="{6BE0318E-C327-47A1-9FD9-F030D5B575DB}"/>
                  </a:ext>
                </a:extLst>
              </p:cNvPr>
              <p:cNvGrpSpPr>
                <a:grpSpLocks/>
              </p:cNvGrpSpPr>
              <p:nvPr/>
            </p:nvGrpSpPr>
            <p:grpSpPr bwMode="auto">
              <a:xfrm>
                <a:off x="3780" y="9180"/>
                <a:ext cx="360" cy="360"/>
                <a:chOff x="4140" y="3420"/>
                <a:chExt cx="3600" cy="2160"/>
              </a:xfrm>
            </p:grpSpPr>
            <p:sp>
              <p:nvSpPr>
                <p:cNvPr id="27933" name="Oval 141">
                  <a:extLst>
                    <a:ext uri="{FF2B5EF4-FFF2-40B4-BE49-F238E27FC236}">
                      <a16:creationId xmlns:a16="http://schemas.microsoft.com/office/drawing/2014/main" id="{9B55A440-ED42-4B6A-AF01-2088401DBE9F}"/>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934" name="Oval 142">
                  <a:extLst>
                    <a:ext uri="{FF2B5EF4-FFF2-40B4-BE49-F238E27FC236}">
                      <a16:creationId xmlns:a16="http://schemas.microsoft.com/office/drawing/2014/main" id="{72616E3F-72FC-404A-A50C-4EDA68DE8DD4}"/>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935" name="Line 143">
                  <a:extLst>
                    <a:ext uri="{FF2B5EF4-FFF2-40B4-BE49-F238E27FC236}">
                      <a16:creationId xmlns:a16="http://schemas.microsoft.com/office/drawing/2014/main" id="{9B790033-040F-4607-9D33-4D678BC76BAE}"/>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36" name="Line 144">
                  <a:extLst>
                    <a:ext uri="{FF2B5EF4-FFF2-40B4-BE49-F238E27FC236}">
                      <a16:creationId xmlns:a16="http://schemas.microsoft.com/office/drawing/2014/main" id="{457AA908-6DDF-470F-BA0C-6D33936F34D8}"/>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37" name="Line 145">
                  <a:extLst>
                    <a:ext uri="{FF2B5EF4-FFF2-40B4-BE49-F238E27FC236}">
                      <a16:creationId xmlns:a16="http://schemas.microsoft.com/office/drawing/2014/main" id="{50159294-C3C6-4C73-A919-7270C93D8C1B}"/>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38" name="Line 146">
                  <a:extLst>
                    <a:ext uri="{FF2B5EF4-FFF2-40B4-BE49-F238E27FC236}">
                      <a16:creationId xmlns:a16="http://schemas.microsoft.com/office/drawing/2014/main" id="{4A2C7E6D-BC18-4DF9-B8BD-523BA93E2738}"/>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39" name="Line 147">
                  <a:extLst>
                    <a:ext uri="{FF2B5EF4-FFF2-40B4-BE49-F238E27FC236}">
                      <a16:creationId xmlns:a16="http://schemas.microsoft.com/office/drawing/2014/main" id="{66D1D1C9-E92C-4860-9B24-CE5526BFD639}"/>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40" name="Line 148">
                  <a:extLst>
                    <a:ext uri="{FF2B5EF4-FFF2-40B4-BE49-F238E27FC236}">
                      <a16:creationId xmlns:a16="http://schemas.microsoft.com/office/drawing/2014/main" id="{F7874ADA-70BF-4208-8362-0F098DD1CDE8}"/>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15" name="Group 149">
                <a:extLst>
                  <a:ext uri="{FF2B5EF4-FFF2-40B4-BE49-F238E27FC236}">
                    <a16:creationId xmlns:a16="http://schemas.microsoft.com/office/drawing/2014/main" id="{667DCA37-9A53-46D1-B4A0-DEC56C30BAC5}"/>
                  </a:ext>
                </a:extLst>
              </p:cNvPr>
              <p:cNvGrpSpPr>
                <a:grpSpLocks/>
              </p:cNvGrpSpPr>
              <p:nvPr/>
            </p:nvGrpSpPr>
            <p:grpSpPr bwMode="auto">
              <a:xfrm rot="3600000">
                <a:off x="4695" y="9465"/>
                <a:ext cx="360" cy="360"/>
                <a:chOff x="4140" y="3420"/>
                <a:chExt cx="3600" cy="2160"/>
              </a:xfrm>
            </p:grpSpPr>
            <p:sp>
              <p:nvSpPr>
                <p:cNvPr id="27925" name="Oval 150">
                  <a:extLst>
                    <a:ext uri="{FF2B5EF4-FFF2-40B4-BE49-F238E27FC236}">
                      <a16:creationId xmlns:a16="http://schemas.microsoft.com/office/drawing/2014/main" id="{36069F93-3ABD-4B23-A212-94331FFE7AA4}"/>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926" name="Oval 151">
                  <a:extLst>
                    <a:ext uri="{FF2B5EF4-FFF2-40B4-BE49-F238E27FC236}">
                      <a16:creationId xmlns:a16="http://schemas.microsoft.com/office/drawing/2014/main" id="{ECBF26D1-E2B4-48D3-8E00-A6C4E7138BC0}"/>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927" name="Line 152">
                  <a:extLst>
                    <a:ext uri="{FF2B5EF4-FFF2-40B4-BE49-F238E27FC236}">
                      <a16:creationId xmlns:a16="http://schemas.microsoft.com/office/drawing/2014/main" id="{3CED82CE-BB17-46E8-942E-D68326FAEB42}"/>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28" name="Line 153">
                  <a:extLst>
                    <a:ext uri="{FF2B5EF4-FFF2-40B4-BE49-F238E27FC236}">
                      <a16:creationId xmlns:a16="http://schemas.microsoft.com/office/drawing/2014/main" id="{50CF0FDA-A372-4D6A-BC9F-7370E9B70B0A}"/>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29" name="Line 154">
                  <a:extLst>
                    <a:ext uri="{FF2B5EF4-FFF2-40B4-BE49-F238E27FC236}">
                      <a16:creationId xmlns:a16="http://schemas.microsoft.com/office/drawing/2014/main" id="{534C4C7D-EB26-452D-BB0A-B66498328C33}"/>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30" name="Line 155">
                  <a:extLst>
                    <a:ext uri="{FF2B5EF4-FFF2-40B4-BE49-F238E27FC236}">
                      <a16:creationId xmlns:a16="http://schemas.microsoft.com/office/drawing/2014/main" id="{C6781E6F-B65D-47EB-BD00-212F3DEAE451}"/>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31" name="Line 156">
                  <a:extLst>
                    <a:ext uri="{FF2B5EF4-FFF2-40B4-BE49-F238E27FC236}">
                      <a16:creationId xmlns:a16="http://schemas.microsoft.com/office/drawing/2014/main" id="{362A01C6-522E-421D-89F6-15FE9686C640}"/>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32" name="Line 157">
                  <a:extLst>
                    <a:ext uri="{FF2B5EF4-FFF2-40B4-BE49-F238E27FC236}">
                      <a16:creationId xmlns:a16="http://schemas.microsoft.com/office/drawing/2014/main" id="{778F4783-7FE8-4660-9DD7-EAFA78644E03}"/>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916" name="Group 158">
                <a:extLst>
                  <a:ext uri="{FF2B5EF4-FFF2-40B4-BE49-F238E27FC236}">
                    <a16:creationId xmlns:a16="http://schemas.microsoft.com/office/drawing/2014/main" id="{BA270C08-4007-4727-BA6F-47D9B421E6B5}"/>
                  </a:ext>
                </a:extLst>
              </p:cNvPr>
              <p:cNvGrpSpPr>
                <a:grpSpLocks/>
              </p:cNvGrpSpPr>
              <p:nvPr/>
            </p:nvGrpSpPr>
            <p:grpSpPr bwMode="auto">
              <a:xfrm rot="-4200000">
                <a:off x="4680" y="8640"/>
                <a:ext cx="360" cy="360"/>
                <a:chOff x="4140" y="3420"/>
                <a:chExt cx="3600" cy="2160"/>
              </a:xfrm>
            </p:grpSpPr>
            <p:sp>
              <p:nvSpPr>
                <p:cNvPr id="27917" name="Oval 159">
                  <a:extLst>
                    <a:ext uri="{FF2B5EF4-FFF2-40B4-BE49-F238E27FC236}">
                      <a16:creationId xmlns:a16="http://schemas.microsoft.com/office/drawing/2014/main" id="{9613200A-A949-4F40-8362-9FA85286FDE7}"/>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918" name="Oval 160">
                  <a:extLst>
                    <a:ext uri="{FF2B5EF4-FFF2-40B4-BE49-F238E27FC236}">
                      <a16:creationId xmlns:a16="http://schemas.microsoft.com/office/drawing/2014/main" id="{A61409E4-E0EF-482B-940B-C59A0F0D47DA}"/>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919" name="Line 161">
                  <a:extLst>
                    <a:ext uri="{FF2B5EF4-FFF2-40B4-BE49-F238E27FC236}">
                      <a16:creationId xmlns:a16="http://schemas.microsoft.com/office/drawing/2014/main" id="{CDE8EF36-FAD4-441C-A6EF-28D343BD92F7}"/>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20" name="Line 162">
                  <a:extLst>
                    <a:ext uri="{FF2B5EF4-FFF2-40B4-BE49-F238E27FC236}">
                      <a16:creationId xmlns:a16="http://schemas.microsoft.com/office/drawing/2014/main" id="{82436EF6-2DFE-4509-BFFF-96D0A014D5E3}"/>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21" name="Line 163">
                  <a:extLst>
                    <a:ext uri="{FF2B5EF4-FFF2-40B4-BE49-F238E27FC236}">
                      <a16:creationId xmlns:a16="http://schemas.microsoft.com/office/drawing/2014/main" id="{C4C0B2F6-AA65-4CBF-80A0-E259283683F2}"/>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22" name="Line 164">
                  <a:extLst>
                    <a:ext uri="{FF2B5EF4-FFF2-40B4-BE49-F238E27FC236}">
                      <a16:creationId xmlns:a16="http://schemas.microsoft.com/office/drawing/2014/main" id="{5640A68E-67B2-49D6-A71F-413CF39D9044}"/>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23" name="Line 165">
                  <a:extLst>
                    <a:ext uri="{FF2B5EF4-FFF2-40B4-BE49-F238E27FC236}">
                      <a16:creationId xmlns:a16="http://schemas.microsoft.com/office/drawing/2014/main" id="{27FB0E1D-8DD0-494B-837A-BD7C9716B6B5}"/>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24" name="Line 166">
                  <a:extLst>
                    <a:ext uri="{FF2B5EF4-FFF2-40B4-BE49-F238E27FC236}">
                      <a16:creationId xmlns:a16="http://schemas.microsoft.com/office/drawing/2014/main" id="{57DA7D31-692F-49A2-B434-F3EFD7563812}"/>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27865" name="Group 167">
              <a:extLst>
                <a:ext uri="{FF2B5EF4-FFF2-40B4-BE49-F238E27FC236}">
                  <a16:creationId xmlns:a16="http://schemas.microsoft.com/office/drawing/2014/main" id="{CBE76D83-2954-43A8-BC0B-039431806322}"/>
                </a:ext>
              </a:extLst>
            </p:cNvPr>
            <p:cNvGrpSpPr>
              <a:grpSpLocks/>
            </p:cNvGrpSpPr>
            <p:nvPr/>
          </p:nvGrpSpPr>
          <p:grpSpPr bwMode="auto">
            <a:xfrm rot="-6900000">
              <a:off x="6809" y="2415"/>
              <a:ext cx="330" cy="334"/>
              <a:chOff x="4140" y="3420"/>
              <a:chExt cx="3600" cy="2160"/>
            </a:xfrm>
          </p:grpSpPr>
          <p:sp>
            <p:nvSpPr>
              <p:cNvPr id="27904" name="Oval 168">
                <a:extLst>
                  <a:ext uri="{FF2B5EF4-FFF2-40B4-BE49-F238E27FC236}">
                    <a16:creationId xmlns:a16="http://schemas.microsoft.com/office/drawing/2014/main" id="{178799DA-C0F8-4197-BA70-2CA494A05F15}"/>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905" name="Oval 169">
                <a:extLst>
                  <a:ext uri="{FF2B5EF4-FFF2-40B4-BE49-F238E27FC236}">
                    <a16:creationId xmlns:a16="http://schemas.microsoft.com/office/drawing/2014/main" id="{80E43398-4EC0-4306-AACE-5E686FC60493}"/>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906" name="Line 170">
                <a:extLst>
                  <a:ext uri="{FF2B5EF4-FFF2-40B4-BE49-F238E27FC236}">
                    <a16:creationId xmlns:a16="http://schemas.microsoft.com/office/drawing/2014/main" id="{E5137E43-740E-4294-8655-02F62545A982}"/>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07" name="Line 171">
                <a:extLst>
                  <a:ext uri="{FF2B5EF4-FFF2-40B4-BE49-F238E27FC236}">
                    <a16:creationId xmlns:a16="http://schemas.microsoft.com/office/drawing/2014/main" id="{182B1196-DD1F-4553-9CF4-F6F3ED028CF6}"/>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08" name="Line 172">
                <a:extLst>
                  <a:ext uri="{FF2B5EF4-FFF2-40B4-BE49-F238E27FC236}">
                    <a16:creationId xmlns:a16="http://schemas.microsoft.com/office/drawing/2014/main" id="{625200EF-7FD1-4EDC-90D1-F62138BD56D6}"/>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09" name="Line 173">
                <a:extLst>
                  <a:ext uri="{FF2B5EF4-FFF2-40B4-BE49-F238E27FC236}">
                    <a16:creationId xmlns:a16="http://schemas.microsoft.com/office/drawing/2014/main" id="{478A60D0-8191-495B-8E8C-66D4F7E6B206}"/>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10" name="Line 174">
                <a:extLst>
                  <a:ext uri="{FF2B5EF4-FFF2-40B4-BE49-F238E27FC236}">
                    <a16:creationId xmlns:a16="http://schemas.microsoft.com/office/drawing/2014/main" id="{119CCA9A-ED7F-4036-B331-D763837C4F26}"/>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11" name="Line 175">
                <a:extLst>
                  <a:ext uri="{FF2B5EF4-FFF2-40B4-BE49-F238E27FC236}">
                    <a16:creationId xmlns:a16="http://schemas.microsoft.com/office/drawing/2014/main" id="{CCB73692-B1F2-4AE2-B981-59A051613DAE}"/>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866" name="Group 176">
              <a:extLst>
                <a:ext uri="{FF2B5EF4-FFF2-40B4-BE49-F238E27FC236}">
                  <a16:creationId xmlns:a16="http://schemas.microsoft.com/office/drawing/2014/main" id="{C88E7B13-0A52-4315-8675-17048C2461F9}"/>
                </a:ext>
              </a:extLst>
            </p:cNvPr>
            <p:cNvGrpSpPr>
              <a:grpSpLocks/>
            </p:cNvGrpSpPr>
            <p:nvPr/>
          </p:nvGrpSpPr>
          <p:grpSpPr bwMode="auto">
            <a:xfrm rot="8400000">
              <a:off x="6669" y="4372"/>
              <a:ext cx="333" cy="330"/>
              <a:chOff x="4140" y="3420"/>
              <a:chExt cx="3600" cy="2160"/>
            </a:xfrm>
          </p:grpSpPr>
          <p:sp>
            <p:nvSpPr>
              <p:cNvPr id="27896" name="Oval 177">
                <a:extLst>
                  <a:ext uri="{FF2B5EF4-FFF2-40B4-BE49-F238E27FC236}">
                    <a16:creationId xmlns:a16="http://schemas.microsoft.com/office/drawing/2014/main" id="{302051B8-664B-41C0-9220-63D19F7D0F7E}"/>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97" name="Oval 178">
                <a:extLst>
                  <a:ext uri="{FF2B5EF4-FFF2-40B4-BE49-F238E27FC236}">
                    <a16:creationId xmlns:a16="http://schemas.microsoft.com/office/drawing/2014/main" id="{7AEE3864-DD3B-4104-B2DE-6DCA1BBA89B3}"/>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98" name="Line 179">
                <a:extLst>
                  <a:ext uri="{FF2B5EF4-FFF2-40B4-BE49-F238E27FC236}">
                    <a16:creationId xmlns:a16="http://schemas.microsoft.com/office/drawing/2014/main" id="{D0E6EF23-61C2-4E27-B27A-F789F4BD42B4}"/>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99" name="Line 180">
                <a:extLst>
                  <a:ext uri="{FF2B5EF4-FFF2-40B4-BE49-F238E27FC236}">
                    <a16:creationId xmlns:a16="http://schemas.microsoft.com/office/drawing/2014/main" id="{3074CC04-430C-4A80-9F03-6704625D6FB4}"/>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00" name="Line 181">
                <a:extLst>
                  <a:ext uri="{FF2B5EF4-FFF2-40B4-BE49-F238E27FC236}">
                    <a16:creationId xmlns:a16="http://schemas.microsoft.com/office/drawing/2014/main" id="{F99772F7-9AD0-4626-85C2-A685DA0878EA}"/>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01" name="Line 182">
                <a:extLst>
                  <a:ext uri="{FF2B5EF4-FFF2-40B4-BE49-F238E27FC236}">
                    <a16:creationId xmlns:a16="http://schemas.microsoft.com/office/drawing/2014/main" id="{7CB4E642-C2B5-4709-BBAE-C32CBDEDB3A3}"/>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02" name="Line 183">
                <a:extLst>
                  <a:ext uri="{FF2B5EF4-FFF2-40B4-BE49-F238E27FC236}">
                    <a16:creationId xmlns:a16="http://schemas.microsoft.com/office/drawing/2014/main" id="{74E9C9FE-0F42-48BC-928D-7B679412BFDF}"/>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903" name="Line 184">
                <a:extLst>
                  <a:ext uri="{FF2B5EF4-FFF2-40B4-BE49-F238E27FC236}">
                    <a16:creationId xmlns:a16="http://schemas.microsoft.com/office/drawing/2014/main" id="{49725F12-72E1-451D-B545-064CD4A8F944}"/>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867" name="Group 185">
              <a:extLst>
                <a:ext uri="{FF2B5EF4-FFF2-40B4-BE49-F238E27FC236}">
                  <a16:creationId xmlns:a16="http://schemas.microsoft.com/office/drawing/2014/main" id="{09301F19-875E-4790-AA4C-18034775EA2D}"/>
                </a:ext>
              </a:extLst>
            </p:cNvPr>
            <p:cNvGrpSpPr>
              <a:grpSpLocks/>
            </p:cNvGrpSpPr>
            <p:nvPr/>
          </p:nvGrpSpPr>
          <p:grpSpPr bwMode="auto">
            <a:xfrm rot="10800000">
              <a:off x="7779" y="3545"/>
              <a:ext cx="333" cy="330"/>
              <a:chOff x="4140" y="3420"/>
              <a:chExt cx="3600" cy="2160"/>
            </a:xfrm>
          </p:grpSpPr>
          <p:sp>
            <p:nvSpPr>
              <p:cNvPr id="27888" name="Oval 186">
                <a:extLst>
                  <a:ext uri="{FF2B5EF4-FFF2-40B4-BE49-F238E27FC236}">
                    <a16:creationId xmlns:a16="http://schemas.microsoft.com/office/drawing/2014/main" id="{502E440B-0366-40A9-BF29-B3DE9347BE84}"/>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89" name="Oval 187">
                <a:extLst>
                  <a:ext uri="{FF2B5EF4-FFF2-40B4-BE49-F238E27FC236}">
                    <a16:creationId xmlns:a16="http://schemas.microsoft.com/office/drawing/2014/main" id="{93A2F167-CAD6-4EA5-99E0-18BB02EF69C8}"/>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90" name="Line 188">
                <a:extLst>
                  <a:ext uri="{FF2B5EF4-FFF2-40B4-BE49-F238E27FC236}">
                    <a16:creationId xmlns:a16="http://schemas.microsoft.com/office/drawing/2014/main" id="{89BEFD89-2E95-4B18-A3AB-A54B839A466F}"/>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91" name="Line 189">
                <a:extLst>
                  <a:ext uri="{FF2B5EF4-FFF2-40B4-BE49-F238E27FC236}">
                    <a16:creationId xmlns:a16="http://schemas.microsoft.com/office/drawing/2014/main" id="{C369D248-54ED-4439-9168-03041386223F}"/>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92" name="Line 190">
                <a:extLst>
                  <a:ext uri="{FF2B5EF4-FFF2-40B4-BE49-F238E27FC236}">
                    <a16:creationId xmlns:a16="http://schemas.microsoft.com/office/drawing/2014/main" id="{8E88444B-C87D-491D-BA5B-C1CE1996F612}"/>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93" name="Line 191">
                <a:extLst>
                  <a:ext uri="{FF2B5EF4-FFF2-40B4-BE49-F238E27FC236}">
                    <a16:creationId xmlns:a16="http://schemas.microsoft.com/office/drawing/2014/main" id="{55F39E41-69C2-4D54-AFCC-5AD37B3C98A2}"/>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94" name="Line 192">
                <a:extLst>
                  <a:ext uri="{FF2B5EF4-FFF2-40B4-BE49-F238E27FC236}">
                    <a16:creationId xmlns:a16="http://schemas.microsoft.com/office/drawing/2014/main" id="{A328E803-829A-4BF0-B6D5-CA71957A1751}"/>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95" name="Line 193">
                <a:extLst>
                  <a:ext uri="{FF2B5EF4-FFF2-40B4-BE49-F238E27FC236}">
                    <a16:creationId xmlns:a16="http://schemas.microsoft.com/office/drawing/2014/main" id="{2F4787FA-623D-4E46-9FB2-60531D38A210}"/>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868" name="Group 194">
              <a:extLst>
                <a:ext uri="{FF2B5EF4-FFF2-40B4-BE49-F238E27FC236}">
                  <a16:creationId xmlns:a16="http://schemas.microsoft.com/office/drawing/2014/main" id="{02430AC3-C350-46E4-91D2-742D9B38FDEF}"/>
                </a:ext>
              </a:extLst>
            </p:cNvPr>
            <p:cNvGrpSpPr>
              <a:grpSpLocks/>
            </p:cNvGrpSpPr>
            <p:nvPr/>
          </p:nvGrpSpPr>
          <p:grpSpPr bwMode="auto">
            <a:xfrm rot="-6600000">
              <a:off x="6976" y="3076"/>
              <a:ext cx="330" cy="333"/>
              <a:chOff x="4140" y="3420"/>
              <a:chExt cx="3600" cy="2160"/>
            </a:xfrm>
          </p:grpSpPr>
          <p:sp>
            <p:nvSpPr>
              <p:cNvPr id="27880" name="Oval 195">
                <a:extLst>
                  <a:ext uri="{FF2B5EF4-FFF2-40B4-BE49-F238E27FC236}">
                    <a16:creationId xmlns:a16="http://schemas.microsoft.com/office/drawing/2014/main" id="{BF015628-2B56-4820-AA01-9AA808E2677E}"/>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81" name="Oval 196">
                <a:extLst>
                  <a:ext uri="{FF2B5EF4-FFF2-40B4-BE49-F238E27FC236}">
                    <a16:creationId xmlns:a16="http://schemas.microsoft.com/office/drawing/2014/main" id="{1563DC27-4294-42E3-8180-79BB882155C6}"/>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82" name="Line 197">
                <a:extLst>
                  <a:ext uri="{FF2B5EF4-FFF2-40B4-BE49-F238E27FC236}">
                    <a16:creationId xmlns:a16="http://schemas.microsoft.com/office/drawing/2014/main" id="{6F551314-1AE1-47B9-8FD2-E5A4449E613B}"/>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83" name="Line 198">
                <a:extLst>
                  <a:ext uri="{FF2B5EF4-FFF2-40B4-BE49-F238E27FC236}">
                    <a16:creationId xmlns:a16="http://schemas.microsoft.com/office/drawing/2014/main" id="{C53EDE8E-C5E1-4000-8896-2F5112F640FB}"/>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84" name="Line 199">
                <a:extLst>
                  <a:ext uri="{FF2B5EF4-FFF2-40B4-BE49-F238E27FC236}">
                    <a16:creationId xmlns:a16="http://schemas.microsoft.com/office/drawing/2014/main" id="{4A1E229B-8467-445C-8A22-2753600C6F71}"/>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85" name="Line 200">
                <a:extLst>
                  <a:ext uri="{FF2B5EF4-FFF2-40B4-BE49-F238E27FC236}">
                    <a16:creationId xmlns:a16="http://schemas.microsoft.com/office/drawing/2014/main" id="{5C58D047-3379-459B-95A2-A6BD2E04B9EF}"/>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86" name="Line 201">
                <a:extLst>
                  <a:ext uri="{FF2B5EF4-FFF2-40B4-BE49-F238E27FC236}">
                    <a16:creationId xmlns:a16="http://schemas.microsoft.com/office/drawing/2014/main" id="{2D75B57C-B99A-43A7-A37C-0D2CAAC4168F}"/>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87" name="Line 202">
                <a:extLst>
                  <a:ext uri="{FF2B5EF4-FFF2-40B4-BE49-F238E27FC236}">
                    <a16:creationId xmlns:a16="http://schemas.microsoft.com/office/drawing/2014/main" id="{05096614-E869-4FAB-830D-2CB0C42B743A}"/>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869" name="Group 203">
              <a:extLst>
                <a:ext uri="{FF2B5EF4-FFF2-40B4-BE49-F238E27FC236}">
                  <a16:creationId xmlns:a16="http://schemas.microsoft.com/office/drawing/2014/main" id="{5BB3E2C9-882B-435A-B9EE-3D01E6805189}"/>
                </a:ext>
              </a:extLst>
            </p:cNvPr>
            <p:cNvGrpSpPr>
              <a:grpSpLocks/>
            </p:cNvGrpSpPr>
            <p:nvPr/>
          </p:nvGrpSpPr>
          <p:grpSpPr bwMode="auto">
            <a:xfrm rot="7200000">
              <a:off x="6933" y="3861"/>
              <a:ext cx="331" cy="334"/>
              <a:chOff x="4140" y="3420"/>
              <a:chExt cx="3600" cy="2160"/>
            </a:xfrm>
          </p:grpSpPr>
          <p:sp>
            <p:nvSpPr>
              <p:cNvPr id="27872" name="Oval 204">
                <a:extLst>
                  <a:ext uri="{FF2B5EF4-FFF2-40B4-BE49-F238E27FC236}">
                    <a16:creationId xmlns:a16="http://schemas.microsoft.com/office/drawing/2014/main" id="{E220F475-82A8-4258-AEA3-E82B59829A1B}"/>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73" name="Oval 205">
                <a:extLst>
                  <a:ext uri="{FF2B5EF4-FFF2-40B4-BE49-F238E27FC236}">
                    <a16:creationId xmlns:a16="http://schemas.microsoft.com/office/drawing/2014/main" id="{0B5231E1-2C7F-4A97-BD54-0F279FAE153F}"/>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74" name="Line 206">
                <a:extLst>
                  <a:ext uri="{FF2B5EF4-FFF2-40B4-BE49-F238E27FC236}">
                    <a16:creationId xmlns:a16="http://schemas.microsoft.com/office/drawing/2014/main" id="{51AD0703-74BF-42D8-AC29-1C13C4F22A63}"/>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75" name="Line 207">
                <a:extLst>
                  <a:ext uri="{FF2B5EF4-FFF2-40B4-BE49-F238E27FC236}">
                    <a16:creationId xmlns:a16="http://schemas.microsoft.com/office/drawing/2014/main" id="{CA9E9672-C905-4D20-BBC9-F77BC6C479F9}"/>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76" name="Line 208">
                <a:extLst>
                  <a:ext uri="{FF2B5EF4-FFF2-40B4-BE49-F238E27FC236}">
                    <a16:creationId xmlns:a16="http://schemas.microsoft.com/office/drawing/2014/main" id="{7727EF28-EF54-4921-BFD8-38E0CD1A7834}"/>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77" name="Line 209">
                <a:extLst>
                  <a:ext uri="{FF2B5EF4-FFF2-40B4-BE49-F238E27FC236}">
                    <a16:creationId xmlns:a16="http://schemas.microsoft.com/office/drawing/2014/main" id="{AC44B3C6-8217-4B55-918D-029A14B711E9}"/>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78" name="Line 210">
                <a:extLst>
                  <a:ext uri="{FF2B5EF4-FFF2-40B4-BE49-F238E27FC236}">
                    <a16:creationId xmlns:a16="http://schemas.microsoft.com/office/drawing/2014/main" id="{601D675F-172F-4AD2-A43E-2E029C3E7F5D}"/>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79" name="Line 211">
                <a:extLst>
                  <a:ext uri="{FF2B5EF4-FFF2-40B4-BE49-F238E27FC236}">
                    <a16:creationId xmlns:a16="http://schemas.microsoft.com/office/drawing/2014/main" id="{7F491561-AAE4-4474-A499-D65DB02D8757}"/>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870" name="Text Box 212">
              <a:extLst>
                <a:ext uri="{FF2B5EF4-FFF2-40B4-BE49-F238E27FC236}">
                  <a16:creationId xmlns:a16="http://schemas.microsoft.com/office/drawing/2014/main" id="{E0C7B4F1-99F2-4478-A65F-219E67F6BCE3}"/>
                </a:ext>
              </a:extLst>
            </p:cNvPr>
            <p:cNvSpPr txBox="1">
              <a:spLocks noChangeArrowheads="1"/>
            </p:cNvSpPr>
            <p:nvPr/>
          </p:nvSpPr>
          <p:spPr bwMode="auto">
            <a:xfrm>
              <a:off x="3058" y="3243"/>
              <a:ext cx="1000" cy="991"/>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endParaRPr lang="en-US" altLang="en-US" sz="1200"/>
            </a:p>
            <a:p>
              <a:pPr algn="ctr"/>
              <a:r>
                <a:rPr lang="en-US" altLang="en-US" sz="1600" b="1">
                  <a:latin typeface="Arial" panose="020B0604020202020204" pitchFamily="34" charset="0"/>
                </a:rPr>
                <a:t>NEST</a:t>
              </a:r>
            </a:p>
          </p:txBody>
        </p:sp>
        <p:sp>
          <p:nvSpPr>
            <p:cNvPr id="27871" name="Text Box 213">
              <a:extLst>
                <a:ext uri="{FF2B5EF4-FFF2-40B4-BE49-F238E27FC236}">
                  <a16:creationId xmlns:a16="http://schemas.microsoft.com/office/drawing/2014/main" id="{39066779-B5F0-48EF-AAFE-8EA23268C1D4}"/>
                </a:ext>
              </a:extLst>
            </p:cNvPr>
            <p:cNvSpPr txBox="1">
              <a:spLocks noChangeArrowheads="1"/>
            </p:cNvSpPr>
            <p:nvPr/>
          </p:nvSpPr>
          <p:spPr bwMode="auto">
            <a:xfrm>
              <a:off x="8182" y="3243"/>
              <a:ext cx="1000" cy="991"/>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endParaRPr lang="en-US" altLang="en-US" sz="1200"/>
            </a:p>
            <a:p>
              <a:pPr algn="ctr"/>
              <a:r>
                <a:rPr lang="en-US" altLang="en-US" sz="1600" b="1">
                  <a:latin typeface="Arial" panose="020B0604020202020204" pitchFamily="34" charset="0"/>
                </a:rPr>
                <a:t>FOOD</a:t>
              </a:r>
            </a:p>
          </p:txBody>
        </p:sp>
      </p:grpSp>
      <p:grpSp>
        <p:nvGrpSpPr>
          <p:cNvPr id="24790" name="Group 214">
            <a:extLst>
              <a:ext uri="{FF2B5EF4-FFF2-40B4-BE49-F238E27FC236}">
                <a16:creationId xmlns:a16="http://schemas.microsoft.com/office/drawing/2014/main" id="{A8C437D2-20A2-404B-AC74-0FE1B1D3D4C3}"/>
              </a:ext>
            </a:extLst>
          </p:cNvPr>
          <p:cNvGrpSpPr>
            <a:grpSpLocks/>
          </p:cNvGrpSpPr>
          <p:nvPr/>
        </p:nvGrpSpPr>
        <p:grpSpPr bwMode="auto">
          <a:xfrm>
            <a:off x="1752600" y="1981200"/>
            <a:ext cx="5257800" cy="4191000"/>
            <a:chOff x="3120" y="5377"/>
            <a:chExt cx="6124" cy="4508"/>
          </a:xfrm>
        </p:grpSpPr>
        <p:pic>
          <p:nvPicPr>
            <p:cNvPr id="27742" name="Picture 215" descr="diferential length effect fig 1">
              <a:extLst>
                <a:ext uri="{FF2B5EF4-FFF2-40B4-BE49-F238E27FC236}">
                  <a16:creationId xmlns:a16="http://schemas.microsoft.com/office/drawing/2014/main" id="{B0B8C2FD-0519-4560-BB27-E1A4212236C4}"/>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370" y="5377"/>
              <a:ext cx="5832" cy="4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743" name="Text Box 216">
              <a:extLst>
                <a:ext uri="{FF2B5EF4-FFF2-40B4-BE49-F238E27FC236}">
                  <a16:creationId xmlns:a16="http://schemas.microsoft.com/office/drawing/2014/main" id="{AA2C3D53-5C22-493B-AC9E-29521B0F055B}"/>
                </a:ext>
              </a:extLst>
            </p:cNvPr>
            <p:cNvSpPr txBox="1">
              <a:spLocks noChangeArrowheads="1"/>
            </p:cNvSpPr>
            <p:nvPr/>
          </p:nvSpPr>
          <p:spPr bwMode="auto">
            <a:xfrm>
              <a:off x="3120" y="7360"/>
              <a:ext cx="1000" cy="991"/>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endParaRPr lang="en-US" altLang="en-US" sz="1000"/>
            </a:p>
            <a:p>
              <a:pPr algn="ctr"/>
              <a:r>
                <a:rPr lang="en-US" altLang="en-US" sz="1600" b="1">
                  <a:latin typeface="Arial" panose="020B0604020202020204" pitchFamily="34" charset="0"/>
                </a:rPr>
                <a:t>NEST</a:t>
              </a:r>
            </a:p>
          </p:txBody>
        </p:sp>
        <p:sp>
          <p:nvSpPr>
            <p:cNvPr id="27744" name="Text Box 217">
              <a:extLst>
                <a:ext uri="{FF2B5EF4-FFF2-40B4-BE49-F238E27FC236}">
                  <a16:creationId xmlns:a16="http://schemas.microsoft.com/office/drawing/2014/main" id="{DC88D8E2-5EF6-4D4D-996D-FA81969DEBEE}"/>
                </a:ext>
              </a:extLst>
            </p:cNvPr>
            <p:cNvSpPr txBox="1">
              <a:spLocks noChangeArrowheads="1"/>
            </p:cNvSpPr>
            <p:nvPr/>
          </p:nvSpPr>
          <p:spPr bwMode="auto">
            <a:xfrm>
              <a:off x="8244" y="7360"/>
              <a:ext cx="1000" cy="991"/>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endParaRPr lang="en-US" altLang="en-US" sz="1000"/>
            </a:p>
            <a:p>
              <a:pPr algn="ctr"/>
              <a:r>
                <a:rPr lang="en-US" altLang="en-US" sz="1600" b="1">
                  <a:latin typeface="Arial" panose="020B0604020202020204" pitchFamily="34" charset="0"/>
                </a:rPr>
                <a:t>FOOD</a:t>
              </a:r>
            </a:p>
          </p:txBody>
        </p:sp>
        <p:grpSp>
          <p:nvGrpSpPr>
            <p:cNvPr id="27745" name="Group 218">
              <a:extLst>
                <a:ext uri="{FF2B5EF4-FFF2-40B4-BE49-F238E27FC236}">
                  <a16:creationId xmlns:a16="http://schemas.microsoft.com/office/drawing/2014/main" id="{0500354C-2018-4AE7-A1EF-B2CB113E283B}"/>
                </a:ext>
              </a:extLst>
            </p:cNvPr>
            <p:cNvGrpSpPr>
              <a:grpSpLocks/>
            </p:cNvGrpSpPr>
            <p:nvPr/>
          </p:nvGrpSpPr>
          <p:grpSpPr bwMode="auto">
            <a:xfrm>
              <a:off x="4203" y="6038"/>
              <a:ext cx="3971" cy="2809"/>
              <a:chOff x="3810" y="6120"/>
              <a:chExt cx="4289" cy="3060"/>
            </a:xfrm>
          </p:grpSpPr>
          <p:grpSp>
            <p:nvGrpSpPr>
              <p:cNvPr id="27746" name="Group 219">
                <a:extLst>
                  <a:ext uri="{FF2B5EF4-FFF2-40B4-BE49-F238E27FC236}">
                    <a16:creationId xmlns:a16="http://schemas.microsoft.com/office/drawing/2014/main" id="{9DA09119-1238-4F1D-BF21-E1CD9AB910D6}"/>
                  </a:ext>
                </a:extLst>
              </p:cNvPr>
              <p:cNvGrpSpPr>
                <a:grpSpLocks/>
              </p:cNvGrpSpPr>
              <p:nvPr/>
            </p:nvGrpSpPr>
            <p:grpSpPr bwMode="auto">
              <a:xfrm rot="2700000">
                <a:off x="5040" y="8790"/>
                <a:ext cx="360" cy="360"/>
                <a:chOff x="4140" y="3420"/>
                <a:chExt cx="3600" cy="2160"/>
              </a:xfrm>
            </p:grpSpPr>
            <p:sp>
              <p:nvSpPr>
                <p:cNvPr id="27855" name="Oval 220">
                  <a:extLst>
                    <a:ext uri="{FF2B5EF4-FFF2-40B4-BE49-F238E27FC236}">
                      <a16:creationId xmlns:a16="http://schemas.microsoft.com/office/drawing/2014/main" id="{839EA2D9-6285-433D-B23A-9BA5F7DD3753}"/>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56" name="Oval 221">
                  <a:extLst>
                    <a:ext uri="{FF2B5EF4-FFF2-40B4-BE49-F238E27FC236}">
                      <a16:creationId xmlns:a16="http://schemas.microsoft.com/office/drawing/2014/main" id="{A26014DC-229F-4B3A-B6FB-8635220854E6}"/>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57" name="Line 222">
                  <a:extLst>
                    <a:ext uri="{FF2B5EF4-FFF2-40B4-BE49-F238E27FC236}">
                      <a16:creationId xmlns:a16="http://schemas.microsoft.com/office/drawing/2014/main" id="{ED1D568C-F80B-4ADD-99AC-3E43FF2A51F2}"/>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58" name="Line 223">
                  <a:extLst>
                    <a:ext uri="{FF2B5EF4-FFF2-40B4-BE49-F238E27FC236}">
                      <a16:creationId xmlns:a16="http://schemas.microsoft.com/office/drawing/2014/main" id="{A34BD701-35B8-4D5E-8BBD-264CAE19250C}"/>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59" name="Line 224">
                  <a:extLst>
                    <a:ext uri="{FF2B5EF4-FFF2-40B4-BE49-F238E27FC236}">
                      <a16:creationId xmlns:a16="http://schemas.microsoft.com/office/drawing/2014/main" id="{23B3F0E7-019C-467D-94D1-D7E6D909DEA1}"/>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60" name="Line 225">
                  <a:extLst>
                    <a:ext uri="{FF2B5EF4-FFF2-40B4-BE49-F238E27FC236}">
                      <a16:creationId xmlns:a16="http://schemas.microsoft.com/office/drawing/2014/main" id="{BEB2BBB6-815C-43CC-8DE5-36192F5780D4}"/>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61" name="Line 226">
                  <a:extLst>
                    <a:ext uri="{FF2B5EF4-FFF2-40B4-BE49-F238E27FC236}">
                      <a16:creationId xmlns:a16="http://schemas.microsoft.com/office/drawing/2014/main" id="{B35798CD-B9E4-4DB2-9F77-D0EB9C32789E}"/>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62" name="Line 227">
                  <a:extLst>
                    <a:ext uri="{FF2B5EF4-FFF2-40B4-BE49-F238E27FC236}">
                      <a16:creationId xmlns:a16="http://schemas.microsoft.com/office/drawing/2014/main" id="{8D1C10E0-C17A-47C9-BD87-BDAA942771F9}"/>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747" name="Group 228">
                <a:extLst>
                  <a:ext uri="{FF2B5EF4-FFF2-40B4-BE49-F238E27FC236}">
                    <a16:creationId xmlns:a16="http://schemas.microsoft.com/office/drawing/2014/main" id="{86A4D454-A718-4F53-84EB-D3B08DAF107A}"/>
                  </a:ext>
                </a:extLst>
              </p:cNvPr>
              <p:cNvGrpSpPr>
                <a:grpSpLocks/>
              </p:cNvGrpSpPr>
              <p:nvPr/>
            </p:nvGrpSpPr>
            <p:grpSpPr bwMode="auto">
              <a:xfrm rot="6600000">
                <a:off x="4970" y="6180"/>
                <a:ext cx="360" cy="360"/>
                <a:chOff x="4140" y="3420"/>
                <a:chExt cx="3600" cy="2160"/>
              </a:xfrm>
            </p:grpSpPr>
            <p:sp>
              <p:nvSpPr>
                <p:cNvPr id="27847" name="Oval 229">
                  <a:extLst>
                    <a:ext uri="{FF2B5EF4-FFF2-40B4-BE49-F238E27FC236}">
                      <a16:creationId xmlns:a16="http://schemas.microsoft.com/office/drawing/2014/main" id="{024BD9C1-C54C-46FD-9810-F7824CCD1945}"/>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48" name="Oval 230">
                  <a:extLst>
                    <a:ext uri="{FF2B5EF4-FFF2-40B4-BE49-F238E27FC236}">
                      <a16:creationId xmlns:a16="http://schemas.microsoft.com/office/drawing/2014/main" id="{23EC179F-D551-469B-9E84-E37F84662D79}"/>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49" name="Line 231">
                  <a:extLst>
                    <a:ext uri="{FF2B5EF4-FFF2-40B4-BE49-F238E27FC236}">
                      <a16:creationId xmlns:a16="http://schemas.microsoft.com/office/drawing/2014/main" id="{4995E5BC-C004-403F-A65C-3A5C08BAECAD}"/>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50" name="Line 232">
                  <a:extLst>
                    <a:ext uri="{FF2B5EF4-FFF2-40B4-BE49-F238E27FC236}">
                      <a16:creationId xmlns:a16="http://schemas.microsoft.com/office/drawing/2014/main" id="{7882079E-2F93-41C9-B3F8-DFFB3509CC1D}"/>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51" name="Line 233">
                  <a:extLst>
                    <a:ext uri="{FF2B5EF4-FFF2-40B4-BE49-F238E27FC236}">
                      <a16:creationId xmlns:a16="http://schemas.microsoft.com/office/drawing/2014/main" id="{36D2BD7A-C9C9-4360-964F-F96351C3E8E1}"/>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52" name="Line 234">
                  <a:extLst>
                    <a:ext uri="{FF2B5EF4-FFF2-40B4-BE49-F238E27FC236}">
                      <a16:creationId xmlns:a16="http://schemas.microsoft.com/office/drawing/2014/main" id="{92C8E289-AD0D-41EB-B708-02E78F725D11}"/>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53" name="Line 235">
                  <a:extLst>
                    <a:ext uri="{FF2B5EF4-FFF2-40B4-BE49-F238E27FC236}">
                      <a16:creationId xmlns:a16="http://schemas.microsoft.com/office/drawing/2014/main" id="{6B2D9A75-E285-44ED-B7C8-0FB1A3FFAF56}"/>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54" name="Line 236">
                  <a:extLst>
                    <a:ext uri="{FF2B5EF4-FFF2-40B4-BE49-F238E27FC236}">
                      <a16:creationId xmlns:a16="http://schemas.microsoft.com/office/drawing/2014/main" id="{5962ED5C-0964-477B-9485-F38688EA63E6}"/>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748" name="Group 237">
                <a:extLst>
                  <a:ext uri="{FF2B5EF4-FFF2-40B4-BE49-F238E27FC236}">
                    <a16:creationId xmlns:a16="http://schemas.microsoft.com/office/drawing/2014/main" id="{3D8DF39E-EA92-4EE0-8E81-F20D30D214DE}"/>
                  </a:ext>
                </a:extLst>
              </p:cNvPr>
              <p:cNvGrpSpPr>
                <a:grpSpLocks/>
              </p:cNvGrpSpPr>
              <p:nvPr/>
            </p:nvGrpSpPr>
            <p:grpSpPr bwMode="auto">
              <a:xfrm>
                <a:off x="3810" y="7920"/>
                <a:ext cx="360" cy="360"/>
                <a:chOff x="4140" y="3420"/>
                <a:chExt cx="3600" cy="2160"/>
              </a:xfrm>
            </p:grpSpPr>
            <p:sp>
              <p:nvSpPr>
                <p:cNvPr id="27839" name="Oval 238">
                  <a:extLst>
                    <a:ext uri="{FF2B5EF4-FFF2-40B4-BE49-F238E27FC236}">
                      <a16:creationId xmlns:a16="http://schemas.microsoft.com/office/drawing/2014/main" id="{68A768C0-FD5A-4B3B-8CF6-FDC7A9182E2D}"/>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40" name="Oval 239">
                  <a:extLst>
                    <a:ext uri="{FF2B5EF4-FFF2-40B4-BE49-F238E27FC236}">
                      <a16:creationId xmlns:a16="http://schemas.microsoft.com/office/drawing/2014/main" id="{5E035616-3102-4F1D-801B-E266555CC59A}"/>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41" name="Line 240">
                  <a:extLst>
                    <a:ext uri="{FF2B5EF4-FFF2-40B4-BE49-F238E27FC236}">
                      <a16:creationId xmlns:a16="http://schemas.microsoft.com/office/drawing/2014/main" id="{3FD1AD0F-AB97-4676-8231-E1B8D8416F8B}"/>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42" name="Line 241">
                  <a:extLst>
                    <a:ext uri="{FF2B5EF4-FFF2-40B4-BE49-F238E27FC236}">
                      <a16:creationId xmlns:a16="http://schemas.microsoft.com/office/drawing/2014/main" id="{06CFBEBC-E2DC-46A8-827B-2C3567CC2BEA}"/>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43" name="Line 242">
                  <a:extLst>
                    <a:ext uri="{FF2B5EF4-FFF2-40B4-BE49-F238E27FC236}">
                      <a16:creationId xmlns:a16="http://schemas.microsoft.com/office/drawing/2014/main" id="{6830A009-8D28-484E-BA39-DABDF9E4F0DC}"/>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44" name="Line 243">
                  <a:extLst>
                    <a:ext uri="{FF2B5EF4-FFF2-40B4-BE49-F238E27FC236}">
                      <a16:creationId xmlns:a16="http://schemas.microsoft.com/office/drawing/2014/main" id="{889CD8CF-4C64-4E4E-A336-AD62524CA3E3}"/>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45" name="Line 244">
                  <a:extLst>
                    <a:ext uri="{FF2B5EF4-FFF2-40B4-BE49-F238E27FC236}">
                      <a16:creationId xmlns:a16="http://schemas.microsoft.com/office/drawing/2014/main" id="{F61DD45E-D44C-458D-8A58-9B7733CF8FA2}"/>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46" name="Line 245">
                  <a:extLst>
                    <a:ext uri="{FF2B5EF4-FFF2-40B4-BE49-F238E27FC236}">
                      <a16:creationId xmlns:a16="http://schemas.microsoft.com/office/drawing/2014/main" id="{33B4C885-EAB0-4D74-8BFA-9EB61D26DE26}"/>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749" name="Group 246">
                <a:extLst>
                  <a:ext uri="{FF2B5EF4-FFF2-40B4-BE49-F238E27FC236}">
                    <a16:creationId xmlns:a16="http://schemas.microsoft.com/office/drawing/2014/main" id="{EC0BEADC-6EA9-47B4-8DEB-FB89888C2BAE}"/>
                  </a:ext>
                </a:extLst>
              </p:cNvPr>
              <p:cNvGrpSpPr>
                <a:grpSpLocks/>
              </p:cNvGrpSpPr>
              <p:nvPr/>
            </p:nvGrpSpPr>
            <p:grpSpPr bwMode="auto">
              <a:xfrm rot="3600000">
                <a:off x="4725" y="8205"/>
                <a:ext cx="360" cy="360"/>
                <a:chOff x="4140" y="3420"/>
                <a:chExt cx="3600" cy="2160"/>
              </a:xfrm>
            </p:grpSpPr>
            <p:sp>
              <p:nvSpPr>
                <p:cNvPr id="27831" name="Oval 247">
                  <a:extLst>
                    <a:ext uri="{FF2B5EF4-FFF2-40B4-BE49-F238E27FC236}">
                      <a16:creationId xmlns:a16="http://schemas.microsoft.com/office/drawing/2014/main" id="{A96154CC-CC5A-483A-A6C9-4F749C4889CB}"/>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32" name="Oval 248">
                  <a:extLst>
                    <a:ext uri="{FF2B5EF4-FFF2-40B4-BE49-F238E27FC236}">
                      <a16:creationId xmlns:a16="http://schemas.microsoft.com/office/drawing/2014/main" id="{00B8830A-9878-444E-8C6F-FC126D446C45}"/>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33" name="Line 249">
                  <a:extLst>
                    <a:ext uri="{FF2B5EF4-FFF2-40B4-BE49-F238E27FC236}">
                      <a16:creationId xmlns:a16="http://schemas.microsoft.com/office/drawing/2014/main" id="{0219F059-757E-43A8-BFF7-1ACF65C09DBA}"/>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34" name="Line 250">
                  <a:extLst>
                    <a:ext uri="{FF2B5EF4-FFF2-40B4-BE49-F238E27FC236}">
                      <a16:creationId xmlns:a16="http://schemas.microsoft.com/office/drawing/2014/main" id="{4ED9952C-C39A-4D05-A7AC-50EC1C6D08EE}"/>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35" name="Line 251">
                  <a:extLst>
                    <a:ext uri="{FF2B5EF4-FFF2-40B4-BE49-F238E27FC236}">
                      <a16:creationId xmlns:a16="http://schemas.microsoft.com/office/drawing/2014/main" id="{0CA063AF-D130-4CB2-AFD8-0D099FB0D6E1}"/>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36" name="Line 252">
                  <a:extLst>
                    <a:ext uri="{FF2B5EF4-FFF2-40B4-BE49-F238E27FC236}">
                      <a16:creationId xmlns:a16="http://schemas.microsoft.com/office/drawing/2014/main" id="{169F6E6F-DA11-4114-BCFB-662A32FBFCCC}"/>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37" name="Line 253">
                  <a:extLst>
                    <a:ext uri="{FF2B5EF4-FFF2-40B4-BE49-F238E27FC236}">
                      <a16:creationId xmlns:a16="http://schemas.microsoft.com/office/drawing/2014/main" id="{E9DE8CEB-C020-41D4-AF43-EB111BA2F1C8}"/>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38" name="Line 254">
                  <a:extLst>
                    <a:ext uri="{FF2B5EF4-FFF2-40B4-BE49-F238E27FC236}">
                      <a16:creationId xmlns:a16="http://schemas.microsoft.com/office/drawing/2014/main" id="{37B53B99-595E-470E-BFC1-6B1C12D6B62D}"/>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750" name="Group 255">
                <a:extLst>
                  <a:ext uri="{FF2B5EF4-FFF2-40B4-BE49-F238E27FC236}">
                    <a16:creationId xmlns:a16="http://schemas.microsoft.com/office/drawing/2014/main" id="{636A5DBA-8D71-4AE9-981F-633538310FB4}"/>
                  </a:ext>
                </a:extLst>
              </p:cNvPr>
              <p:cNvGrpSpPr>
                <a:grpSpLocks/>
              </p:cNvGrpSpPr>
              <p:nvPr/>
            </p:nvGrpSpPr>
            <p:grpSpPr bwMode="auto">
              <a:xfrm rot="-4200000">
                <a:off x="4760" y="7000"/>
                <a:ext cx="360" cy="360"/>
                <a:chOff x="4140" y="3420"/>
                <a:chExt cx="3600" cy="2160"/>
              </a:xfrm>
            </p:grpSpPr>
            <p:sp>
              <p:nvSpPr>
                <p:cNvPr id="27823" name="Oval 256">
                  <a:extLst>
                    <a:ext uri="{FF2B5EF4-FFF2-40B4-BE49-F238E27FC236}">
                      <a16:creationId xmlns:a16="http://schemas.microsoft.com/office/drawing/2014/main" id="{050D717C-6FE9-4415-BADA-55EDB5C91021}"/>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24" name="Oval 257">
                  <a:extLst>
                    <a:ext uri="{FF2B5EF4-FFF2-40B4-BE49-F238E27FC236}">
                      <a16:creationId xmlns:a16="http://schemas.microsoft.com/office/drawing/2014/main" id="{031B864E-B2BC-4DF4-BABE-509829CCB5B8}"/>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25" name="Line 258">
                  <a:extLst>
                    <a:ext uri="{FF2B5EF4-FFF2-40B4-BE49-F238E27FC236}">
                      <a16:creationId xmlns:a16="http://schemas.microsoft.com/office/drawing/2014/main" id="{D87A6113-278D-4E64-9789-4DADCA9FBE92}"/>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26" name="Line 259">
                  <a:extLst>
                    <a:ext uri="{FF2B5EF4-FFF2-40B4-BE49-F238E27FC236}">
                      <a16:creationId xmlns:a16="http://schemas.microsoft.com/office/drawing/2014/main" id="{40F9B272-4561-43CE-9AA1-DFF2DF6369B1}"/>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27" name="Line 260">
                  <a:extLst>
                    <a:ext uri="{FF2B5EF4-FFF2-40B4-BE49-F238E27FC236}">
                      <a16:creationId xmlns:a16="http://schemas.microsoft.com/office/drawing/2014/main" id="{1AA629B7-6025-4EB4-9D3F-1C65A73F2018}"/>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28" name="Line 261">
                  <a:extLst>
                    <a:ext uri="{FF2B5EF4-FFF2-40B4-BE49-F238E27FC236}">
                      <a16:creationId xmlns:a16="http://schemas.microsoft.com/office/drawing/2014/main" id="{D75B67F3-0626-4500-8D62-D677A00E5E7C}"/>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29" name="Line 262">
                  <a:extLst>
                    <a:ext uri="{FF2B5EF4-FFF2-40B4-BE49-F238E27FC236}">
                      <a16:creationId xmlns:a16="http://schemas.microsoft.com/office/drawing/2014/main" id="{BECA6AAA-6B3B-4BAB-ACE5-F922C42B4FBD}"/>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30" name="Line 263">
                  <a:extLst>
                    <a:ext uri="{FF2B5EF4-FFF2-40B4-BE49-F238E27FC236}">
                      <a16:creationId xmlns:a16="http://schemas.microsoft.com/office/drawing/2014/main" id="{D01ADD15-C24B-4D28-A94C-D66590147BF4}"/>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751" name="Group 264">
                <a:extLst>
                  <a:ext uri="{FF2B5EF4-FFF2-40B4-BE49-F238E27FC236}">
                    <a16:creationId xmlns:a16="http://schemas.microsoft.com/office/drawing/2014/main" id="{7560D38B-901B-4172-9A4E-DFE7E11896BC}"/>
                  </a:ext>
                </a:extLst>
              </p:cNvPr>
              <p:cNvGrpSpPr>
                <a:grpSpLocks/>
              </p:cNvGrpSpPr>
              <p:nvPr/>
            </p:nvGrpSpPr>
            <p:grpSpPr bwMode="auto">
              <a:xfrm rot="10800000">
                <a:off x="5940" y="8820"/>
                <a:ext cx="360" cy="360"/>
                <a:chOff x="4140" y="3420"/>
                <a:chExt cx="3600" cy="2160"/>
              </a:xfrm>
            </p:grpSpPr>
            <p:sp>
              <p:nvSpPr>
                <p:cNvPr id="27815" name="Oval 265">
                  <a:extLst>
                    <a:ext uri="{FF2B5EF4-FFF2-40B4-BE49-F238E27FC236}">
                      <a16:creationId xmlns:a16="http://schemas.microsoft.com/office/drawing/2014/main" id="{EAE6DA70-5DE0-4E8E-8078-240148D5EA65}"/>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16" name="Oval 266">
                  <a:extLst>
                    <a:ext uri="{FF2B5EF4-FFF2-40B4-BE49-F238E27FC236}">
                      <a16:creationId xmlns:a16="http://schemas.microsoft.com/office/drawing/2014/main" id="{D49E3BB8-4817-4B56-9C31-83DD4E09FECC}"/>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17" name="Line 267">
                  <a:extLst>
                    <a:ext uri="{FF2B5EF4-FFF2-40B4-BE49-F238E27FC236}">
                      <a16:creationId xmlns:a16="http://schemas.microsoft.com/office/drawing/2014/main" id="{ADCA57E5-C7DD-4700-80EB-6485F98CB5B1}"/>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18" name="Line 268">
                  <a:extLst>
                    <a:ext uri="{FF2B5EF4-FFF2-40B4-BE49-F238E27FC236}">
                      <a16:creationId xmlns:a16="http://schemas.microsoft.com/office/drawing/2014/main" id="{AA113AEC-BBEA-46A0-9B01-F159E2DB7109}"/>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19" name="Line 269">
                  <a:extLst>
                    <a:ext uri="{FF2B5EF4-FFF2-40B4-BE49-F238E27FC236}">
                      <a16:creationId xmlns:a16="http://schemas.microsoft.com/office/drawing/2014/main" id="{54E39EDF-4B71-43DD-9E8B-D28EA9F836E2}"/>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20" name="Line 270">
                  <a:extLst>
                    <a:ext uri="{FF2B5EF4-FFF2-40B4-BE49-F238E27FC236}">
                      <a16:creationId xmlns:a16="http://schemas.microsoft.com/office/drawing/2014/main" id="{CCFC877B-46B5-4330-9D1D-D14B39B4B5E4}"/>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21" name="Line 271">
                  <a:extLst>
                    <a:ext uri="{FF2B5EF4-FFF2-40B4-BE49-F238E27FC236}">
                      <a16:creationId xmlns:a16="http://schemas.microsoft.com/office/drawing/2014/main" id="{82EC8AA8-A60A-460A-AC05-44740D5DF20C}"/>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22" name="Line 272">
                  <a:extLst>
                    <a:ext uri="{FF2B5EF4-FFF2-40B4-BE49-F238E27FC236}">
                      <a16:creationId xmlns:a16="http://schemas.microsoft.com/office/drawing/2014/main" id="{5CC93D0F-2433-4E0A-A06C-8BD625606D05}"/>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752" name="Group 273">
                <a:extLst>
                  <a:ext uri="{FF2B5EF4-FFF2-40B4-BE49-F238E27FC236}">
                    <a16:creationId xmlns:a16="http://schemas.microsoft.com/office/drawing/2014/main" id="{EACD1DFD-EF24-49BF-8AFF-E892104C5F09}"/>
                  </a:ext>
                </a:extLst>
              </p:cNvPr>
              <p:cNvGrpSpPr>
                <a:grpSpLocks/>
              </p:cNvGrpSpPr>
              <p:nvPr/>
            </p:nvGrpSpPr>
            <p:grpSpPr bwMode="auto">
              <a:xfrm rot="8400000">
                <a:off x="6540" y="8790"/>
                <a:ext cx="360" cy="360"/>
                <a:chOff x="4140" y="3420"/>
                <a:chExt cx="3600" cy="2160"/>
              </a:xfrm>
            </p:grpSpPr>
            <p:sp>
              <p:nvSpPr>
                <p:cNvPr id="27807" name="Oval 274">
                  <a:extLst>
                    <a:ext uri="{FF2B5EF4-FFF2-40B4-BE49-F238E27FC236}">
                      <a16:creationId xmlns:a16="http://schemas.microsoft.com/office/drawing/2014/main" id="{312321EA-D695-4B2E-BF7B-3C1AFF3590E1}"/>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08" name="Oval 275">
                  <a:extLst>
                    <a:ext uri="{FF2B5EF4-FFF2-40B4-BE49-F238E27FC236}">
                      <a16:creationId xmlns:a16="http://schemas.microsoft.com/office/drawing/2014/main" id="{99E4597D-61B2-44CD-937A-02448D3B8EF0}"/>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09" name="Line 276">
                  <a:extLst>
                    <a:ext uri="{FF2B5EF4-FFF2-40B4-BE49-F238E27FC236}">
                      <a16:creationId xmlns:a16="http://schemas.microsoft.com/office/drawing/2014/main" id="{11D637F6-13B6-4873-9B7C-408C6A1F0D8C}"/>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10" name="Line 277">
                  <a:extLst>
                    <a:ext uri="{FF2B5EF4-FFF2-40B4-BE49-F238E27FC236}">
                      <a16:creationId xmlns:a16="http://schemas.microsoft.com/office/drawing/2014/main" id="{DF9A7150-73F5-4687-82B6-66CC4595B2BD}"/>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11" name="Line 278">
                  <a:extLst>
                    <a:ext uri="{FF2B5EF4-FFF2-40B4-BE49-F238E27FC236}">
                      <a16:creationId xmlns:a16="http://schemas.microsoft.com/office/drawing/2014/main" id="{6C21D529-A5A5-4DDD-AB3C-A159FF05DD4B}"/>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12" name="Line 279">
                  <a:extLst>
                    <a:ext uri="{FF2B5EF4-FFF2-40B4-BE49-F238E27FC236}">
                      <a16:creationId xmlns:a16="http://schemas.microsoft.com/office/drawing/2014/main" id="{E4749482-BF90-4B3F-954C-2338A08DD327}"/>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13" name="Line 280">
                  <a:extLst>
                    <a:ext uri="{FF2B5EF4-FFF2-40B4-BE49-F238E27FC236}">
                      <a16:creationId xmlns:a16="http://schemas.microsoft.com/office/drawing/2014/main" id="{4B910DAB-59B3-433F-889A-38F1B02CA383}"/>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14" name="Line 281">
                  <a:extLst>
                    <a:ext uri="{FF2B5EF4-FFF2-40B4-BE49-F238E27FC236}">
                      <a16:creationId xmlns:a16="http://schemas.microsoft.com/office/drawing/2014/main" id="{17B5043C-17E1-4904-BFCE-E265092EB9A2}"/>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753" name="Group 282">
                <a:extLst>
                  <a:ext uri="{FF2B5EF4-FFF2-40B4-BE49-F238E27FC236}">
                    <a16:creationId xmlns:a16="http://schemas.microsoft.com/office/drawing/2014/main" id="{8B21325C-412E-48C8-A30B-C09B008A5073}"/>
                  </a:ext>
                </a:extLst>
              </p:cNvPr>
              <p:cNvGrpSpPr>
                <a:grpSpLocks/>
              </p:cNvGrpSpPr>
              <p:nvPr/>
            </p:nvGrpSpPr>
            <p:grpSpPr bwMode="auto">
              <a:xfrm rot="10800000">
                <a:off x="7739" y="7889"/>
                <a:ext cx="360" cy="360"/>
                <a:chOff x="4140" y="3420"/>
                <a:chExt cx="3600" cy="2160"/>
              </a:xfrm>
            </p:grpSpPr>
            <p:sp>
              <p:nvSpPr>
                <p:cNvPr id="27799" name="Oval 283">
                  <a:extLst>
                    <a:ext uri="{FF2B5EF4-FFF2-40B4-BE49-F238E27FC236}">
                      <a16:creationId xmlns:a16="http://schemas.microsoft.com/office/drawing/2014/main" id="{2CC545F0-D09A-426E-B1B5-C2ABDED36C7B}"/>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00" name="Oval 284">
                  <a:extLst>
                    <a:ext uri="{FF2B5EF4-FFF2-40B4-BE49-F238E27FC236}">
                      <a16:creationId xmlns:a16="http://schemas.microsoft.com/office/drawing/2014/main" id="{91B6FA93-D399-4BDC-BB58-CCA81A1FC2C9}"/>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801" name="Line 285">
                  <a:extLst>
                    <a:ext uri="{FF2B5EF4-FFF2-40B4-BE49-F238E27FC236}">
                      <a16:creationId xmlns:a16="http://schemas.microsoft.com/office/drawing/2014/main" id="{06EBCEE8-63BA-4231-8058-D3FED75662C4}"/>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02" name="Line 286">
                  <a:extLst>
                    <a:ext uri="{FF2B5EF4-FFF2-40B4-BE49-F238E27FC236}">
                      <a16:creationId xmlns:a16="http://schemas.microsoft.com/office/drawing/2014/main" id="{BA520618-B1D4-4E34-94D4-5E0EA2F1A771}"/>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03" name="Line 287">
                  <a:extLst>
                    <a:ext uri="{FF2B5EF4-FFF2-40B4-BE49-F238E27FC236}">
                      <a16:creationId xmlns:a16="http://schemas.microsoft.com/office/drawing/2014/main" id="{9B65DC8B-F864-48EC-8351-A4F93CE40829}"/>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04" name="Line 288">
                  <a:extLst>
                    <a:ext uri="{FF2B5EF4-FFF2-40B4-BE49-F238E27FC236}">
                      <a16:creationId xmlns:a16="http://schemas.microsoft.com/office/drawing/2014/main" id="{3CFD954D-A209-4F25-9643-98E23B3722F5}"/>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05" name="Line 289">
                  <a:extLst>
                    <a:ext uri="{FF2B5EF4-FFF2-40B4-BE49-F238E27FC236}">
                      <a16:creationId xmlns:a16="http://schemas.microsoft.com/office/drawing/2014/main" id="{5BFB3C4B-5E1D-4F37-8A05-67EB74D4408E}"/>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806" name="Line 290">
                  <a:extLst>
                    <a:ext uri="{FF2B5EF4-FFF2-40B4-BE49-F238E27FC236}">
                      <a16:creationId xmlns:a16="http://schemas.microsoft.com/office/drawing/2014/main" id="{26188BAA-7B9D-4043-A8A5-435C5249DC20}"/>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754" name="Group 291">
                <a:extLst>
                  <a:ext uri="{FF2B5EF4-FFF2-40B4-BE49-F238E27FC236}">
                    <a16:creationId xmlns:a16="http://schemas.microsoft.com/office/drawing/2014/main" id="{A9A4A6A9-109A-4847-8FA1-BD29F715780E}"/>
                  </a:ext>
                </a:extLst>
              </p:cNvPr>
              <p:cNvGrpSpPr>
                <a:grpSpLocks/>
              </p:cNvGrpSpPr>
              <p:nvPr/>
            </p:nvGrpSpPr>
            <p:grpSpPr bwMode="auto">
              <a:xfrm rot="4800000">
                <a:off x="6810" y="7190"/>
                <a:ext cx="360" cy="360"/>
                <a:chOff x="4140" y="3420"/>
                <a:chExt cx="3600" cy="2160"/>
              </a:xfrm>
            </p:grpSpPr>
            <p:sp>
              <p:nvSpPr>
                <p:cNvPr id="27791" name="Oval 292">
                  <a:extLst>
                    <a:ext uri="{FF2B5EF4-FFF2-40B4-BE49-F238E27FC236}">
                      <a16:creationId xmlns:a16="http://schemas.microsoft.com/office/drawing/2014/main" id="{D5442151-CA42-4E8D-8A67-EC7D141573F6}"/>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792" name="Oval 293">
                  <a:extLst>
                    <a:ext uri="{FF2B5EF4-FFF2-40B4-BE49-F238E27FC236}">
                      <a16:creationId xmlns:a16="http://schemas.microsoft.com/office/drawing/2014/main" id="{F7D74A47-6A29-408D-B4BE-B7A7A7924EAC}"/>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793" name="Line 294">
                  <a:extLst>
                    <a:ext uri="{FF2B5EF4-FFF2-40B4-BE49-F238E27FC236}">
                      <a16:creationId xmlns:a16="http://schemas.microsoft.com/office/drawing/2014/main" id="{61606363-1934-4ED9-A0F9-25D340FA624D}"/>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94" name="Line 295">
                  <a:extLst>
                    <a:ext uri="{FF2B5EF4-FFF2-40B4-BE49-F238E27FC236}">
                      <a16:creationId xmlns:a16="http://schemas.microsoft.com/office/drawing/2014/main" id="{07851CEF-DFA6-4AE9-9B78-6860085A413A}"/>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95" name="Line 296">
                  <a:extLst>
                    <a:ext uri="{FF2B5EF4-FFF2-40B4-BE49-F238E27FC236}">
                      <a16:creationId xmlns:a16="http://schemas.microsoft.com/office/drawing/2014/main" id="{099FE04A-41C6-485B-AD79-CAC093422DA3}"/>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96" name="Line 297">
                  <a:extLst>
                    <a:ext uri="{FF2B5EF4-FFF2-40B4-BE49-F238E27FC236}">
                      <a16:creationId xmlns:a16="http://schemas.microsoft.com/office/drawing/2014/main" id="{16389C2B-7904-48F7-9F02-8CAFF7CD5299}"/>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97" name="Line 298">
                  <a:extLst>
                    <a:ext uri="{FF2B5EF4-FFF2-40B4-BE49-F238E27FC236}">
                      <a16:creationId xmlns:a16="http://schemas.microsoft.com/office/drawing/2014/main" id="{98DFE6B3-2005-48DD-A397-16719F7373BE}"/>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98" name="Line 299">
                  <a:extLst>
                    <a:ext uri="{FF2B5EF4-FFF2-40B4-BE49-F238E27FC236}">
                      <a16:creationId xmlns:a16="http://schemas.microsoft.com/office/drawing/2014/main" id="{133B4783-83AC-4074-A45E-1BE582A378C6}"/>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755" name="Group 300">
                <a:extLst>
                  <a:ext uri="{FF2B5EF4-FFF2-40B4-BE49-F238E27FC236}">
                    <a16:creationId xmlns:a16="http://schemas.microsoft.com/office/drawing/2014/main" id="{90DC7FFF-0263-48FB-A09D-30CBE2970965}"/>
                  </a:ext>
                </a:extLst>
              </p:cNvPr>
              <p:cNvGrpSpPr>
                <a:grpSpLocks/>
              </p:cNvGrpSpPr>
              <p:nvPr/>
            </p:nvGrpSpPr>
            <p:grpSpPr bwMode="auto">
              <a:xfrm rot="7200000">
                <a:off x="6825" y="8235"/>
                <a:ext cx="360" cy="360"/>
                <a:chOff x="4140" y="3420"/>
                <a:chExt cx="3600" cy="2160"/>
              </a:xfrm>
            </p:grpSpPr>
            <p:sp>
              <p:nvSpPr>
                <p:cNvPr id="27783" name="Oval 301">
                  <a:extLst>
                    <a:ext uri="{FF2B5EF4-FFF2-40B4-BE49-F238E27FC236}">
                      <a16:creationId xmlns:a16="http://schemas.microsoft.com/office/drawing/2014/main" id="{BDC044E3-EF06-40A2-9554-D8049B38D1C0}"/>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784" name="Oval 302">
                  <a:extLst>
                    <a:ext uri="{FF2B5EF4-FFF2-40B4-BE49-F238E27FC236}">
                      <a16:creationId xmlns:a16="http://schemas.microsoft.com/office/drawing/2014/main" id="{7B10A4D9-D64B-4DD9-96A7-7DB53F2A36C0}"/>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785" name="Line 303">
                  <a:extLst>
                    <a:ext uri="{FF2B5EF4-FFF2-40B4-BE49-F238E27FC236}">
                      <a16:creationId xmlns:a16="http://schemas.microsoft.com/office/drawing/2014/main" id="{E2E5D9A2-E1A8-46B7-A700-FD4C2FC063ED}"/>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86" name="Line 304">
                  <a:extLst>
                    <a:ext uri="{FF2B5EF4-FFF2-40B4-BE49-F238E27FC236}">
                      <a16:creationId xmlns:a16="http://schemas.microsoft.com/office/drawing/2014/main" id="{168234EE-9959-4C52-A3E2-07762613D4B1}"/>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87" name="Line 305">
                  <a:extLst>
                    <a:ext uri="{FF2B5EF4-FFF2-40B4-BE49-F238E27FC236}">
                      <a16:creationId xmlns:a16="http://schemas.microsoft.com/office/drawing/2014/main" id="{92F33659-4EAB-4B65-9ED2-2086D8C8D8F8}"/>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88" name="Line 306">
                  <a:extLst>
                    <a:ext uri="{FF2B5EF4-FFF2-40B4-BE49-F238E27FC236}">
                      <a16:creationId xmlns:a16="http://schemas.microsoft.com/office/drawing/2014/main" id="{2526EF5D-4A6C-4E1F-95DC-104F80BA6D3E}"/>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89" name="Line 307">
                  <a:extLst>
                    <a:ext uri="{FF2B5EF4-FFF2-40B4-BE49-F238E27FC236}">
                      <a16:creationId xmlns:a16="http://schemas.microsoft.com/office/drawing/2014/main" id="{D50F717F-C54D-40D1-BB1F-274162E905DD}"/>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90" name="Line 308">
                  <a:extLst>
                    <a:ext uri="{FF2B5EF4-FFF2-40B4-BE49-F238E27FC236}">
                      <a16:creationId xmlns:a16="http://schemas.microsoft.com/office/drawing/2014/main" id="{8D0F7188-6D33-4F26-97A5-C377B97391FB}"/>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756" name="Line 309">
                <a:extLst>
                  <a:ext uri="{FF2B5EF4-FFF2-40B4-BE49-F238E27FC236}">
                    <a16:creationId xmlns:a16="http://schemas.microsoft.com/office/drawing/2014/main" id="{2FD4226A-C078-48BE-BCFE-BD645513F557}"/>
                  </a:ext>
                </a:extLst>
              </p:cNvPr>
              <p:cNvSpPr>
                <a:spLocks noChangeShapeType="1"/>
              </p:cNvSpPr>
              <p:nvPr/>
            </p:nvSpPr>
            <p:spPr bwMode="auto">
              <a:xfrm>
                <a:off x="4250" y="7980"/>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57" name="Line 310">
                <a:extLst>
                  <a:ext uri="{FF2B5EF4-FFF2-40B4-BE49-F238E27FC236}">
                    <a16:creationId xmlns:a16="http://schemas.microsoft.com/office/drawing/2014/main" id="{EAEE29A2-DF0B-4D28-9D13-BE231B51BB84}"/>
                  </a:ext>
                </a:extLst>
              </p:cNvPr>
              <p:cNvSpPr>
                <a:spLocks noChangeShapeType="1"/>
              </p:cNvSpPr>
              <p:nvPr/>
            </p:nvSpPr>
            <p:spPr bwMode="auto">
              <a:xfrm>
                <a:off x="4250" y="8040"/>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58" name="Line 311">
                <a:extLst>
                  <a:ext uri="{FF2B5EF4-FFF2-40B4-BE49-F238E27FC236}">
                    <a16:creationId xmlns:a16="http://schemas.microsoft.com/office/drawing/2014/main" id="{877D9C48-8D90-4170-A4F3-07E525D0E5D1}"/>
                  </a:ext>
                </a:extLst>
              </p:cNvPr>
              <p:cNvSpPr>
                <a:spLocks noChangeShapeType="1"/>
              </p:cNvSpPr>
              <p:nvPr/>
            </p:nvSpPr>
            <p:spPr bwMode="auto">
              <a:xfrm>
                <a:off x="4270" y="8100"/>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59" name="Line 312">
                <a:extLst>
                  <a:ext uri="{FF2B5EF4-FFF2-40B4-BE49-F238E27FC236}">
                    <a16:creationId xmlns:a16="http://schemas.microsoft.com/office/drawing/2014/main" id="{50F723E4-94B4-4E65-8FC1-522111C69311}"/>
                  </a:ext>
                </a:extLst>
              </p:cNvPr>
              <p:cNvSpPr>
                <a:spLocks noChangeShapeType="1"/>
              </p:cNvSpPr>
              <p:nvPr/>
            </p:nvSpPr>
            <p:spPr bwMode="auto">
              <a:xfrm>
                <a:off x="4250" y="8200"/>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60" name="Line 313">
                <a:extLst>
                  <a:ext uri="{FF2B5EF4-FFF2-40B4-BE49-F238E27FC236}">
                    <a16:creationId xmlns:a16="http://schemas.microsoft.com/office/drawing/2014/main" id="{CCF00934-3124-4EB8-8A0B-E93B9297DEF0}"/>
                  </a:ext>
                </a:extLst>
              </p:cNvPr>
              <p:cNvSpPr>
                <a:spLocks noChangeShapeType="1"/>
              </p:cNvSpPr>
              <p:nvPr/>
            </p:nvSpPr>
            <p:spPr bwMode="auto">
              <a:xfrm>
                <a:off x="4280" y="8150"/>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61" name="Line 314">
                <a:extLst>
                  <a:ext uri="{FF2B5EF4-FFF2-40B4-BE49-F238E27FC236}">
                    <a16:creationId xmlns:a16="http://schemas.microsoft.com/office/drawing/2014/main" id="{0E09C859-F59E-4AEC-B297-272116920586}"/>
                  </a:ext>
                </a:extLst>
              </p:cNvPr>
              <p:cNvSpPr>
                <a:spLocks noChangeShapeType="1"/>
              </p:cNvSpPr>
              <p:nvPr/>
            </p:nvSpPr>
            <p:spPr bwMode="auto">
              <a:xfrm flipH="1">
                <a:off x="4680" y="7380"/>
                <a:ext cx="180" cy="54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62" name="Line 315">
                <a:extLst>
                  <a:ext uri="{FF2B5EF4-FFF2-40B4-BE49-F238E27FC236}">
                    <a16:creationId xmlns:a16="http://schemas.microsoft.com/office/drawing/2014/main" id="{CC67FB82-57AE-4E3F-95F7-FD1DC077E455}"/>
                  </a:ext>
                </a:extLst>
              </p:cNvPr>
              <p:cNvSpPr>
                <a:spLocks noChangeShapeType="1"/>
              </p:cNvSpPr>
              <p:nvPr/>
            </p:nvSpPr>
            <p:spPr bwMode="auto">
              <a:xfrm>
                <a:off x="7320" y="7980"/>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63" name="Line 316">
                <a:extLst>
                  <a:ext uri="{FF2B5EF4-FFF2-40B4-BE49-F238E27FC236}">
                    <a16:creationId xmlns:a16="http://schemas.microsoft.com/office/drawing/2014/main" id="{97B266A4-BBC1-4A61-A88B-71498E91F548}"/>
                  </a:ext>
                </a:extLst>
              </p:cNvPr>
              <p:cNvSpPr>
                <a:spLocks noChangeShapeType="1"/>
              </p:cNvSpPr>
              <p:nvPr/>
            </p:nvSpPr>
            <p:spPr bwMode="auto">
              <a:xfrm>
                <a:off x="7320" y="8040"/>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64" name="Line 317">
                <a:extLst>
                  <a:ext uri="{FF2B5EF4-FFF2-40B4-BE49-F238E27FC236}">
                    <a16:creationId xmlns:a16="http://schemas.microsoft.com/office/drawing/2014/main" id="{2CDA3613-3156-4257-B150-44783E947B6B}"/>
                  </a:ext>
                </a:extLst>
              </p:cNvPr>
              <p:cNvSpPr>
                <a:spLocks noChangeShapeType="1"/>
              </p:cNvSpPr>
              <p:nvPr/>
            </p:nvSpPr>
            <p:spPr bwMode="auto">
              <a:xfrm>
                <a:off x="7340" y="8100"/>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65" name="Line 318">
                <a:extLst>
                  <a:ext uri="{FF2B5EF4-FFF2-40B4-BE49-F238E27FC236}">
                    <a16:creationId xmlns:a16="http://schemas.microsoft.com/office/drawing/2014/main" id="{72206AA8-5856-4DE4-8AAD-8724714F6E44}"/>
                  </a:ext>
                </a:extLst>
              </p:cNvPr>
              <p:cNvSpPr>
                <a:spLocks noChangeShapeType="1"/>
              </p:cNvSpPr>
              <p:nvPr/>
            </p:nvSpPr>
            <p:spPr bwMode="auto">
              <a:xfrm>
                <a:off x="7320" y="8200"/>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66" name="Line 319">
                <a:extLst>
                  <a:ext uri="{FF2B5EF4-FFF2-40B4-BE49-F238E27FC236}">
                    <a16:creationId xmlns:a16="http://schemas.microsoft.com/office/drawing/2014/main" id="{13150769-5260-4934-9821-0AA0417B2E98}"/>
                  </a:ext>
                </a:extLst>
              </p:cNvPr>
              <p:cNvSpPr>
                <a:spLocks noChangeShapeType="1"/>
              </p:cNvSpPr>
              <p:nvPr/>
            </p:nvSpPr>
            <p:spPr bwMode="auto">
              <a:xfrm>
                <a:off x="7350" y="8150"/>
                <a:ext cx="3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67" name="Line 320">
                <a:extLst>
                  <a:ext uri="{FF2B5EF4-FFF2-40B4-BE49-F238E27FC236}">
                    <a16:creationId xmlns:a16="http://schemas.microsoft.com/office/drawing/2014/main" id="{58DE84F2-A212-4412-B03A-B1F520AE8B3E}"/>
                  </a:ext>
                </a:extLst>
              </p:cNvPr>
              <p:cNvSpPr>
                <a:spLocks noChangeShapeType="1"/>
              </p:cNvSpPr>
              <p:nvPr/>
            </p:nvSpPr>
            <p:spPr bwMode="auto">
              <a:xfrm>
                <a:off x="6720" y="6210"/>
                <a:ext cx="180" cy="90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68" name="Line 321">
                <a:extLst>
                  <a:ext uri="{FF2B5EF4-FFF2-40B4-BE49-F238E27FC236}">
                    <a16:creationId xmlns:a16="http://schemas.microsoft.com/office/drawing/2014/main" id="{FF61434C-DAFE-4079-980B-619D44BBEE69}"/>
                  </a:ext>
                </a:extLst>
              </p:cNvPr>
              <p:cNvSpPr>
                <a:spLocks noChangeShapeType="1"/>
              </p:cNvSpPr>
              <p:nvPr/>
            </p:nvSpPr>
            <p:spPr bwMode="auto">
              <a:xfrm rot="20400000" flipH="1">
                <a:off x="4920" y="6640"/>
                <a:ext cx="180" cy="25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69" name="Line 322">
                <a:extLst>
                  <a:ext uri="{FF2B5EF4-FFF2-40B4-BE49-F238E27FC236}">
                    <a16:creationId xmlns:a16="http://schemas.microsoft.com/office/drawing/2014/main" id="{73BDB03D-C2FD-44B5-A01B-DD33FAD54CF3}"/>
                  </a:ext>
                </a:extLst>
              </p:cNvPr>
              <p:cNvSpPr>
                <a:spLocks noChangeShapeType="1"/>
              </p:cNvSpPr>
              <p:nvPr/>
            </p:nvSpPr>
            <p:spPr bwMode="auto">
              <a:xfrm>
                <a:off x="5400" y="6120"/>
                <a:ext cx="12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70" name="Line 323">
                <a:extLst>
                  <a:ext uri="{FF2B5EF4-FFF2-40B4-BE49-F238E27FC236}">
                    <a16:creationId xmlns:a16="http://schemas.microsoft.com/office/drawing/2014/main" id="{016DDEDA-4EBC-4255-BB7F-6CD724AA176C}"/>
                  </a:ext>
                </a:extLst>
              </p:cNvPr>
              <p:cNvSpPr>
                <a:spLocks noChangeShapeType="1"/>
              </p:cNvSpPr>
              <p:nvPr/>
            </p:nvSpPr>
            <p:spPr bwMode="auto">
              <a:xfrm>
                <a:off x="7050" y="7600"/>
                <a:ext cx="150" cy="32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71" name="Line 324">
                <a:extLst>
                  <a:ext uri="{FF2B5EF4-FFF2-40B4-BE49-F238E27FC236}">
                    <a16:creationId xmlns:a16="http://schemas.microsoft.com/office/drawing/2014/main" id="{3D4D310F-3604-43C6-862B-8EB5C278A8F6}"/>
                  </a:ext>
                </a:extLst>
              </p:cNvPr>
              <p:cNvSpPr>
                <a:spLocks noChangeShapeType="1"/>
              </p:cNvSpPr>
              <p:nvPr/>
            </p:nvSpPr>
            <p:spPr bwMode="auto">
              <a:xfrm rot="600000">
                <a:off x="4980" y="8580"/>
                <a:ext cx="18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72" name="Line 325">
                <a:extLst>
                  <a:ext uri="{FF2B5EF4-FFF2-40B4-BE49-F238E27FC236}">
                    <a16:creationId xmlns:a16="http://schemas.microsoft.com/office/drawing/2014/main" id="{392A2A5E-C006-4C5E-9523-01E1A5A6932B}"/>
                  </a:ext>
                </a:extLst>
              </p:cNvPr>
              <p:cNvSpPr>
                <a:spLocks noChangeShapeType="1"/>
              </p:cNvSpPr>
              <p:nvPr/>
            </p:nvSpPr>
            <p:spPr bwMode="auto">
              <a:xfrm rot="600000">
                <a:off x="4930" y="8610"/>
                <a:ext cx="18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73" name="Line 326">
                <a:extLst>
                  <a:ext uri="{FF2B5EF4-FFF2-40B4-BE49-F238E27FC236}">
                    <a16:creationId xmlns:a16="http://schemas.microsoft.com/office/drawing/2014/main" id="{A976F0BA-92BD-4501-BD76-C939B656FB5A}"/>
                  </a:ext>
                </a:extLst>
              </p:cNvPr>
              <p:cNvSpPr>
                <a:spLocks noChangeShapeType="1"/>
              </p:cNvSpPr>
              <p:nvPr/>
            </p:nvSpPr>
            <p:spPr bwMode="auto">
              <a:xfrm rot="600000">
                <a:off x="4860" y="8640"/>
                <a:ext cx="18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74" name="Line 327">
                <a:extLst>
                  <a:ext uri="{FF2B5EF4-FFF2-40B4-BE49-F238E27FC236}">
                    <a16:creationId xmlns:a16="http://schemas.microsoft.com/office/drawing/2014/main" id="{928D5398-4F60-4FF2-BD10-93FEE74AE851}"/>
                  </a:ext>
                </a:extLst>
              </p:cNvPr>
              <p:cNvSpPr>
                <a:spLocks noChangeShapeType="1"/>
              </p:cNvSpPr>
              <p:nvPr/>
            </p:nvSpPr>
            <p:spPr bwMode="auto">
              <a:xfrm>
                <a:off x="5400" y="9000"/>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75" name="Line 328">
                <a:extLst>
                  <a:ext uri="{FF2B5EF4-FFF2-40B4-BE49-F238E27FC236}">
                    <a16:creationId xmlns:a16="http://schemas.microsoft.com/office/drawing/2014/main" id="{C686398A-4DF2-4371-9D10-9AFC7AD20F98}"/>
                  </a:ext>
                </a:extLst>
              </p:cNvPr>
              <p:cNvSpPr>
                <a:spLocks noChangeShapeType="1"/>
              </p:cNvSpPr>
              <p:nvPr/>
            </p:nvSpPr>
            <p:spPr bwMode="auto">
              <a:xfrm>
                <a:off x="5400" y="9060"/>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76" name="Line 329">
                <a:extLst>
                  <a:ext uri="{FF2B5EF4-FFF2-40B4-BE49-F238E27FC236}">
                    <a16:creationId xmlns:a16="http://schemas.microsoft.com/office/drawing/2014/main" id="{4350DF50-FE08-4B5B-89CE-9DC48C74AE7F}"/>
                  </a:ext>
                </a:extLst>
              </p:cNvPr>
              <p:cNvSpPr>
                <a:spLocks noChangeShapeType="1"/>
              </p:cNvSpPr>
              <p:nvPr/>
            </p:nvSpPr>
            <p:spPr bwMode="auto">
              <a:xfrm>
                <a:off x="5400" y="8940"/>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77" name="Line 330">
                <a:extLst>
                  <a:ext uri="{FF2B5EF4-FFF2-40B4-BE49-F238E27FC236}">
                    <a16:creationId xmlns:a16="http://schemas.microsoft.com/office/drawing/2014/main" id="{9F413320-1569-47B3-BD31-95007D154B1D}"/>
                  </a:ext>
                </a:extLst>
              </p:cNvPr>
              <p:cNvSpPr>
                <a:spLocks noChangeShapeType="1"/>
              </p:cNvSpPr>
              <p:nvPr/>
            </p:nvSpPr>
            <p:spPr bwMode="auto">
              <a:xfrm>
                <a:off x="6340" y="8970"/>
                <a:ext cx="1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78" name="Line 331">
                <a:extLst>
                  <a:ext uri="{FF2B5EF4-FFF2-40B4-BE49-F238E27FC236}">
                    <a16:creationId xmlns:a16="http://schemas.microsoft.com/office/drawing/2014/main" id="{BB1D3644-11AC-4222-A666-30699A0CEC44}"/>
                  </a:ext>
                </a:extLst>
              </p:cNvPr>
              <p:cNvSpPr>
                <a:spLocks noChangeShapeType="1"/>
              </p:cNvSpPr>
              <p:nvPr/>
            </p:nvSpPr>
            <p:spPr bwMode="auto">
              <a:xfrm>
                <a:off x="6340" y="9030"/>
                <a:ext cx="1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79" name="Line 332">
                <a:extLst>
                  <a:ext uri="{FF2B5EF4-FFF2-40B4-BE49-F238E27FC236}">
                    <a16:creationId xmlns:a16="http://schemas.microsoft.com/office/drawing/2014/main" id="{B52100C9-44BA-4B3A-AF5D-0C6685E2CBC6}"/>
                  </a:ext>
                </a:extLst>
              </p:cNvPr>
              <p:cNvSpPr>
                <a:spLocks noChangeShapeType="1"/>
              </p:cNvSpPr>
              <p:nvPr/>
            </p:nvSpPr>
            <p:spPr bwMode="auto">
              <a:xfrm>
                <a:off x="6340" y="9090"/>
                <a:ext cx="18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80" name="Line 333">
                <a:extLst>
                  <a:ext uri="{FF2B5EF4-FFF2-40B4-BE49-F238E27FC236}">
                    <a16:creationId xmlns:a16="http://schemas.microsoft.com/office/drawing/2014/main" id="{7DD85DD4-4493-40FA-A8AE-539A2B192257}"/>
                  </a:ext>
                </a:extLst>
              </p:cNvPr>
              <p:cNvSpPr>
                <a:spLocks noChangeShapeType="1"/>
              </p:cNvSpPr>
              <p:nvPr/>
            </p:nvSpPr>
            <p:spPr bwMode="auto">
              <a:xfrm rot="20700000" flipH="1">
                <a:off x="6840" y="8620"/>
                <a:ext cx="18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81" name="Line 334">
                <a:extLst>
                  <a:ext uri="{FF2B5EF4-FFF2-40B4-BE49-F238E27FC236}">
                    <a16:creationId xmlns:a16="http://schemas.microsoft.com/office/drawing/2014/main" id="{3D171FCD-22CA-4934-BB31-5F68D7982DDF}"/>
                  </a:ext>
                </a:extLst>
              </p:cNvPr>
              <p:cNvSpPr>
                <a:spLocks noChangeShapeType="1"/>
              </p:cNvSpPr>
              <p:nvPr/>
            </p:nvSpPr>
            <p:spPr bwMode="auto">
              <a:xfrm rot="20700000" flipH="1">
                <a:off x="6760" y="8610"/>
                <a:ext cx="18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82" name="Line 335">
                <a:extLst>
                  <a:ext uri="{FF2B5EF4-FFF2-40B4-BE49-F238E27FC236}">
                    <a16:creationId xmlns:a16="http://schemas.microsoft.com/office/drawing/2014/main" id="{2782B95C-A520-4059-A85B-F1E8921C2CD6}"/>
                  </a:ext>
                </a:extLst>
              </p:cNvPr>
              <p:cNvSpPr>
                <a:spLocks noChangeShapeType="1"/>
              </p:cNvSpPr>
              <p:nvPr/>
            </p:nvSpPr>
            <p:spPr bwMode="auto">
              <a:xfrm rot="20700000" flipH="1">
                <a:off x="6710" y="8590"/>
                <a:ext cx="180" cy="18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24912" name="Group 336">
            <a:extLst>
              <a:ext uri="{FF2B5EF4-FFF2-40B4-BE49-F238E27FC236}">
                <a16:creationId xmlns:a16="http://schemas.microsoft.com/office/drawing/2014/main" id="{60C2FE20-3DA0-4E20-B00E-55AA906EBEE4}"/>
              </a:ext>
            </a:extLst>
          </p:cNvPr>
          <p:cNvGrpSpPr>
            <a:grpSpLocks/>
          </p:cNvGrpSpPr>
          <p:nvPr/>
        </p:nvGrpSpPr>
        <p:grpSpPr bwMode="auto">
          <a:xfrm>
            <a:off x="1752600" y="1981200"/>
            <a:ext cx="5257800" cy="4191000"/>
            <a:chOff x="3116" y="9403"/>
            <a:chExt cx="6124" cy="4508"/>
          </a:xfrm>
        </p:grpSpPr>
        <p:pic>
          <p:nvPicPr>
            <p:cNvPr id="27654" name="Picture 337" descr="diferential length effect fig 1">
              <a:extLst>
                <a:ext uri="{FF2B5EF4-FFF2-40B4-BE49-F238E27FC236}">
                  <a16:creationId xmlns:a16="http://schemas.microsoft.com/office/drawing/2014/main" id="{B9064B1B-6225-45A0-8FCE-CFD8B4B29E47}"/>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366" y="9403"/>
              <a:ext cx="5832" cy="4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5" name="Text Box 338">
              <a:extLst>
                <a:ext uri="{FF2B5EF4-FFF2-40B4-BE49-F238E27FC236}">
                  <a16:creationId xmlns:a16="http://schemas.microsoft.com/office/drawing/2014/main" id="{A4BD88A2-A602-4FD2-919D-E4FB68329801}"/>
                </a:ext>
              </a:extLst>
            </p:cNvPr>
            <p:cNvSpPr txBox="1">
              <a:spLocks noChangeArrowheads="1"/>
            </p:cNvSpPr>
            <p:nvPr/>
          </p:nvSpPr>
          <p:spPr bwMode="auto">
            <a:xfrm>
              <a:off x="3116" y="11386"/>
              <a:ext cx="1000" cy="991"/>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endParaRPr lang="en-US" altLang="en-US" sz="1000"/>
            </a:p>
            <a:p>
              <a:pPr algn="ctr"/>
              <a:r>
                <a:rPr lang="en-US" altLang="en-US" sz="1600" b="1">
                  <a:latin typeface="Arial" panose="020B0604020202020204" pitchFamily="34" charset="0"/>
                </a:rPr>
                <a:t>NEST</a:t>
              </a:r>
            </a:p>
          </p:txBody>
        </p:sp>
        <p:sp>
          <p:nvSpPr>
            <p:cNvPr id="27656" name="Text Box 339">
              <a:extLst>
                <a:ext uri="{FF2B5EF4-FFF2-40B4-BE49-F238E27FC236}">
                  <a16:creationId xmlns:a16="http://schemas.microsoft.com/office/drawing/2014/main" id="{96E0E33E-48AB-4837-BD84-811011D0730B}"/>
                </a:ext>
              </a:extLst>
            </p:cNvPr>
            <p:cNvSpPr txBox="1">
              <a:spLocks noChangeArrowheads="1"/>
            </p:cNvSpPr>
            <p:nvPr/>
          </p:nvSpPr>
          <p:spPr bwMode="auto">
            <a:xfrm>
              <a:off x="8240" y="11386"/>
              <a:ext cx="1000" cy="991"/>
            </a:xfrm>
            <a:prstGeom prst="rect">
              <a:avLst/>
            </a:prstGeom>
            <a:solidFill>
              <a:srgbClr val="FFFFFF"/>
            </a:solidFill>
            <a:ln w="9525">
              <a:solidFill>
                <a:srgbClr val="000000"/>
              </a:solidFill>
              <a:miter lim="800000"/>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algn="ctr"/>
              <a:endParaRPr lang="en-US" altLang="en-US" sz="1000"/>
            </a:p>
            <a:p>
              <a:pPr algn="ctr"/>
              <a:r>
                <a:rPr lang="en-US" altLang="en-US" sz="1600" b="1">
                  <a:latin typeface="Arial" panose="020B0604020202020204" pitchFamily="34" charset="0"/>
                </a:rPr>
                <a:t>FOOD</a:t>
              </a:r>
            </a:p>
          </p:txBody>
        </p:sp>
        <p:grpSp>
          <p:nvGrpSpPr>
            <p:cNvPr id="27657" name="Group 340">
              <a:extLst>
                <a:ext uri="{FF2B5EF4-FFF2-40B4-BE49-F238E27FC236}">
                  <a16:creationId xmlns:a16="http://schemas.microsoft.com/office/drawing/2014/main" id="{4987C582-1FB9-4CF1-8498-0B68EC65BCCB}"/>
                </a:ext>
              </a:extLst>
            </p:cNvPr>
            <p:cNvGrpSpPr>
              <a:grpSpLocks/>
            </p:cNvGrpSpPr>
            <p:nvPr/>
          </p:nvGrpSpPr>
          <p:grpSpPr bwMode="auto">
            <a:xfrm rot="2700000">
              <a:off x="5326" y="12513"/>
              <a:ext cx="330" cy="333"/>
              <a:chOff x="4140" y="3420"/>
              <a:chExt cx="3600" cy="2160"/>
            </a:xfrm>
          </p:grpSpPr>
          <p:sp>
            <p:nvSpPr>
              <p:cNvPr id="27734" name="Oval 341">
                <a:extLst>
                  <a:ext uri="{FF2B5EF4-FFF2-40B4-BE49-F238E27FC236}">
                    <a16:creationId xmlns:a16="http://schemas.microsoft.com/office/drawing/2014/main" id="{50167D02-E848-43B2-BE34-415EEDBE8106}"/>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735" name="Oval 342">
                <a:extLst>
                  <a:ext uri="{FF2B5EF4-FFF2-40B4-BE49-F238E27FC236}">
                    <a16:creationId xmlns:a16="http://schemas.microsoft.com/office/drawing/2014/main" id="{5DA557E1-445A-4AFC-BEF0-F714048F8CE8}"/>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736" name="Line 343">
                <a:extLst>
                  <a:ext uri="{FF2B5EF4-FFF2-40B4-BE49-F238E27FC236}">
                    <a16:creationId xmlns:a16="http://schemas.microsoft.com/office/drawing/2014/main" id="{4C3EE388-0897-45E2-B0D2-F0D39BD825E2}"/>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37" name="Line 344">
                <a:extLst>
                  <a:ext uri="{FF2B5EF4-FFF2-40B4-BE49-F238E27FC236}">
                    <a16:creationId xmlns:a16="http://schemas.microsoft.com/office/drawing/2014/main" id="{78DBA878-41FF-475E-964A-2D8C0BAB4CE4}"/>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38" name="Line 345">
                <a:extLst>
                  <a:ext uri="{FF2B5EF4-FFF2-40B4-BE49-F238E27FC236}">
                    <a16:creationId xmlns:a16="http://schemas.microsoft.com/office/drawing/2014/main" id="{2C5C2290-93FF-446D-BFA9-9F39E09AD705}"/>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39" name="Line 346">
                <a:extLst>
                  <a:ext uri="{FF2B5EF4-FFF2-40B4-BE49-F238E27FC236}">
                    <a16:creationId xmlns:a16="http://schemas.microsoft.com/office/drawing/2014/main" id="{1E435030-4AD2-4D0A-AC1A-AD1B0067F767}"/>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40" name="Line 347">
                <a:extLst>
                  <a:ext uri="{FF2B5EF4-FFF2-40B4-BE49-F238E27FC236}">
                    <a16:creationId xmlns:a16="http://schemas.microsoft.com/office/drawing/2014/main" id="{11A56243-CF7F-4BB5-9148-8F6DD5846074}"/>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41" name="Line 348">
                <a:extLst>
                  <a:ext uri="{FF2B5EF4-FFF2-40B4-BE49-F238E27FC236}">
                    <a16:creationId xmlns:a16="http://schemas.microsoft.com/office/drawing/2014/main" id="{D7C64BFB-ADF8-4073-AC9F-05AE7AAC8701}"/>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658" name="Group 349">
              <a:extLst>
                <a:ext uri="{FF2B5EF4-FFF2-40B4-BE49-F238E27FC236}">
                  <a16:creationId xmlns:a16="http://schemas.microsoft.com/office/drawing/2014/main" id="{8E5F7CDB-40F5-42FB-88FA-D0F79C963DC6}"/>
                </a:ext>
              </a:extLst>
            </p:cNvPr>
            <p:cNvGrpSpPr>
              <a:grpSpLocks/>
            </p:cNvGrpSpPr>
            <p:nvPr/>
          </p:nvGrpSpPr>
          <p:grpSpPr bwMode="auto">
            <a:xfrm>
              <a:off x="4185" y="11716"/>
              <a:ext cx="334" cy="331"/>
              <a:chOff x="4140" y="3420"/>
              <a:chExt cx="3600" cy="2160"/>
            </a:xfrm>
          </p:grpSpPr>
          <p:sp>
            <p:nvSpPr>
              <p:cNvPr id="27726" name="Oval 350">
                <a:extLst>
                  <a:ext uri="{FF2B5EF4-FFF2-40B4-BE49-F238E27FC236}">
                    <a16:creationId xmlns:a16="http://schemas.microsoft.com/office/drawing/2014/main" id="{9939B5BC-01F4-4792-8F43-7181F3E0CAE8}"/>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727" name="Oval 351">
                <a:extLst>
                  <a:ext uri="{FF2B5EF4-FFF2-40B4-BE49-F238E27FC236}">
                    <a16:creationId xmlns:a16="http://schemas.microsoft.com/office/drawing/2014/main" id="{C87192FB-2D17-43D4-B4DC-CE5EF7FDDD23}"/>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728" name="Line 352">
                <a:extLst>
                  <a:ext uri="{FF2B5EF4-FFF2-40B4-BE49-F238E27FC236}">
                    <a16:creationId xmlns:a16="http://schemas.microsoft.com/office/drawing/2014/main" id="{9C4C3ADA-8237-4CCE-9B8E-21B778BBD36D}"/>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29" name="Line 353">
                <a:extLst>
                  <a:ext uri="{FF2B5EF4-FFF2-40B4-BE49-F238E27FC236}">
                    <a16:creationId xmlns:a16="http://schemas.microsoft.com/office/drawing/2014/main" id="{96C59573-8473-4733-A803-8BD7817D14D6}"/>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30" name="Line 354">
                <a:extLst>
                  <a:ext uri="{FF2B5EF4-FFF2-40B4-BE49-F238E27FC236}">
                    <a16:creationId xmlns:a16="http://schemas.microsoft.com/office/drawing/2014/main" id="{FB4023F8-E249-47C0-9F29-80C782929F60}"/>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31" name="Line 355">
                <a:extLst>
                  <a:ext uri="{FF2B5EF4-FFF2-40B4-BE49-F238E27FC236}">
                    <a16:creationId xmlns:a16="http://schemas.microsoft.com/office/drawing/2014/main" id="{0BBC9651-63B5-4513-9B87-1351A24641DB}"/>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32" name="Line 356">
                <a:extLst>
                  <a:ext uri="{FF2B5EF4-FFF2-40B4-BE49-F238E27FC236}">
                    <a16:creationId xmlns:a16="http://schemas.microsoft.com/office/drawing/2014/main" id="{85902D4D-F9E6-439F-B93D-1119D1C9DE8C}"/>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33" name="Line 357">
                <a:extLst>
                  <a:ext uri="{FF2B5EF4-FFF2-40B4-BE49-F238E27FC236}">
                    <a16:creationId xmlns:a16="http://schemas.microsoft.com/office/drawing/2014/main" id="{01ED5078-2B39-4F3F-9E81-AE00AB4B3C62}"/>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659" name="Group 358">
              <a:extLst>
                <a:ext uri="{FF2B5EF4-FFF2-40B4-BE49-F238E27FC236}">
                  <a16:creationId xmlns:a16="http://schemas.microsoft.com/office/drawing/2014/main" id="{E97E3C50-1E2D-4BB4-ABCD-6BAF6101DE99}"/>
                </a:ext>
              </a:extLst>
            </p:cNvPr>
            <p:cNvGrpSpPr>
              <a:grpSpLocks/>
            </p:cNvGrpSpPr>
            <p:nvPr/>
          </p:nvGrpSpPr>
          <p:grpSpPr bwMode="auto">
            <a:xfrm rot="3600000">
              <a:off x="5034" y="11976"/>
              <a:ext cx="330" cy="334"/>
              <a:chOff x="4140" y="3420"/>
              <a:chExt cx="3600" cy="2160"/>
            </a:xfrm>
          </p:grpSpPr>
          <p:sp>
            <p:nvSpPr>
              <p:cNvPr id="27718" name="Oval 359">
                <a:extLst>
                  <a:ext uri="{FF2B5EF4-FFF2-40B4-BE49-F238E27FC236}">
                    <a16:creationId xmlns:a16="http://schemas.microsoft.com/office/drawing/2014/main" id="{742F75EF-FD4F-49DC-B6E0-6E58245BC555}"/>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719" name="Oval 360">
                <a:extLst>
                  <a:ext uri="{FF2B5EF4-FFF2-40B4-BE49-F238E27FC236}">
                    <a16:creationId xmlns:a16="http://schemas.microsoft.com/office/drawing/2014/main" id="{5FFBA192-D469-4830-BCD7-8F965BCBF3A6}"/>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720" name="Line 361">
                <a:extLst>
                  <a:ext uri="{FF2B5EF4-FFF2-40B4-BE49-F238E27FC236}">
                    <a16:creationId xmlns:a16="http://schemas.microsoft.com/office/drawing/2014/main" id="{680BE69E-DB8F-4470-8742-5F40E0D202BC}"/>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21" name="Line 362">
                <a:extLst>
                  <a:ext uri="{FF2B5EF4-FFF2-40B4-BE49-F238E27FC236}">
                    <a16:creationId xmlns:a16="http://schemas.microsoft.com/office/drawing/2014/main" id="{998087D1-A03C-447A-9052-C444EBF11F75}"/>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22" name="Line 363">
                <a:extLst>
                  <a:ext uri="{FF2B5EF4-FFF2-40B4-BE49-F238E27FC236}">
                    <a16:creationId xmlns:a16="http://schemas.microsoft.com/office/drawing/2014/main" id="{6AF4D55E-926E-4571-BB18-27151EAFEB00}"/>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23" name="Line 364">
                <a:extLst>
                  <a:ext uri="{FF2B5EF4-FFF2-40B4-BE49-F238E27FC236}">
                    <a16:creationId xmlns:a16="http://schemas.microsoft.com/office/drawing/2014/main" id="{2FDCC12E-C736-4BB4-829F-DE08660C21DD}"/>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24" name="Line 365">
                <a:extLst>
                  <a:ext uri="{FF2B5EF4-FFF2-40B4-BE49-F238E27FC236}">
                    <a16:creationId xmlns:a16="http://schemas.microsoft.com/office/drawing/2014/main" id="{06B36C64-4FE3-429E-B8F0-1F2C13889717}"/>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25" name="Line 366">
                <a:extLst>
                  <a:ext uri="{FF2B5EF4-FFF2-40B4-BE49-F238E27FC236}">
                    <a16:creationId xmlns:a16="http://schemas.microsoft.com/office/drawing/2014/main" id="{E58655D1-158E-4FD8-BCAB-EE16A5F42FAC}"/>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660" name="Group 367">
              <a:extLst>
                <a:ext uri="{FF2B5EF4-FFF2-40B4-BE49-F238E27FC236}">
                  <a16:creationId xmlns:a16="http://schemas.microsoft.com/office/drawing/2014/main" id="{7FB59782-6214-486A-BACB-19AB7AAD1CA8}"/>
                </a:ext>
              </a:extLst>
            </p:cNvPr>
            <p:cNvGrpSpPr>
              <a:grpSpLocks/>
            </p:cNvGrpSpPr>
            <p:nvPr/>
          </p:nvGrpSpPr>
          <p:grpSpPr bwMode="auto">
            <a:xfrm rot="10800000">
              <a:off x="6157" y="12542"/>
              <a:ext cx="333" cy="331"/>
              <a:chOff x="4140" y="3420"/>
              <a:chExt cx="3600" cy="2160"/>
            </a:xfrm>
          </p:grpSpPr>
          <p:sp>
            <p:nvSpPr>
              <p:cNvPr id="27710" name="Oval 368">
                <a:extLst>
                  <a:ext uri="{FF2B5EF4-FFF2-40B4-BE49-F238E27FC236}">
                    <a16:creationId xmlns:a16="http://schemas.microsoft.com/office/drawing/2014/main" id="{D99BC860-EA7F-4398-B2EE-FE041EFD9925}"/>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711" name="Oval 369">
                <a:extLst>
                  <a:ext uri="{FF2B5EF4-FFF2-40B4-BE49-F238E27FC236}">
                    <a16:creationId xmlns:a16="http://schemas.microsoft.com/office/drawing/2014/main" id="{6C249B86-1B78-43EF-B472-688676B97A68}"/>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712" name="Line 370">
                <a:extLst>
                  <a:ext uri="{FF2B5EF4-FFF2-40B4-BE49-F238E27FC236}">
                    <a16:creationId xmlns:a16="http://schemas.microsoft.com/office/drawing/2014/main" id="{7BF1D6D3-3446-4E2F-8CB7-F9FBC47EBF89}"/>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13" name="Line 371">
                <a:extLst>
                  <a:ext uri="{FF2B5EF4-FFF2-40B4-BE49-F238E27FC236}">
                    <a16:creationId xmlns:a16="http://schemas.microsoft.com/office/drawing/2014/main" id="{1BE7B9D0-4017-4C7F-8305-1F7575A0946C}"/>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14" name="Line 372">
                <a:extLst>
                  <a:ext uri="{FF2B5EF4-FFF2-40B4-BE49-F238E27FC236}">
                    <a16:creationId xmlns:a16="http://schemas.microsoft.com/office/drawing/2014/main" id="{03CC2F27-2D1B-4A38-AB71-33F17D37F96E}"/>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15" name="Line 373">
                <a:extLst>
                  <a:ext uri="{FF2B5EF4-FFF2-40B4-BE49-F238E27FC236}">
                    <a16:creationId xmlns:a16="http://schemas.microsoft.com/office/drawing/2014/main" id="{1CECC56E-DF5F-4A71-91C3-5DE9FD2CABB3}"/>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16" name="Line 374">
                <a:extLst>
                  <a:ext uri="{FF2B5EF4-FFF2-40B4-BE49-F238E27FC236}">
                    <a16:creationId xmlns:a16="http://schemas.microsoft.com/office/drawing/2014/main" id="{3DEB2B95-FA6B-4053-9246-CEA123DEE612}"/>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17" name="Line 375">
                <a:extLst>
                  <a:ext uri="{FF2B5EF4-FFF2-40B4-BE49-F238E27FC236}">
                    <a16:creationId xmlns:a16="http://schemas.microsoft.com/office/drawing/2014/main" id="{680044A8-1275-4A98-9152-C814C630E050}"/>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661" name="Group 376">
              <a:extLst>
                <a:ext uri="{FF2B5EF4-FFF2-40B4-BE49-F238E27FC236}">
                  <a16:creationId xmlns:a16="http://schemas.microsoft.com/office/drawing/2014/main" id="{00204C3B-C068-46A0-A40F-4F299EF85012}"/>
                </a:ext>
              </a:extLst>
            </p:cNvPr>
            <p:cNvGrpSpPr>
              <a:grpSpLocks/>
            </p:cNvGrpSpPr>
            <p:nvPr/>
          </p:nvGrpSpPr>
          <p:grpSpPr bwMode="auto">
            <a:xfrm rot="8400000">
              <a:off x="6713" y="12515"/>
              <a:ext cx="333" cy="330"/>
              <a:chOff x="4140" y="3420"/>
              <a:chExt cx="3600" cy="2160"/>
            </a:xfrm>
          </p:grpSpPr>
          <p:sp>
            <p:nvSpPr>
              <p:cNvPr id="27702" name="Oval 377">
                <a:extLst>
                  <a:ext uri="{FF2B5EF4-FFF2-40B4-BE49-F238E27FC236}">
                    <a16:creationId xmlns:a16="http://schemas.microsoft.com/office/drawing/2014/main" id="{BC2FDF8B-7504-4CE7-A129-D3A2B2C0C696}"/>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703" name="Oval 378">
                <a:extLst>
                  <a:ext uri="{FF2B5EF4-FFF2-40B4-BE49-F238E27FC236}">
                    <a16:creationId xmlns:a16="http://schemas.microsoft.com/office/drawing/2014/main" id="{DD4D5ED1-EB48-47B1-B38D-166020077DBE}"/>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704" name="Line 379">
                <a:extLst>
                  <a:ext uri="{FF2B5EF4-FFF2-40B4-BE49-F238E27FC236}">
                    <a16:creationId xmlns:a16="http://schemas.microsoft.com/office/drawing/2014/main" id="{1A478FBE-7DC4-4D38-88A0-93D1F52FD8C6}"/>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05" name="Line 380">
                <a:extLst>
                  <a:ext uri="{FF2B5EF4-FFF2-40B4-BE49-F238E27FC236}">
                    <a16:creationId xmlns:a16="http://schemas.microsoft.com/office/drawing/2014/main" id="{8B28119E-5CA0-44C9-AB21-47D5B490299D}"/>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06" name="Line 381">
                <a:extLst>
                  <a:ext uri="{FF2B5EF4-FFF2-40B4-BE49-F238E27FC236}">
                    <a16:creationId xmlns:a16="http://schemas.microsoft.com/office/drawing/2014/main" id="{5BD76C91-2308-41F2-9DF7-71395945EE20}"/>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07" name="Line 382">
                <a:extLst>
                  <a:ext uri="{FF2B5EF4-FFF2-40B4-BE49-F238E27FC236}">
                    <a16:creationId xmlns:a16="http://schemas.microsoft.com/office/drawing/2014/main" id="{0C7CF061-9509-4D63-BD88-C7E82387E95B}"/>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08" name="Line 383">
                <a:extLst>
                  <a:ext uri="{FF2B5EF4-FFF2-40B4-BE49-F238E27FC236}">
                    <a16:creationId xmlns:a16="http://schemas.microsoft.com/office/drawing/2014/main" id="{9A016D47-29D5-4E75-AE3E-81CE34A44D8A}"/>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09" name="Line 384">
                <a:extLst>
                  <a:ext uri="{FF2B5EF4-FFF2-40B4-BE49-F238E27FC236}">
                    <a16:creationId xmlns:a16="http://schemas.microsoft.com/office/drawing/2014/main" id="{B033C3D9-308A-4D5F-A702-F634EF47D65C}"/>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662" name="Group 385">
              <a:extLst>
                <a:ext uri="{FF2B5EF4-FFF2-40B4-BE49-F238E27FC236}">
                  <a16:creationId xmlns:a16="http://schemas.microsoft.com/office/drawing/2014/main" id="{61461573-1006-4F0A-BAF8-FDDED2D99237}"/>
                </a:ext>
              </a:extLst>
            </p:cNvPr>
            <p:cNvGrpSpPr>
              <a:grpSpLocks/>
            </p:cNvGrpSpPr>
            <p:nvPr/>
          </p:nvGrpSpPr>
          <p:grpSpPr bwMode="auto">
            <a:xfrm rot="10800000">
              <a:off x="7823" y="11688"/>
              <a:ext cx="333" cy="330"/>
              <a:chOff x="4140" y="3420"/>
              <a:chExt cx="3600" cy="2160"/>
            </a:xfrm>
          </p:grpSpPr>
          <p:sp>
            <p:nvSpPr>
              <p:cNvPr id="27694" name="Oval 386">
                <a:extLst>
                  <a:ext uri="{FF2B5EF4-FFF2-40B4-BE49-F238E27FC236}">
                    <a16:creationId xmlns:a16="http://schemas.microsoft.com/office/drawing/2014/main" id="{FB0A7757-9B5F-42FB-8ACC-6F59CF2D4BD4}"/>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695" name="Oval 387">
                <a:extLst>
                  <a:ext uri="{FF2B5EF4-FFF2-40B4-BE49-F238E27FC236}">
                    <a16:creationId xmlns:a16="http://schemas.microsoft.com/office/drawing/2014/main" id="{4F492B55-93CF-499A-B795-09CF617CA4B7}"/>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696" name="Line 388">
                <a:extLst>
                  <a:ext uri="{FF2B5EF4-FFF2-40B4-BE49-F238E27FC236}">
                    <a16:creationId xmlns:a16="http://schemas.microsoft.com/office/drawing/2014/main" id="{F3CED935-5A2B-4A1C-8D9C-B4DE7AD550D0}"/>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97" name="Line 389">
                <a:extLst>
                  <a:ext uri="{FF2B5EF4-FFF2-40B4-BE49-F238E27FC236}">
                    <a16:creationId xmlns:a16="http://schemas.microsoft.com/office/drawing/2014/main" id="{77BB768A-C820-4943-A032-7A88CED3354D}"/>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98" name="Line 390">
                <a:extLst>
                  <a:ext uri="{FF2B5EF4-FFF2-40B4-BE49-F238E27FC236}">
                    <a16:creationId xmlns:a16="http://schemas.microsoft.com/office/drawing/2014/main" id="{9654A95A-325D-4A7D-9480-8EF3504F76C5}"/>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99" name="Line 391">
                <a:extLst>
                  <a:ext uri="{FF2B5EF4-FFF2-40B4-BE49-F238E27FC236}">
                    <a16:creationId xmlns:a16="http://schemas.microsoft.com/office/drawing/2014/main" id="{241679F4-4CD0-4BED-9108-11CBC701BC50}"/>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00" name="Line 392">
                <a:extLst>
                  <a:ext uri="{FF2B5EF4-FFF2-40B4-BE49-F238E27FC236}">
                    <a16:creationId xmlns:a16="http://schemas.microsoft.com/office/drawing/2014/main" id="{3A2E5572-2CDF-4EB8-8ED3-D87EAA9DDE0E}"/>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701" name="Line 393">
                <a:extLst>
                  <a:ext uri="{FF2B5EF4-FFF2-40B4-BE49-F238E27FC236}">
                    <a16:creationId xmlns:a16="http://schemas.microsoft.com/office/drawing/2014/main" id="{C5CE17F5-41F8-4BBA-8F02-2E7590BB8394}"/>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nvGrpSpPr>
            <p:cNvPr id="27663" name="Group 394">
              <a:extLst>
                <a:ext uri="{FF2B5EF4-FFF2-40B4-BE49-F238E27FC236}">
                  <a16:creationId xmlns:a16="http://schemas.microsoft.com/office/drawing/2014/main" id="{2472AFF9-BAD5-41BA-B1D0-705B0C960F07}"/>
                </a:ext>
              </a:extLst>
            </p:cNvPr>
            <p:cNvGrpSpPr>
              <a:grpSpLocks/>
            </p:cNvGrpSpPr>
            <p:nvPr/>
          </p:nvGrpSpPr>
          <p:grpSpPr bwMode="auto">
            <a:xfrm rot="7200000">
              <a:off x="6977" y="12004"/>
              <a:ext cx="331" cy="334"/>
              <a:chOff x="4140" y="3420"/>
              <a:chExt cx="3600" cy="2160"/>
            </a:xfrm>
          </p:grpSpPr>
          <p:sp>
            <p:nvSpPr>
              <p:cNvPr id="27686" name="Oval 395">
                <a:extLst>
                  <a:ext uri="{FF2B5EF4-FFF2-40B4-BE49-F238E27FC236}">
                    <a16:creationId xmlns:a16="http://schemas.microsoft.com/office/drawing/2014/main" id="{E29D84CF-54F5-4FE3-9B10-399CE71D5362}"/>
                  </a:ext>
                </a:extLst>
              </p:cNvPr>
              <p:cNvSpPr>
                <a:spLocks noChangeArrowheads="1"/>
              </p:cNvSpPr>
              <p:nvPr/>
            </p:nvSpPr>
            <p:spPr bwMode="auto">
              <a:xfrm>
                <a:off x="4140" y="4140"/>
                <a:ext cx="2929" cy="72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687" name="Oval 396">
                <a:extLst>
                  <a:ext uri="{FF2B5EF4-FFF2-40B4-BE49-F238E27FC236}">
                    <a16:creationId xmlns:a16="http://schemas.microsoft.com/office/drawing/2014/main" id="{B0B16574-B4DC-4735-BFD9-D7BDAA65D448}"/>
                  </a:ext>
                </a:extLst>
              </p:cNvPr>
              <p:cNvSpPr>
                <a:spLocks noChangeArrowheads="1"/>
              </p:cNvSpPr>
              <p:nvPr/>
            </p:nvSpPr>
            <p:spPr bwMode="auto">
              <a:xfrm>
                <a:off x="7008" y="4240"/>
                <a:ext cx="732" cy="480"/>
              </a:xfrm>
              <a:prstGeom prst="ellipse">
                <a:avLst/>
              </a:prstGeom>
              <a:solidFill>
                <a:srgbClr val="000000"/>
              </a:solidFill>
              <a:ln w="9525">
                <a:solidFill>
                  <a:srgbClr val="000000"/>
                </a:solidFill>
                <a:round/>
                <a:headEnd/>
                <a:tailEnd/>
              </a:ln>
            </p:spPr>
            <p:txBody>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endParaRPr lang="en-US" altLang="en-US"/>
              </a:p>
            </p:txBody>
          </p:sp>
          <p:sp>
            <p:nvSpPr>
              <p:cNvPr id="27688" name="Line 397">
                <a:extLst>
                  <a:ext uri="{FF2B5EF4-FFF2-40B4-BE49-F238E27FC236}">
                    <a16:creationId xmlns:a16="http://schemas.microsoft.com/office/drawing/2014/main" id="{3DC065A2-1612-4E46-AA45-34DA22AA31CB}"/>
                  </a:ext>
                </a:extLst>
              </p:cNvPr>
              <p:cNvSpPr>
                <a:spLocks noChangeShapeType="1"/>
              </p:cNvSpPr>
              <p:nvPr/>
            </p:nvSpPr>
            <p:spPr bwMode="auto">
              <a:xfrm>
                <a:off x="4181" y="400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9" name="Line 398">
                <a:extLst>
                  <a:ext uri="{FF2B5EF4-FFF2-40B4-BE49-F238E27FC236}">
                    <a16:creationId xmlns:a16="http://schemas.microsoft.com/office/drawing/2014/main" id="{FD7FB5A3-56D4-4A35-9874-F3AB2BFB66C2}"/>
                  </a:ext>
                </a:extLst>
              </p:cNvPr>
              <p:cNvSpPr>
                <a:spLocks noChangeShapeType="1"/>
              </p:cNvSpPr>
              <p:nvPr/>
            </p:nvSpPr>
            <p:spPr bwMode="auto">
              <a:xfrm>
                <a:off x="5482" y="342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90" name="Line 399">
                <a:extLst>
                  <a:ext uri="{FF2B5EF4-FFF2-40B4-BE49-F238E27FC236}">
                    <a16:creationId xmlns:a16="http://schemas.microsoft.com/office/drawing/2014/main" id="{EB026CD8-ED9B-4B1F-8282-2F58DDD98CAF}"/>
                  </a:ext>
                </a:extLst>
              </p:cNvPr>
              <p:cNvSpPr>
                <a:spLocks noChangeShapeType="1"/>
              </p:cNvSpPr>
              <p:nvPr/>
            </p:nvSpPr>
            <p:spPr bwMode="auto">
              <a:xfrm flipH="1">
                <a:off x="6337" y="37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91" name="Line 400">
                <a:extLst>
                  <a:ext uri="{FF2B5EF4-FFF2-40B4-BE49-F238E27FC236}">
                    <a16:creationId xmlns:a16="http://schemas.microsoft.com/office/drawing/2014/main" id="{043A2E76-CA9F-4F7F-BAFC-DF8780527577}"/>
                  </a:ext>
                </a:extLst>
              </p:cNvPr>
              <p:cNvSpPr>
                <a:spLocks noChangeShapeType="1"/>
              </p:cNvSpPr>
              <p:nvPr/>
            </p:nvSpPr>
            <p:spPr bwMode="auto">
              <a:xfrm flipH="1">
                <a:off x="4181" y="4740"/>
                <a:ext cx="488" cy="24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92" name="Line 401">
                <a:extLst>
                  <a:ext uri="{FF2B5EF4-FFF2-40B4-BE49-F238E27FC236}">
                    <a16:creationId xmlns:a16="http://schemas.microsoft.com/office/drawing/2014/main" id="{C48A0896-87D1-420C-A210-9150D157D39B}"/>
                  </a:ext>
                </a:extLst>
              </p:cNvPr>
              <p:cNvSpPr>
                <a:spLocks noChangeShapeType="1"/>
              </p:cNvSpPr>
              <p:nvPr/>
            </p:nvSpPr>
            <p:spPr bwMode="auto">
              <a:xfrm>
                <a:off x="5482" y="4860"/>
                <a:ext cx="0" cy="72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93" name="Line 402">
                <a:extLst>
                  <a:ext uri="{FF2B5EF4-FFF2-40B4-BE49-F238E27FC236}">
                    <a16:creationId xmlns:a16="http://schemas.microsoft.com/office/drawing/2014/main" id="{406F05C5-0A33-4D7B-B558-0D6B812B86FE}"/>
                  </a:ext>
                </a:extLst>
              </p:cNvPr>
              <p:cNvSpPr>
                <a:spLocks noChangeShapeType="1"/>
              </p:cNvSpPr>
              <p:nvPr/>
            </p:nvSpPr>
            <p:spPr bwMode="auto">
              <a:xfrm>
                <a:off x="6337" y="4820"/>
                <a:ext cx="244" cy="48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27664" name="Line 403">
              <a:extLst>
                <a:ext uri="{FF2B5EF4-FFF2-40B4-BE49-F238E27FC236}">
                  <a16:creationId xmlns:a16="http://schemas.microsoft.com/office/drawing/2014/main" id="{498081AF-093E-4AFC-A5C6-539E9AA32EB8}"/>
                </a:ext>
              </a:extLst>
            </p:cNvPr>
            <p:cNvSpPr>
              <a:spLocks noChangeShapeType="1"/>
            </p:cNvSpPr>
            <p:nvPr/>
          </p:nvSpPr>
          <p:spPr bwMode="auto">
            <a:xfrm>
              <a:off x="4593" y="11771"/>
              <a:ext cx="33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5" name="Line 404">
              <a:extLst>
                <a:ext uri="{FF2B5EF4-FFF2-40B4-BE49-F238E27FC236}">
                  <a16:creationId xmlns:a16="http://schemas.microsoft.com/office/drawing/2014/main" id="{68D80EEF-73E9-4C51-BF18-50ACE0159EBD}"/>
                </a:ext>
              </a:extLst>
            </p:cNvPr>
            <p:cNvSpPr>
              <a:spLocks noChangeShapeType="1"/>
            </p:cNvSpPr>
            <p:nvPr/>
          </p:nvSpPr>
          <p:spPr bwMode="auto">
            <a:xfrm>
              <a:off x="4593" y="11826"/>
              <a:ext cx="33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6" name="Line 405">
              <a:extLst>
                <a:ext uri="{FF2B5EF4-FFF2-40B4-BE49-F238E27FC236}">
                  <a16:creationId xmlns:a16="http://schemas.microsoft.com/office/drawing/2014/main" id="{DA4B5CBD-4CF6-4899-AC06-05EACD84C9B3}"/>
                </a:ext>
              </a:extLst>
            </p:cNvPr>
            <p:cNvSpPr>
              <a:spLocks noChangeShapeType="1"/>
            </p:cNvSpPr>
            <p:nvPr/>
          </p:nvSpPr>
          <p:spPr bwMode="auto">
            <a:xfrm>
              <a:off x="4611" y="11881"/>
              <a:ext cx="33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7" name="Line 406">
              <a:extLst>
                <a:ext uri="{FF2B5EF4-FFF2-40B4-BE49-F238E27FC236}">
                  <a16:creationId xmlns:a16="http://schemas.microsoft.com/office/drawing/2014/main" id="{3A483A1D-93A3-40EC-8246-16B041739A26}"/>
                </a:ext>
              </a:extLst>
            </p:cNvPr>
            <p:cNvSpPr>
              <a:spLocks noChangeShapeType="1"/>
            </p:cNvSpPr>
            <p:nvPr/>
          </p:nvSpPr>
          <p:spPr bwMode="auto">
            <a:xfrm>
              <a:off x="4593" y="11973"/>
              <a:ext cx="33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8" name="Line 407">
              <a:extLst>
                <a:ext uri="{FF2B5EF4-FFF2-40B4-BE49-F238E27FC236}">
                  <a16:creationId xmlns:a16="http://schemas.microsoft.com/office/drawing/2014/main" id="{B058672E-DA17-4A06-9D1E-3CF56777417C}"/>
                </a:ext>
              </a:extLst>
            </p:cNvPr>
            <p:cNvSpPr>
              <a:spLocks noChangeShapeType="1"/>
            </p:cNvSpPr>
            <p:nvPr/>
          </p:nvSpPr>
          <p:spPr bwMode="auto">
            <a:xfrm>
              <a:off x="4620" y="11927"/>
              <a:ext cx="3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69" name="Line 408">
              <a:extLst>
                <a:ext uri="{FF2B5EF4-FFF2-40B4-BE49-F238E27FC236}">
                  <a16:creationId xmlns:a16="http://schemas.microsoft.com/office/drawing/2014/main" id="{FFA4A982-596E-4C27-80A6-0F75DB2335B6}"/>
                </a:ext>
              </a:extLst>
            </p:cNvPr>
            <p:cNvSpPr>
              <a:spLocks noChangeShapeType="1"/>
            </p:cNvSpPr>
            <p:nvPr/>
          </p:nvSpPr>
          <p:spPr bwMode="auto">
            <a:xfrm>
              <a:off x="7435" y="11771"/>
              <a:ext cx="33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70" name="Line 409">
              <a:extLst>
                <a:ext uri="{FF2B5EF4-FFF2-40B4-BE49-F238E27FC236}">
                  <a16:creationId xmlns:a16="http://schemas.microsoft.com/office/drawing/2014/main" id="{C50546D5-C9B7-40E0-BBA8-572CA20BC8DB}"/>
                </a:ext>
              </a:extLst>
            </p:cNvPr>
            <p:cNvSpPr>
              <a:spLocks noChangeShapeType="1"/>
            </p:cNvSpPr>
            <p:nvPr/>
          </p:nvSpPr>
          <p:spPr bwMode="auto">
            <a:xfrm>
              <a:off x="7435" y="11826"/>
              <a:ext cx="33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71" name="Line 410">
              <a:extLst>
                <a:ext uri="{FF2B5EF4-FFF2-40B4-BE49-F238E27FC236}">
                  <a16:creationId xmlns:a16="http://schemas.microsoft.com/office/drawing/2014/main" id="{F901A8C0-D270-47B3-BD95-52B27A02C8E1}"/>
                </a:ext>
              </a:extLst>
            </p:cNvPr>
            <p:cNvSpPr>
              <a:spLocks noChangeShapeType="1"/>
            </p:cNvSpPr>
            <p:nvPr/>
          </p:nvSpPr>
          <p:spPr bwMode="auto">
            <a:xfrm>
              <a:off x="7453" y="11881"/>
              <a:ext cx="33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72" name="Line 411">
              <a:extLst>
                <a:ext uri="{FF2B5EF4-FFF2-40B4-BE49-F238E27FC236}">
                  <a16:creationId xmlns:a16="http://schemas.microsoft.com/office/drawing/2014/main" id="{8909C594-DEB1-4BAC-90C0-E59A349C5483}"/>
                </a:ext>
              </a:extLst>
            </p:cNvPr>
            <p:cNvSpPr>
              <a:spLocks noChangeShapeType="1"/>
            </p:cNvSpPr>
            <p:nvPr/>
          </p:nvSpPr>
          <p:spPr bwMode="auto">
            <a:xfrm>
              <a:off x="7435" y="11973"/>
              <a:ext cx="33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73" name="Line 412">
              <a:extLst>
                <a:ext uri="{FF2B5EF4-FFF2-40B4-BE49-F238E27FC236}">
                  <a16:creationId xmlns:a16="http://schemas.microsoft.com/office/drawing/2014/main" id="{0A96CEB6-DAF6-48E5-9676-2D3BD7203B23}"/>
                </a:ext>
              </a:extLst>
            </p:cNvPr>
            <p:cNvSpPr>
              <a:spLocks noChangeShapeType="1"/>
            </p:cNvSpPr>
            <p:nvPr/>
          </p:nvSpPr>
          <p:spPr bwMode="auto">
            <a:xfrm>
              <a:off x="7463" y="11927"/>
              <a:ext cx="33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74" name="Line 413">
              <a:extLst>
                <a:ext uri="{FF2B5EF4-FFF2-40B4-BE49-F238E27FC236}">
                  <a16:creationId xmlns:a16="http://schemas.microsoft.com/office/drawing/2014/main" id="{2E9421AD-F4E8-4EED-89D7-3076B837DFA4}"/>
                </a:ext>
              </a:extLst>
            </p:cNvPr>
            <p:cNvSpPr>
              <a:spLocks noChangeShapeType="1"/>
            </p:cNvSpPr>
            <p:nvPr/>
          </p:nvSpPr>
          <p:spPr bwMode="auto">
            <a:xfrm rot="600000">
              <a:off x="5268" y="12322"/>
              <a:ext cx="167" cy="1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75" name="Line 414">
              <a:extLst>
                <a:ext uri="{FF2B5EF4-FFF2-40B4-BE49-F238E27FC236}">
                  <a16:creationId xmlns:a16="http://schemas.microsoft.com/office/drawing/2014/main" id="{68AC3F13-7AFC-4D78-BC87-2E172A7DE15A}"/>
                </a:ext>
              </a:extLst>
            </p:cNvPr>
            <p:cNvSpPr>
              <a:spLocks noChangeShapeType="1"/>
            </p:cNvSpPr>
            <p:nvPr/>
          </p:nvSpPr>
          <p:spPr bwMode="auto">
            <a:xfrm rot="600000">
              <a:off x="5222" y="12350"/>
              <a:ext cx="167" cy="1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76" name="Line 415">
              <a:extLst>
                <a:ext uri="{FF2B5EF4-FFF2-40B4-BE49-F238E27FC236}">
                  <a16:creationId xmlns:a16="http://schemas.microsoft.com/office/drawing/2014/main" id="{AF1EBB74-D66F-4350-9513-4AB010E5C4F0}"/>
                </a:ext>
              </a:extLst>
            </p:cNvPr>
            <p:cNvSpPr>
              <a:spLocks noChangeShapeType="1"/>
            </p:cNvSpPr>
            <p:nvPr/>
          </p:nvSpPr>
          <p:spPr bwMode="auto">
            <a:xfrm rot="600000">
              <a:off x="5157" y="12377"/>
              <a:ext cx="167" cy="1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77" name="Line 416">
              <a:extLst>
                <a:ext uri="{FF2B5EF4-FFF2-40B4-BE49-F238E27FC236}">
                  <a16:creationId xmlns:a16="http://schemas.microsoft.com/office/drawing/2014/main" id="{60F9CE32-D913-4387-A3E5-8F8AD2E4A402}"/>
                </a:ext>
              </a:extLst>
            </p:cNvPr>
            <p:cNvSpPr>
              <a:spLocks noChangeShapeType="1"/>
            </p:cNvSpPr>
            <p:nvPr/>
          </p:nvSpPr>
          <p:spPr bwMode="auto">
            <a:xfrm>
              <a:off x="5657" y="12708"/>
              <a:ext cx="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78" name="Line 417">
              <a:extLst>
                <a:ext uri="{FF2B5EF4-FFF2-40B4-BE49-F238E27FC236}">
                  <a16:creationId xmlns:a16="http://schemas.microsoft.com/office/drawing/2014/main" id="{63D4691D-90F4-4929-A30A-D151C23B278F}"/>
                </a:ext>
              </a:extLst>
            </p:cNvPr>
            <p:cNvSpPr>
              <a:spLocks noChangeShapeType="1"/>
            </p:cNvSpPr>
            <p:nvPr/>
          </p:nvSpPr>
          <p:spPr bwMode="auto">
            <a:xfrm>
              <a:off x="5657" y="12763"/>
              <a:ext cx="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79" name="Line 418">
              <a:extLst>
                <a:ext uri="{FF2B5EF4-FFF2-40B4-BE49-F238E27FC236}">
                  <a16:creationId xmlns:a16="http://schemas.microsoft.com/office/drawing/2014/main" id="{8E9D681A-2E10-4A2E-B371-F929EE893CB0}"/>
                </a:ext>
              </a:extLst>
            </p:cNvPr>
            <p:cNvSpPr>
              <a:spLocks noChangeShapeType="1"/>
            </p:cNvSpPr>
            <p:nvPr/>
          </p:nvSpPr>
          <p:spPr bwMode="auto">
            <a:xfrm>
              <a:off x="5657" y="12653"/>
              <a:ext cx="5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0" name="Line 419">
              <a:extLst>
                <a:ext uri="{FF2B5EF4-FFF2-40B4-BE49-F238E27FC236}">
                  <a16:creationId xmlns:a16="http://schemas.microsoft.com/office/drawing/2014/main" id="{9E62CBC5-A582-4410-A49D-98108C49B584}"/>
                </a:ext>
              </a:extLst>
            </p:cNvPr>
            <p:cNvSpPr>
              <a:spLocks noChangeShapeType="1"/>
            </p:cNvSpPr>
            <p:nvPr/>
          </p:nvSpPr>
          <p:spPr bwMode="auto">
            <a:xfrm>
              <a:off x="6527" y="12680"/>
              <a:ext cx="16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1" name="Line 420">
              <a:extLst>
                <a:ext uri="{FF2B5EF4-FFF2-40B4-BE49-F238E27FC236}">
                  <a16:creationId xmlns:a16="http://schemas.microsoft.com/office/drawing/2014/main" id="{69CEDDB7-4F55-4113-BD4B-F49933F551BB}"/>
                </a:ext>
              </a:extLst>
            </p:cNvPr>
            <p:cNvSpPr>
              <a:spLocks noChangeShapeType="1"/>
            </p:cNvSpPr>
            <p:nvPr/>
          </p:nvSpPr>
          <p:spPr bwMode="auto">
            <a:xfrm>
              <a:off x="6527" y="12735"/>
              <a:ext cx="16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2" name="Line 421">
              <a:extLst>
                <a:ext uri="{FF2B5EF4-FFF2-40B4-BE49-F238E27FC236}">
                  <a16:creationId xmlns:a16="http://schemas.microsoft.com/office/drawing/2014/main" id="{A9849BAD-9EDB-4392-9C22-0587ABFB2DE4}"/>
                </a:ext>
              </a:extLst>
            </p:cNvPr>
            <p:cNvSpPr>
              <a:spLocks noChangeShapeType="1"/>
            </p:cNvSpPr>
            <p:nvPr/>
          </p:nvSpPr>
          <p:spPr bwMode="auto">
            <a:xfrm>
              <a:off x="6527" y="12790"/>
              <a:ext cx="16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3" name="Line 422">
              <a:extLst>
                <a:ext uri="{FF2B5EF4-FFF2-40B4-BE49-F238E27FC236}">
                  <a16:creationId xmlns:a16="http://schemas.microsoft.com/office/drawing/2014/main" id="{B1AB0D6B-CEED-42D2-BC97-9778E6E4383D}"/>
                </a:ext>
              </a:extLst>
            </p:cNvPr>
            <p:cNvSpPr>
              <a:spLocks noChangeShapeType="1"/>
            </p:cNvSpPr>
            <p:nvPr/>
          </p:nvSpPr>
          <p:spPr bwMode="auto">
            <a:xfrm rot="20700000" flipH="1">
              <a:off x="6990" y="12359"/>
              <a:ext cx="167" cy="1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4" name="Line 423">
              <a:extLst>
                <a:ext uri="{FF2B5EF4-FFF2-40B4-BE49-F238E27FC236}">
                  <a16:creationId xmlns:a16="http://schemas.microsoft.com/office/drawing/2014/main" id="{7272E73B-52E5-4DC2-8489-24BA8A41A241}"/>
                </a:ext>
              </a:extLst>
            </p:cNvPr>
            <p:cNvSpPr>
              <a:spLocks noChangeShapeType="1"/>
            </p:cNvSpPr>
            <p:nvPr/>
          </p:nvSpPr>
          <p:spPr bwMode="auto">
            <a:xfrm rot="20700000" flipH="1">
              <a:off x="6916" y="12350"/>
              <a:ext cx="167" cy="1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27685" name="Line 424">
              <a:extLst>
                <a:ext uri="{FF2B5EF4-FFF2-40B4-BE49-F238E27FC236}">
                  <a16:creationId xmlns:a16="http://schemas.microsoft.com/office/drawing/2014/main" id="{18FA75B5-FF9B-4900-AA95-740A9F6C215C}"/>
                </a:ext>
              </a:extLst>
            </p:cNvPr>
            <p:cNvSpPr>
              <a:spLocks noChangeShapeType="1"/>
            </p:cNvSpPr>
            <p:nvPr/>
          </p:nvSpPr>
          <p:spPr bwMode="auto">
            <a:xfrm rot="20700000" flipH="1">
              <a:off x="6870" y="12331"/>
              <a:ext cx="167" cy="16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469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24790"/>
                                        </p:tgtEl>
                                        <p:attrNameLst>
                                          <p:attrName>style.visibility</p:attrName>
                                        </p:attrNameLst>
                                      </p:cBhvr>
                                      <p:to>
                                        <p:strVal val="visible"/>
                                      </p:to>
                                    </p:set>
                                    <p:animEffect transition="in" filter="dissolve">
                                      <p:cBhvr>
                                        <p:cTn id="11" dur="500"/>
                                        <p:tgtEl>
                                          <p:spTgt spid="24790"/>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9" presetClass="entr" presetSubtype="0" fill="hold" nodeType="clickEffect">
                                  <p:stCondLst>
                                    <p:cond delay="0"/>
                                  </p:stCondLst>
                                  <p:childTnLst>
                                    <p:set>
                                      <p:cBhvr>
                                        <p:cTn id="15" dur="1" fill="hold">
                                          <p:stCondLst>
                                            <p:cond delay="0"/>
                                          </p:stCondLst>
                                        </p:cTn>
                                        <p:tgtEl>
                                          <p:spTgt spid="24912"/>
                                        </p:tgtEl>
                                        <p:attrNameLst>
                                          <p:attrName>style.visibility</p:attrName>
                                        </p:attrNameLst>
                                      </p:cBhvr>
                                      <p:to>
                                        <p:strVal val="visible"/>
                                      </p:to>
                                    </p:set>
                                    <p:animEffect transition="in" filter="dissolve">
                                      <p:cBhvr>
                                        <p:cTn id="16" dur="500"/>
                                        <p:tgtEl>
                                          <p:spTgt spid="249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a:extLst>
              <a:ext uri="{FF2B5EF4-FFF2-40B4-BE49-F238E27FC236}">
                <a16:creationId xmlns:a16="http://schemas.microsoft.com/office/drawing/2014/main" id="{83B0559D-4241-412B-9299-363271DB68E4}"/>
              </a:ext>
            </a:extLst>
          </p:cNvPr>
          <p:cNvSpPr>
            <a:spLocks noGrp="1" noChangeArrowheads="1"/>
          </p:cNvSpPr>
          <p:nvPr>
            <p:ph type="title"/>
          </p:nvPr>
        </p:nvSpPr>
        <p:spPr bwMode="auto">
          <a:xfrm>
            <a:off x="1295400" y="152400"/>
            <a:ext cx="7772400" cy="68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rmAutofit fontScale="90000"/>
          </a:bodyPr>
          <a:lstStyle/>
          <a:p>
            <a:pPr eaLnBrk="1" hangingPunct="1"/>
            <a:r>
              <a:rPr lang="en-US" altLang="en-US" b="0">
                <a:latin typeface="Arial" panose="020B0604020202020204" pitchFamily="34" charset="0"/>
              </a:rPr>
              <a:t>ANT Behavior</a:t>
            </a:r>
          </a:p>
        </p:txBody>
      </p:sp>
      <p:sp>
        <p:nvSpPr>
          <p:cNvPr id="77827" name="Text Box 3">
            <a:extLst>
              <a:ext uri="{FF2B5EF4-FFF2-40B4-BE49-F238E27FC236}">
                <a16:creationId xmlns:a16="http://schemas.microsoft.com/office/drawing/2014/main" id="{9BF1E7D8-DDA9-41DA-94CC-6B552EBE3DA8}"/>
              </a:ext>
            </a:extLst>
          </p:cNvPr>
          <p:cNvSpPr txBox="1">
            <a:spLocks noChangeArrowheads="1"/>
          </p:cNvSpPr>
          <p:nvPr/>
        </p:nvSpPr>
        <p:spPr bwMode="auto">
          <a:xfrm>
            <a:off x="685800" y="1219200"/>
            <a:ext cx="7467600" cy="8223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lgn="ctr">
              <a:lnSpc>
                <a:spcPct val="120000"/>
              </a:lnSpc>
              <a:spcBef>
                <a:spcPct val="50000"/>
              </a:spcBef>
              <a:defRPr/>
            </a:pPr>
            <a:r>
              <a:rPr lang="en-US" sz="2000">
                <a:latin typeface="Arial" charset="0"/>
                <a:ea typeface="ＭＳ Ｐゴシック" charset="0"/>
              </a:rPr>
              <a:t>The more ants follow a trail, the more attractive that trail becomes for being followed</a:t>
            </a:r>
          </a:p>
        </p:txBody>
      </p:sp>
      <p:pic>
        <p:nvPicPr>
          <p:cNvPr id="29699" name="Picture 310" descr="Picture1">
            <a:extLst>
              <a:ext uri="{FF2B5EF4-FFF2-40B4-BE49-F238E27FC236}">
                <a16:creationId xmlns:a16="http://schemas.microsoft.com/office/drawing/2014/main" id="{8D371EDD-4A60-40C4-947D-5263963012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2367" b="7692"/>
          <a:stretch>
            <a:fillRect/>
          </a:stretch>
        </p:blipFill>
        <p:spPr bwMode="auto">
          <a:xfrm>
            <a:off x="533400" y="1981200"/>
            <a:ext cx="7848600" cy="408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a:extLst>
              <a:ext uri="{FF2B5EF4-FFF2-40B4-BE49-F238E27FC236}">
                <a16:creationId xmlns:a16="http://schemas.microsoft.com/office/drawing/2014/main" id="{05B504E0-8E00-429E-8859-9DB49DE6F23C}"/>
              </a:ext>
            </a:extLst>
          </p:cNvPr>
          <p:cNvSpPr>
            <a:spLocks noGrp="1" noChangeArrowheads="1"/>
          </p:cNvSpPr>
          <p:nvPr>
            <p:ph type="title"/>
          </p:nvPr>
        </p:nvSpPr>
        <p:spPr bwMode="auto">
          <a:xfrm>
            <a:off x="1143000" y="152400"/>
            <a:ext cx="7772400" cy="762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pPr eaLnBrk="1" hangingPunct="1"/>
            <a:r>
              <a:rPr lang="en-US" altLang="en-US" b="0">
                <a:latin typeface="Arial" panose="020B0604020202020204" pitchFamily="34" charset="0"/>
              </a:rPr>
              <a:t>ROUTE SELECTION</a:t>
            </a:r>
          </a:p>
        </p:txBody>
      </p:sp>
      <p:sp>
        <p:nvSpPr>
          <p:cNvPr id="15363" name="Rectangle 3">
            <a:extLst>
              <a:ext uri="{FF2B5EF4-FFF2-40B4-BE49-F238E27FC236}">
                <a16:creationId xmlns:a16="http://schemas.microsoft.com/office/drawing/2014/main" id="{3F8AE86A-F77B-4E2C-8049-DC14326385D7}"/>
              </a:ext>
            </a:extLst>
          </p:cNvPr>
          <p:cNvSpPr>
            <a:spLocks noGrp="1" noChangeArrowheads="1"/>
          </p:cNvSpPr>
          <p:nvPr>
            <p:ph type="body" idx="1"/>
          </p:nvPr>
        </p:nvSpPr>
        <p:spPr bwMode="auto">
          <a:xfrm>
            <a:off x="533400" y="1600200"/>
            <a:ext cx="8077200" cy="4648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rmAutofit fontScale="77500" lnSpcReduction="20000"/>
          </a:bodyPr>
          <a:lstStyle/>
          <a:p>
            <a:pPr algn="just" eaLnBrk="1" hangingPunct="1">
              <a:lnSpc>
                <a:spcPct val="125000"/>
              </a:lnSpc>
              <a:buFont typeface="Wingdings" panose="05000000000000000000" pitchFamily="2" charset="2"/>
              <a:buChar char="q"/>
            </a:pPr>
            <a:r>
              <a:rPr lang="en-US" altLang="en-US">
                <a:latin typeface="Arial" panose="020B0604020202020204" pitchFamily="34" charset="0"/>
              </a:rPr>
              <a:t>Initially, ants are forced to decide whether they should go left or right, and the choice that is made is a random decision</a:t>
            </a:r>
          </a:p>
          <a:p>
            <a:pPr algn="just" eaLnBrk="1" hangingPunct="1">
              <a:lnSpc>
                <a:spcPct val="125000"/>
              </a:lnSpc>
              <a:buFont typeface="Wingdings" panose="05000000000000000000" pitchFamily="2" charset="2"/>
              <a:buChar char="q"/>
            </a:pPr>
            <a:r>
              <a:rPr lang="en-US" altLang="en-US">
                <a:latin typeface="Arial" panose="020B0604020202020204" pitchFamily="34" charset="0"/>
              </a:rPr>
              <a:t>Pheromone accumulation is faster on the shorter path </a:t>
            </a:r>
          </a:p>
          <a:p>
            <a:pPr algn="just" eaLnBrk="1" hangingPunct="1">
              <a:lnSpc>
                <a:spcPct val="125000"/>
              </a:lnSpc>
              <a:buFont typeface="Wingdings" panose="05000000000000000000" pitchFamily="2" charset="2"/>
              <a:buChar char="q"/>
            </a:pPr>
            <a:r>
              <a:rPr lang="en-US" altLang="en-US">
                <a:latin typeface="Arial" panose="020B0604020202020204" pitchFamily="34" charset="0"/>
              </a:rPr>
              <a:t>The difference in pheromone content between the two paths over time makes the ants choose the shorter path</a:t>
            </a:r>
          </a:p>
          <a:p>
            <a:pPr algn="just" eaLnBrk="1" hangingPunct="1">
              <a:lnSpc>
                <a:spcPct val="125000"/>
              </a:lnSpc>
              <a:buFont typeface="Wingdings" panose="05000000000000000000" pitchFamily="2" charset="2"/>
              <a:buChar char="q"/>
            </a:pPr>
            <a:r>
              <a:rPr lang="en-US" altLang="en-US">
                <a:latin typeface="Arial" panose="020B0604020202020204" pitchFamily="34" charset="0"/>
              </a:rPr>
              <a:t>Positive feedback mechanism to arrive at the shortest route while foraging</a:t>
            </a:r>
          </a:p>
          <a:p>
            <a:pPr lvl="1" algn="just" eaLnBrk="1" hangingPunct="1">
              <a:lnSpc>
                <a:spcPct val="125000"/>
              </a:lnSpc>
              <a:buFont typeface="Wingdings" panose="05000000000000000000" pitchFamily="2" charset="2"/>
              <a:buChar char="q"/>
            </a:pPr>
            <a:r>
              <a:rPr lang="en-US" altLang="en-US" sz="2000">
                <a:latin typeface="Arial" panose="020B0604020202020204" pitchFamily="34" charset="0"/>
                <a:ea typeface="Times New Roman" panose="02020603050405020304" pitchFamily="18" charset="0"/>
              </a:rPr>
              <a:t>Stygmergy or stigmergetic model of communication: indirect communication among agents to perform actions </a:t>
            </a:r>
            <a:endParaRPr lang="en-US" altLang="en-US">
              <a:latin typeface="Arial" panose="020B0604020202020204" pitchFamily="34" charset="0"/>
              <a:ea typeface="Times New Roman" panose="02020603050405020304" pitchFamily="18" charset="0"/>
            </a:endParaRPr>
          </a:p>
          <a:p>
            <a:pPr algn="just" eaLnBrk="1" hangingPunct="1">
              <a:lnSpc>
                <a:spcPct val="125000"/>
              </a:lnSpc>
              <a:buFont typeface="Wingdings" panose="05000000000000000000" pitchFamily="2" charset="2"/>
              <a:buChar char="q"/>
            </a:pPr>
            <a:r>
              <a:rPr lang="en-US" altLang="en-US">
                <a:latin typeface="Arial" panose="020B0604020202020204" pitchFamily="34" charset="0"/>
              </a:rPr>
              <a:t>Different optimization problems have been explored using a simulation of this real ant behavior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5363">
                                            <p:txEl>
                                              <p:pRg st="0" end="0"/>
                                            </p:txEl>
                                          </p:spTgt>
                                        </p:tgtEl>
                                        <p:attrNameLst>
                                          <p:attrName>style.visibility</p:attrName>
                                        </p:attrNameLst>
                                      </p:cBhvr>
                                      <p:to>
                                        <p:strVal val="visible"/>
                                      </p:to>
                                    </p:set>
                                    <p:anim calcmode="lin" valueType="num">
                                      <p:cBhvr additive="base">
                                        <p:cTn id="7" dur="500" fill="hold"/>
                                        <p:tgtEl>
                                          <p:spTgt spid="1536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153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5363">
                                            <p:txEl>
                                              <p:pRg st="1" end="1"/>
                                            </p:txEl>
                                          </p:spTgt>
                                        </p:tgtEl>
                                        <p:attrNameLst>
                                          <p:attrName>style.visibility</p:attrName>
                                        </p:attrNameLst>
                                      </p:cBhvr>
                                      <p:to>
                                        <p:strVal val="visible"/>
                                      </p:to>
                                    </p:set>
                                    <p:anim calcmode="lin" valueType="num">
                                      <p:cBhvr additive="base">
                                        <p:cTn id="13" dur="500" fill="hold"/>
                                        <p:tgtEl>
                                          <p:spTgt spid="15363">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153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5363">
                                            <p:txEl>
                                              <p:pRg st="2" end="2"/>
                                            </p:txEl>
                                          </p:spTgt>
                                        </p:tgtEl>
                                        <p:attrNameLst>
                                          <p:attrName>style.visibility</p:attrName>
                                        </p:attrNameLst>
                                      </p:cBhvr>
                                      <p:to>
                                        <p:strVal val="visible"/>
                                      </p:to>
                                    </p:set>
                                    <p:anim calcmode="lin" valueType="num">
                                      <p:cBhvr additive="base">
                                        <p:cTn id="19" dur="500" fill="hold"/>
                                        <p:tgtEl>
                                          <p:spTgt spid="15363">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15363">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5363">
                                            <p:txEl>
                                              <p:pRg st="3" end="3"/>
                                            </p:txEl>
                                          </p:spTgt>
                                        </p:tgtEl>
                                        <p:attrNameLst>
                                          <p:attrName>style.visibility</p:attrName>
                                        </p:attrNameLst>
                                      </p:cBhvr>
                                      <p:to>
                                        <p:strVal val="visible"/>
                                      </p:to>
                                    </p:set>
                                    <p:anim calcmode="lin" valueType="num">
                                      <p:cBhvr additive="base">
                                        <p:cTn id="25" dur="500" fill="hold"/>
                                        <p:tgtEl>
                                          <p:spTgt spid="15363">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15363">
                                            <p:txEl>
                                              <p:pRg st="3" end="3"/>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5363">
                                            <p:txEl>
                                              <p:pRg st="4" end="4"/>
                                            </p:txEl>
                                          </p:spTgt>
                                        </p:tgtEl>
                                        <p:attrNameLst>
                                          <p:attrName>style.visibility</p:attrName>
                                        </p:attrNameLst>
                                      </p:cBhvr>
                                      <p:to>
                                        <p:strVal val="visible"/>
                                      </p:to>
                                    </p:set>
                                    <p:anim calcmode="lin" valueType="num">
                                      <p:cBhvr additive="base">
                                        <p:cTn id="29" dur="500" fill="hold"/>
                                        <p:tgtEl>
                                          <p:spTgt spid="15363">
                                            <p:txEl>
                                              <p:pRg st="4" end="4"/>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15363">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5363">
                                            <p:txEl>
                                              <p:pRg st="5" end="5"/>
                                            </p:txEl>
                                          </p:spTgt>
                                        </p:tgtEl>
                                        <p:attrNameLst>
                                          <p:attrName>style.visibility</p:attrName>
                                        </p:attrNameLst>
                                      </p:cBhvr>
                                      <p:to>
                                        <p:strVal val="visible"/>
                                      </p:to>
                                    </p:set>
                                    <p:anim calcmode="lin" valueType="num">
                                      <p:cBhvr additive="base">
                                        <p:cTn id="35" dur="500" fill="hold"/>
                                        <p:tgtEl>
                                          <p:spTgt spid="15363">
                                            <p:txEl>
                                              <p:pRg st="5" end="5"/>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15363">
                                            <p:txEl>
                                              <p:pRg st="5" end="5"/>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3" grpId="0" build="p" autoUpdateAnimBg="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Title 1">
            <a:extLst>
              <a:ext uri="{FF2B5EF4-FFF2-40B4-BE49-F238E27FC236}">
                <a16:creationId xmlns:a16="http://schemas.microsoft.com/office/drawing/2014/main" id="{9D30DE0E-6673-4347-A773-924BF6C2F360}"/>
              </a:ext>
            </a:extLst>
          </p:cNvPr>
          <p:cNvSpPr>
            <a:spLocks noGrp="1"/>
          </p:cNvSpPr>
          <p:nvPr>
            <p:ph type="title"/>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bodyPr>
          <a:lstStyle/>
          <a:p>
            <a:r>
              <a:rPr lang="en-US" altLang="en-US"/>
              <a:t>An Simple Made-up Example</a:t>
            </a:r>
          </a:p>
        </p:txBody>
      </p:sp>
      <p:pic>
        <p:nvPicPr>
          <p:cNvPr id="80898" name="Picture 6">
            <a:extLst>
              <a:ext uri="{FF2B5EF4-FFF2-40B4-BE49-F238E27FC236}">
                <a16:creationId xmlns:a16="http://schemas.microsoft.com/office/drawing/2014/main" id="{A7204856-17A3-454E-BFAE-148B451926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95400"/>
            <a:ext cx="6629400" cy="468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899" name="TextBox 7">
            <a:extLst>
              <a:ext uri="{FF2B5EF4-FFF2-40B4-BE49-F238E27FC236}">
                <a16:creationId xmlns:a16="http://schemas.microsoft.com/office/drawing/2014/main" id="{A45AAEE9-B6AE-4AD4-82E1-D53B8B3B067F}"/>
              </a:ext>
            </a:extLst>
          </p:cNvPr>
          <p:cNvSpPr txBox="1">
            <a:spLocks noChangeArrowheads="1"/>
          </p:cNvSpPr>
          <p:nvPr/>
        </p:nvSpPr>
        <p:spPr bwMode="auto">
          <a:xfrm>
            <a:off x="7086600" y="1752600"/>
            <a:ext cx="160020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MS PGothic" panose="020B0600070205080204" pitchFamily="34" charset="-128"/>
              </a:defRPr>
            </a:lvl1pPr>
            <a:lvl2pPr marL="742950" indent="-285750" eaLnBrk="0" hangingPunct="0">
              <a:defRPr sz="2400">
                <a:solidFill>
                  <a:schemeClr val="tx1"/>
                </a:solidFill>
                <a:latin typeface="Times New Roman" panose="02020603050405020304" pitchFamily="18" charset="0"/>
                <a:ea typeface="MS PGothic" panose="020B0600070205080204" pitchFamily="34" charset="-128"/>
              </a:defRPr>
            </a:lvl2pPr>
            <a:lvl3pPr marL="1143000" indent="-228600" eaLnBrk="0" hangingPunct="0">
              <a:defRPr sz="2400">
                <a:solidFill>
                  <a:schemeClr val="tx1"/>
                </a:solidFill>
                <a:latin typeface="Times New Roman" panose="02020603050405020304" pitchFamily="18" charset="0"/>
                <a:ea typeface="MS PGothic" panose="020B0600070205080204" pitchFamily="34" charset="-128"/>
              </a:defRPr>
            </a:lvl3pPr>
            <a:lvl4pPr marL="1600200" indent="-228600" eaLnBrk="0" hangingPunct="0">
              <a:defRPr sz="2400">
                <a:solidFill>
                  <a:schemeClr val="tx1"/>
                </a:solidFill>
                <a:latin typeface="Times New Roman" panose="02020603050405020304" pitchFamily="18" charset="0"/>
                <a:ea typeface="MS PGothic" panose="020B0600070205080204" pitchFamily="34" charset="-128"/>
              </a:defRPr>
            </a:lvl4pPr>
            <a:lvl5pPr marL="2057400" indent="-228600" eaLnBrk="0" hangingPunct="0">
              <a:defRPr sz="24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MS PGothic" panose="020B0600070205080204" pitchFamily="34" charset="-128"/>
              </a:defRPr>
            </a:lvl9pPr>
          </a:lstStyle>
          <a:p>
            <a:pPr eaLnBrk="1" hangingPunct="1"/>
            <a:r>
              <a:rPr lang="en-US" altLang="en-US" sz="2000"/>
              <a:t>The distances are shown as d=number. </a:t>
            </a:r>
          </a:p>
          <a:p>
            <a:pPr eaLnBrk="1" hangingPunct="1"/>
            <a:r>
              <a:rPr lang="en-US" altLang="en-US" sz="2000"/>
              <a:t>Assume 30 ants come from A to B at time t=0; also 30 ants come form E to D. The ants move at at a speed of 1 unit per unit of time.</a:t>
            </a:r>
            <a:r>
              <a:rPr lang="en-US" altLang="en-US" sz="2200"/>
              <a:t> </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a:extLst>
              <a:ext uri="{FF2B5EF4-FFF2-40B4-BE49-F238E27FC236}">
                <a16:creationId xmlns:a16="http://schemas.microsoft.com/office/drawing/2014/main" id="{F404C120-4DC2-48F9-B3D8-6E1085B5A2C3}"/>
              </a:ext>
            </a:extLst>
          </p:cNvPr>
          <p:cNvSpPr>
            <a:spLocks noGrp="1" noChangeArrowheads="1"/>
          </p:cNvSpPr>
          <p:nvPr>
            <p:ph type="title"/>
          </p:nvPr>
        </p:nvSpPr>
        <p:spPr bwMode="auto">
          <a:xfrm>
            <a:off x="685800" y="2895600"/>
            <a:ext cx="7772400" cy="11430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numCol="1" anchor="t" anchorCtr="0" compatLnSpc="1">
            <a:prstTxWarp prst="textNoShape">
              <a:avLst/>
            </a:prstTxWarp>
            <a:normAutofit fontScale="90000"/>
          </a:bodyPr>
          <a:lstStyle/>
          <a:p>
            <a:pPr eaLnBrk="1" hangingPunct="1"/>
            <a:r>
              <a:rPr lang="en-US" altLang="en-US"/>
              <a:t>TRAVELING SALESMAN PROBLEM</a:t>
            </a:r>
          </a:p>
        </p:txBody>
      </p:sp>
    </p:spTree>
  </p:cSld>
  <p:clrMapOvr>
    <a:masterClrMapping/>
  </p:clrMapOvr>
</p:sld>
</file>

<file path=ppt/theme/theme1.xml><?xml version="1.0" encoding="utf-8"?>
<a:theme xmlns:a="http://schemas.openxmlformats.org/drawingml/2006/main" name="uccs-powerpoint-template-2014-cobranded">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uccs-powerpoint-template-2014-cobranded</Template>
  <TotalTime>113</TotalTime>
  <Words>8129</Words>
  <Application>Microsoft Office PowerPoint</Application>
  <PresentationFormat>On-screen Show (4:3)</PresentationFormat>
  <Paragraphs>1578</Paragraphs>
  <Slides>137</Slides>
  <Notes>84</Notes>
  <HiddenSlides>3</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2</vt:i4>
      </vt:variant>
      <vt:variant>
        <vt:lpstr>Slide Titles</vt:lpstr>
      </vt:variant>
      <vt:variant>
        <vt:i4>137</vt:i4>
      </vt:variant>
    </vt:vector>
  </HeadingPairs>
  <TitlesOfParts>
    <vt:vector size="149" baseType="lpstr">
      <vt:lpstr>ＭＳ Ｐゴシック</vt:lpstr>
      <vt:lpstr>AdvOT1ef757c0</vt:lpstr>
      <vt:lpstr>Arial</vt:lpstr>
      <vt:lpstr>Arial Black</vt:lpstr>
      <vt:lpstr>Calibri</vt:lpstr>
      <vt:lpstr>Cambria Math</vt:lpstr>
      <vt:lpstr>Symbol</vt:lpstr>
      <vt:lpstr>Times New Roman</vt:lpstr>
      <vt:lpstr>Wingdings</vt:lpstr>
      <vt:lpstr>uccs-powerpoint-template-2014-cobranded</vt:lpstr>
      <vt:lpstr>Equation</vt:lpstr>
      <vt:lpstr>Equation.3</vt:lpstr>
      <vt:lpstr>Lecture 8: Search Optimization- Part I</vt:lpstr>
      <vt:lpstr>Disclosure</vt:lpstr>
      <vt:lpstr>Swarm Intelligence (SI)</vt:lpstr>
      <vt:lpstr>Swarm Intelligence (SI)</vt:lpstr>
      <vt:lpstr>Swarm Intelligence (SI)</vt:lpstr>
      <vt:lpstr>Genetic Algorithm (GA)</vt:lpstr>
      <vt:lpstr>Genetic Algorithm (GA)</vt:lpstr>
      <vt:lpstr>Genetic Algorithm (GA)</vt:lpstr>
      <vt:lpstr>Genetic Algorithm (GA)</vt:lpstr>
      <vt:lpstr>Genetic Algorithm (GA)</vt:lpstr>
      <vt:lpstr>Genetic Algorithm (GA)</vt:lpstr>
      <vt:lpstr>Ways to modify GA Crossover &amp; Mutation </vt:lpstr>
      <vt:lpstr>Ways to modify GA Crossover &amp; Mutation </vt:lpstr>
      <vt:lpstr>Particle Swarm Optimization</vt:lpstr>
      <vt:lpstr>Particle Swarm Optimization</vt:lpstr>
      <vt:lpstr>Particle Swarm Optimization</vt:lpstr>
      <vt:lpstr>Particle Swarm Optimization</vt:lpstr>
      <vt:lpstr>Problems and Solutions in  Basic PSO</vt:lpstr>
      <vt:lpstr>Various Modeling of PSO</vt:lpstr>
      <vt:lpstr>Modifying PSO formulation </vt:lpstr>
      <vt:lpstr>Performance Comparison: Benchmark Problems</vt:lpstr>
      <vt:lpstr>Performance Comparison: Benchmark Problems</vt:lpstr>
      <vt:lpstr>Performance Comparison: Benchmark Problems</vt:lpstr>
      <vt:lpstr>Performance Comparison: Parameter settings</vt:lpstr>
      <vt:lpstr>Performance Comparison: Benchmark Problems</vt:lpstr>
      <vt:lpstr>Performance Comparison</vt:lpstr>
      <vt:lpstr>Performance Comparison</vt:lpstr>
      <vt:lpstr>Performance Comparison: Overall Results on 30 benchmark functions</vt:lpstr>
      <vt:lpstr>PowerPoint Presentation</vt:lpstr>
      <vt:lpstr>Lecture 9: Search Optimization- Part II Simulated Annealing, Tabu Search &amp; Ant Colony Optimization</vt:lpstr>
      <vt:lpstr>Disclosure</vt:lpstr>
      <vt:lpstr>References</vt:lpstr>
      <vt:lpstr>Introduction</vt:lpstr>
      <vt:lpstr>Introduction</vt:lpstr>
      <vt:lpstr>Introduction</vt:lpstr>
      <vt:lpstr>Introduction</vt:lpstr>
      <vt:lpstr>Introduction</vt:lpstr>
      <vt:lpstr>Introduction</vt:lpstr>
      <vt:lpstr>Introduction</vt:lpstr>
      <vt:lpstr>COMBINATORIAL EXPLOSION</vt:lpstr>
      <vt:lpstr>Two basic defenitions</vt:lpstr>
      <vt:lpstr>CLASSIFICATION </vt:lpstr>
      <vt:lpstr>CLASSIFICATION #5</vt:lpstr>
      <vt:lpstr>TRAJECTORY METHODS</vt:lpstr>
      <vt:lpstr>TRAJECTORY METHODS</vt:lpstr>
      <vt:lpstr>TRAJECTORY METHODS</vt:lpstr>
      <vt:lpstr>TRAJECTORY METHODS</vt:lpstr>
      <vt:lpstr>TRAJECTORY METHODS</vt:lpstr>
      <vt:lpstr>POPULATION-BASED METHODS</vt:lpstr>
      <vt:lpstr>POPULATION-BASED METHODS</vt:lpstr>
      <vt:lpstr>POPULATION-BASED METHODS</vt:lpstr>
      <vt:lpstr>POPULATION-BASED METHODS</vt:lpstr>
      <vt:lpstr>POPULATION-BASED METHODS</vt:lpstr>
      <vt:lpstr>POPULATION-BASED METHODS</vt:lpstr>
      <vt:lpstr>POPULATION-BASED METHODS</vt:lpstr>
      <vt:lpstr>CLASSIFICATION #5</vt:lpstr>
      <vt:lpstr>BASIC LOCAL SEARCH</vt:lpstr>
      <vt:lpstr>BASIC LOCAL SEARCH</vt:lpstr>
      <vt:lpstr>BASIC LOCAL SEARCH</vt:lpstr>
      <vt:lpstr>ESCAPING LOCAL OPTIMA</vt:lpstr>
      <vt:lpstr>INTENSIFY &amp; DIVERSIFY</vt:lpstr>
      <vt:lpstr>INTENSIFY &amp; DIVERSIFY</vt:lpstr>
      <vt:lpstr>INTENSIFY &amp; DIVERSIFY</vt:lpstr>
      <vt:lpstr>INTENSIFY &amp; DIVERSIFY</vt:lpstr>
      <vt:lpstr>TABU SEARCH</vt:lpstr>
      <vt:lpstr>TABU SEARCH</vt:lpstr>
      <vt:lpstr>TABU SEARCH</vt:lpstr>
      <vt:lpstr>TABU SEARCH</vt:lpstr>
      <vt:lpstr>PowerPoint Presentation</vt:lpstr>
      <vt:lpstr>TABU SEARCH</vt:lpstr>
      <vt:lpstr>TABU SEARCH</vt:lpstr>
      <vt:lpstr>TABU SEARCH</vt:lpstr>
      <vt:lpstr>TABU SEARCH</vt:lpstr>
      <vt:lpstr>TABU SEARCH</vt:lpstr>
      <vt:lpstr>TABU SEARCH</vt:lpstr>
      <vt:lpstr>TABU SEARCH</vt:lpstr>
      <vt:lpstr>TABU SEARCH</vt:lpstr>
      <vt:lpstr>TABU SEARCH</vt:lpstr>
      <vt:lpstr>TABU SEARCH</vt:lpstr>
      <vt:lpstr>TABU SEARCH</vt:lpstr>
      <vt:lpstr>TABU SEARCH</vt:lpstr>
      <vt:lpstr>TABU SEARCH</vt:lpstr>
      <vt:lpstr>TABU SEARCH</vt:lpstr>
      <vt:lpstr>TABU SEARCH</vt:lpstr>
      <vt:lpstr>TABU SEARCH</vt:lpstr>
      <vt:lpstr>Ant Based Algorithms </vt:lpstr>
      <vt:lpstr>Swarm Intelligence</vt:lpstr>
      <vt:lpstr>PowerPoint Presentation</vt:lpstr>
      <vt:lpstr>PowerPoint Presentation</vt:lpstr>
      <vt:lpstr>PowerPoint Presentation</vt:lpstr>
      <vt:lpstr>PowerPoint Presentation</vt:lpstr>
      <vt:lpstr>Some interesting video links to watch</vt:lpstr>
      <vt:lpstr>REAL ANT BEHAVIOR</vt:lpstr>
      <vt:lpstr>REAL ANT BEHAVIOR</vt:lpstr>
      <vt:lpstr>EXPERIMENTAL STUDY OF ANTS</vt:lpstr>
      <vt:lpstr>ANT Behavior</vt:lpstr>
      <vt:lpstr>ROUTE SELECTION</vt:lpstr>
      <vt:lpstr>An Simple Made-up Example</vt:lpstr>
      <vt:lpstr>TRAVELING SALESMAN PROBLEM</vt:lpstr>
      <vt:lpstr>PROBLEM DEFINITION</vt:lpstr>
      <vt:lpstr>TSP Heuristics</vt:lpstr>
      <vt:lpstr>Animations of Ant Algorithms</vt:lpstr>
      <vt:lpstr>THE ANT COLONY OPTIMIZATION METAHEURISTIC</vt:lpstr>
      <vt:lpstr>GOAL OF ACO HEURISTIC</vt:lpstr>
      <vt:lpstr>ACO CHARACTERISTICS</vt:lpstr>
      <vt:lpstr>Lecture 9: Search Optimization- Part III Ant Colony Optimization &amp; differential Evaluation</vt:lpstr>
      <vt:lpstr>Disclosure</vt:lpstr>
      <vt:lpstr>FLOWCHART OF ACO</vt:lpstr>
      <vt:lpstr>KEY PARAMETERS</vt:lpstr>
      <vt:lpstr>PROBABILISTIC CITY SELECTION</vt:lpstr>
      <vt:lpstr>PHEROMONE UPDATING</vt:lpstr>
      <vt:lpstr>Summary of the ALGORITHM</vt:lpstr>
      <vt:lpstr>Animations of Ant Algorithms</vt:lpstr>
      <vt:lpstr>Consider the Case Studies in Papers</vt:lpstr>
      <vt:lpstr>Observations</vt:lpstr>
      <vt:lpstr>APPLICATIONS (from Wikipedia)</vt:lpstr>
      <vt:lpstr>APPLICATIONS (from Wikipedia)</vt:lpstr>
      <vt:lpstr>APPLICATIONS (from Wikipedia)</vt:lpstr>
      <vt:lpstr>APPLICATIONS (from Wikipedia)</vt:lpstr>
      <vt:lpstr>Classes of Search Methods</vt:lpstr>
      <vt:lpstr>Differential Evolution</vt:lpstr>
      <vt:lpstr>Differential Evolution</vt:lpstr>
      <vt:lpstr>Heuristic Methods</vt:lpstr>
      <vt:lpstr>Important Nomenclature</vt:lpstr>
      <vt:lpstr>Initialization</vt:lpstr>
      <vt:lpstr>Initial Population</vt:lpstr>
      <vt:lpstr>Mutation</vt:lpstr>
      <vt:lpstr>Heuristic Methods</vt:lpstr>
      <vt:lpstr>Mutation</vt:lpstr>
      <vt:lpstr>Mutation</vt:lpstr>
      <vt:lpstr>Mutation</vt:lpstr>
      <vt:lpstr>Crossover</vt:lpstr>
      <vt:lpstr>Create Trial Vector</vt:lpstr>
      <vt:lpstr>Selection- Choose between Parent and Child/Trial Vector</vt:lpstr>
      <vt:lpstr>Control Parameters</vt:lpstr>
      <vt:lpstr>Summary of DE</vt:lpstr>
      <vt:lpstr>PowerPoint Presentation</vt:lpstr>
    </vt:vector>
  </TitlesOfParts>
  <Company>University of Colorado at Colorado Springs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8: Search Optimization- Part I</dc:title>
  <dc:creator>adham Atyabi</dc:creator>
  <cp:lastModifiedBy>Adham Atyabi</cp:lastModifiedBy>
  <cp:revision>14</cp:revision>
  <dcterms:created xsi:type="dcterms:W3CDTF">2019-10-01T14:19:56Z</dcterms:created>
  <dcterms:modified xsi:type="dcterms:W3CDTF">2025-10-14T19:00:57Z</dcterms:modified>
</cp:coreProperties>
</file>